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164"/>
  </p:notesMasterIdLst>
  <p:sldIdLst>
    <p:sldId id="258" r:id="rId2"/>
    <p:sldId id="918" r:id="rId3"/>
    <p:sldId id="917" r:id="rId4"/>
    <p:sldId id="921" r:id="rId5"/>
    <p:sldId id="915" r:id="rId6"/>
    <p:sldId id="916" r:id="rId7"/>
    <p:sldId id="919" r:id="rId8"/>
    <p:sldId id="920" r:id="rId9"/>
    <p:sldId id="519" r:id="rId10"/>
    <p:sldId id="935" r:id="rId11"/>
    <p:sldId id="934" r:id="rId12"/>
    <p:sldId id="466" r:id="rId13"/>
    <p:sldId id="535" r:id="rId14"/>
    <p:sldId id="922" r:id="rId15"/>
    <p:sldId id="467" r:id="rId16"/>
    <p:sldId id="936" r:id="rId17"/>
    <p:sldId id="937" r:id="rId18"/>
    <p:sldId id="923" r:id="rId19"/>
    <p:sldId id="924" r:id="rId20"/>
    <p:sldId id="925" r:id="rId21"/>
    <p:sldId id="926" r:id="rId22"/>
    <p:sldId id="938" r:id="rId23"/>
    <p:sldId id="969" r:id="rId24"/>
    <p:sldId id="970" r:id="rId25"/>
    <p:sldId id="971" r:id="rId26"/>
    <p:sldId id="927" r:id="rId27"/>
    <p:sldId id="967" r:id="rId28"/>
    <p:sldId id="692" r:id="rId29"/>
    <p:sldId id="968" r:id="rId30"/>
    <p:sldId id="939" r:id="rId31"/>
    <p:sldId id="682" r:id="rId32"/>
    <p:sldId id="707" r:id="rId33"/>
    <p:sldId id="545" r:id="rId34"/>
    <p:sldId id="562" r:id="rId35"/>
    <p:sldId id="546" r:id="rId36"/>
    <p:sldId id="547" r:id="rId37"/>
    <p:sldId id="548" r:id="rId38"/>
    <p:sldId id="972" r:id="rId39"/>
    <p:sldId id="552" r:id="rId40"/>
    <p:sldId id="553" r:id="rId41"/>
    <p:sldId id="554" r:id="rId42"/>
    <p:sldId id="555" r:id="rId43"/>
    <p:sldId id="556" r:id="rId44"/>
    <p:sldId id="557" r:id="rId45"/>
    <p:sldId id="558" r:id="rId46"/>
    <p:sldId id="563" r:id="rId47"/>
    <p:sldId id="559" r:id="rId48"/>
    <p:sldId id="564" r:id="rId49"/>
    <p:sldId id="560" r:id="rId50"/>
    <p:sldId id="960" r:id="rId51"/>
    <p:sldId id="961" r:id="rId52"/>
    <p:sldId id="473" r:id="rId53"/>
    <p:sldId id="973" r:id="rId54"/>
    <p:sldId id="474" r:id="rId55"/>
    <p:sldId id="475" r:id="rId56"/>
    <p:sldId id="476" r:id="rId57"/>
    <p:sldId id="477" r:id="rId58"/>
    <p:sldId id="478" r:id="rId59"/>
    <p:sldId id="479" r:id="rId60"/>
    <p:sldId id="565" r:id="rId61"/>
    <p:sldId id="962" r:id="rId62"/>
    <p:sldId id="526" r:id="rId63"/>
    <p:sldId id="963" r:id="rId64"/>
    <p:sldId id="974" r:id="rId65"/>
    <p:sldId id="964" r:id="rId66"/>
    <p:sldId id="965" r:id="rId67"/>
    <p:sldId id="966" r:id="rId68"/>
    <p:sldId id="503" r:id="rId69"/>
    <p:sldId id="531" r:id="rId70"/>
    <p:sldId id="975" r:id="rId71"/>
    <p:sldId id="504" r:id="rId72"/>
    <p:sldId id="533" r:id="rId73"/>
    <p:sldId id="505" r:id="rId74"/>
    <p:sldId id="506" r:id="rId75"/>
    <p:sldId id="507" r:id="rId76"/>
    <p:sldId id="508" r:id="rId77"/>
    <p:sldId id="509" r:id="rId78"/>
    <p:sldId id="510" r:id="rId79"/>
    <p:sldId id="511" r:id="rId80"/>
    <p:sldId id="512" r:id="rId81"/>
    <p:sldId id="513" r:id="rId82"/>
    <p:sldId id="514" r:id="rId83"/>
    <p:sldId id="515" r:id="rId84"/>
    <p:sldId id="516" r:id="rId85"/>
    <p:sldId id="517" r:id="rId86"/>
    <p:sldId id="567" r:id="rId87"/>
    <p:sldId id="719" r:id="rId88"/>
    <p:sldId id="720" r:id="rId89"/>
    <p:sldId id="568" r:id="rId90"/>
    <p:sldId id="569" r:id="rId91"/>
    <p:sldId id="570" r:id="rId92"/>
    <p:sldId id="571" r:id="rId93"/>
    <p:sldId id="616" r:id="rId94"/>
    <p:sldId id="683" r:id="rId95"/>
    <p:sldId id="684" r:id="rId96"/>
    <p:sldId id="685" r:id="rId97"/>
    <p:sldId id="619" r:id="rId98"/>
    <p:sldId id="620" r:id="rId99"/>
    <p:sldId id="621" r:id="rId100"/>
    <p:sldId id="622" r:id="rId101"/>
    <p:sldId id="623" r:id="rId102"/>
    <p:sldId id="624" r:id="rId103"/>
    <p:sldId id="572" r:id="rId104"/>
    <p:sldId id="573" r:id="rId105"/>
    <p:sldId id="574" r:id="rId106"/>
    <p:sldId id="575" r:id="rId107"/>
    <p:sldId id="576" r:id="rId108"/>
    <p:sldId id="577" r:id="rId109"/>
    <p:sldId id="578" r:id="rId110"/>
    <p:sldId id="583" r:id="rId111"/>
    <p:sldId id="584" r:id="rId112"/>
    <p:sldId id="585" r:id="rId113"/>
    <p:sldId id="586" r:id="rId114"/>
    <p:sldId id="587" r:id="rId115"/>
    <p:sldId id="588" r:id="rId116"/>
    <p:sldId id="589" r:id="rId117"/>
    <p:sldId id="590" r:id="rId118"/>
    <p:sldId id="591" r:id="rId119"/>
    <p:sldId id="592" r:id="rId120"/>
    <p:sldId id="593" r:id="rId121"/>
    <p:sldId id="594" r:id="rId122"/>
    <p:sldId id="595" r:id="rId123"/>
    <p:sldId id="600" r:id="rId124"/>
    <p:sldId id="978" r:id="rId125"/>
    <p:sldId id="601" r:id="rId126"/>
    <p:sldId id="609" r:id="rId127"/>
    <p:sldId id="610" r:id="rId128"/>
    <p:sldId id="711" r:id="rId129"/>
    <p:sldId id="611" r:id="rId130"/>
    <p:sldId id="612" r:id="rId131"/>
    <p:sldId id="613" r:id="rId132"/>
    <p:sldId id="614" r:id="rId133"/>
    <p:sldId id="615" r:id="rId134"/>
    <p:sldId id="701" r:id="rId135"/>
    <p:sldId id="702" r:id="rId136"/>
    <p:sldId id="976" r:id="rId137"/>
    <p:sldId id="977" r:id="rId138"/>
    <p:sldId id="705" r:id="rId139"/>
    <p:sldId id="699" r:id="rId140"/>
    <p:sldId id="700" r:id="rId141"/>
    <p:sldId id="706" r:id="rId142"/>
    <p:sldId id="678" r:id="rId143"/>
    <p:sldId id="679" r:id="rId144"/>
    <p:sldId id="680" r:id="rId145"/>
    <p:sldId id="681" r:id="rId146"/>
    <p:sldId id="625" r:id="rId147"/>
    <p:sldId id="626" r:id="rId148"/>
    <p:sldId id="627" r:id="rId149"/>
    <p:sldId id="628" r:id="rId150"/>
    <p:sldId id="629" r:id="rId151"/>
    <p:sldId id="715" r:id="rId152"/>
    <p:sldId id="713" r:id="rId153"/>
    <p:sldId id="714" r:id="rId154"/>
    <p:sldId id="630" r:id="rId155"/>
    <p:sldId id="716" r:id="rId156"/>
    <p:sldId id="635" r:id="rId157"/>
    <p:sldId id="636" r:id="rId158"/>
    <p:sldId id="637" r:id="rId159"/>
    <p:sldId id="638" r:id="rId160"/>
    <p:sldId id="639" r:id="rId161"/>
    <p:sldId id="640" r:id="rId162"/>
    <p:sldId id="914" r:id="rId163"/>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9pPr>
  </p:defaultTextStyle>
  <p:extLst>
    <p:ext uri="{521415D9-36F7-43E2-AB2F-B90AF26B5E84}">
      <p14:sectionLst xmlns:p14="http://schemas.microsoft.com/office/powerpoint/2010/main">
        <p14:section name="默认节" id="{CA5BE730-F7E1-46C0-953B-984A85FBB0DD}">
          <p14:sldIdLst>
            <p14:sldId id="258"/>
            <p14:sldId id="918"/>
            <p14:sldId id="917"/>
            <p14:sldId id="921"/>
            <p14:sldId id="915"/>
            <p14:sldId id="916"/>
            <p14:sldId id="919"/>
            <p14:sldId id="920"/>
            <p14:sldId id="519"/>
            <p14:sldId id="935"/>
            <p14:sldId id="934"/>
            <p14:sldId id="466"/>
            <p14:sldId id="535"/>
            <p14:sldId id="922"/>
            <p14:sldId id="467"/>
            <p14:sldId id="936"/>
            <p14:sldId id="937"/>
            <p14:sldId id="923"/>
            <p14:sldId id="924"/>
            <p14:sldId id="925"/>
            <p14:sldId id="926"/>
            <p14:sldId id="938"/>
            <p14:sldId id="969"/>
            <p14:sldId id="970"/>
            <p14:sldId id="971"/>
            <p14:sldId id="927"/>
            <p14:sldId id="967"/>
            <p14:sldId id="692"/>
            <p14:sldId id="968"/>
            <p14:sldId id="939"/>
            <p14:sldId id="682"/>
            <p14:sldId id="707"/>
            <p14:sldId id="545"/>
            <p14:sldId id="562"/>
            <p14:sldId id="546"/>
            <p14:sldId id="547"/>
            <p14:sldId id="548"/>
            <p14:sldId id="972"/>
            <p14:sldId id="552"/>
            <p14:sldId id="553"/>
            <p14:sldId id="554"/>
            <p14:sldId id="555"/>
            <p14:sldId id="556"/>
            <p14:sldId id="557"/>
            <p14:sldId id="558"/>
            <p14:sldId id="563"/>
            <p14:sldId id="559"/>
            <p14:sldId id="564"/>
            <p14:sldId id="560"/>
            <p14:sldId id="960"/>
            <p14:sldId id="961"/>
            <p14:sldId id="473"/>
            <p14:sldId id="973"/>
            <p14:sldId id="474"/>
            <p14:sldId id="475"/>
            <p14:sldId id="476"/>
            <p14:sldId id="477"/>
            <p14:sldId id="478"/>
            <p14:sldId id="479"/>
            <p14:sldId id="565"/>
            <p14:sldId id="962"/>
            <p14:sldId id="526"/>
            <p14:sldId id="963"/>
            <p14:sldId id="974"/>
            <p14:sldId id="964"/>
            <p14:sldId id="965"/>
            <p14:sldId id="966"/>
            <p14:sldId id="503"/>
            <p14:sldId id="531"/>
            <p14:sldId id="975"/>
            <p14:sldId id="504"/>
            <p14:sldId id="533"/>
            <p14:sldId id="505"/>
            <p14:sldId id="506"/>
            <p14:sldId id="507"/>
            <p14:sldId id="508"/>
            <p14:sldId id="509"/>
            <p14:sldId id="510"/>
            <p14:sldId id="511"/>
            <p14:sldId id="512"/>
            <p14:sldId id="513"/>
            <p14:sldId id="514"/>
            <p14:sldId id="515"/>
            <p14:sldId id="516"/>
            <p14:sldId id="517"/>
            <p14:sldId id="567"/>
            <p14:sldId id="719"/>
            <p14:sldId id="720"/>
            <p14:sldId id="568"/>
            <p14:sldId id="569"/>
            <p14:sldId id="570"/>
            <p14:sldId id="571"/>
            <p14:sldId id="616"/>
            <p14:sldId id="683"/>
            <p14:sldId id="684"/>
            <p14:sldId id="685"/>
            <p14:sldId id="619"/>
            <p14:sldId id="620"/>
            <p14:sldId id="621"/>
            <p14:sldId id="622"/>
            <p14:sldId id="623"/>
            <p14:sldId id="624"/>
            <p14:sldId id="572"/>
            <p14:sldId id="573"/>
            <p14:sldId id="574"/>
            <p14:sldId id="575"/>
            <p14:sldId id="576"/>
            <p14:sldId id="577"/>
            <p14:sldId id="578"/>
            <p14:sldId id="583"/>
            <p14:sldId id="584"/>
            <p14:sldId id="585"/>
            <p14:sldId id="586"/>
            <p14:sldId id="587"/>
            <p14:sldId id="588"/>
            <p14:sldId id="589"/>
            <p14:sldId id="590"/>
            <p14:sldId id="591"/>
            <p14:sldId id="592"/>
            <p14:sldId id="593"/>
            <p14:sldId id="594"/>
            <p14:sldId id="595"/>
            <p14:sldId id="600"/>
            <p14:sldId id="978"/>
            <p14:sldId id="601"/>
            <p14:sldId id="609"/>
            <p14:sldId id="610"/>
            <p14:sldId id="711"/>
            <p14:sldId id="611"/>
            <p14:sldId id="612"/>
            <p14:sldId id="613"/>
            <p14:sldId id="614"/>
            <p14:sldId id="615"/>
            <p14:sldId id="701"/>
            <p14:sldId id="702"/>
            <p14:sldId id="976"/>
            <p14:sldId id="977"/>
            <p14:sldId id="705"/>
            <p14:sldId id="699"/>
            <p14:sldId id="700"/>
            <p14:sldId id="706"/>
            <p14:sldId id="678"/>
            <p14:sldId id="679"/>
            <p14:sldId id="680"/>
            <p14:sldId id="681"/>
            <p14:sldId id="625"/>
            <p14:sldId id="626"/>
            <p14:sldId id="627"/>
            <p14:sldId id="628"/>
            <p14:sldId id="629"/>
            <p14:sldId id="715"/>
            <p14:sldId id="713"/>
            <p14:sldId id="714"/>
            <p14:sldId id="630"/>
            <p14:sldId id="716"/>
            <p14:sldId id="635"/>
            <p14:sldId id="636"/>
            <p14:sldId id="637"/>
            <p14:sldId id="638"/>
            <p14:sldId id="639"/>
            <p14:sldId id="640"/>
            <p14:sldId id="9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70" d="100"/>
          <a:sy n="70" d="100"/>
        </p:scale>
        <p:origin x="754"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5" Type="http://schemas.openxmlformats.org/officeDocument/2006/relationships/image" Target="../media/image82.wmf"/><Relationship Id="rId4" Type="http://schemas.openxmlformats.org/officeDocument/2006/relationships/image" Target="../media/image8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5" Type="http://schemas.openxmlformats.org/officeDocument/2006/relationships/image" Target="../media/image87.wmf"/><Relationship Id="rId4" Type="http://schemas.openxmlformats.org/officeDocument/2006/relationships/image" Target="../media/image8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4" Type="http://schemas.openxmlformats.org/officeDocument/2006/relationships/image" Target="../media/image12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3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 Id="rId4" Type="http://schemas.openxmlformats.org/officeDocument/2006/relationships/image" Target="../media/image148.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 Id="rId5" Type="http://schemas.openxmlformats.org/officeDocument/2006/relationships/image" Target="../media/image157.wmf"/><Relationship Id="rId4" Type="http://schemas.openxmlformats.org/officeDocument/2006/relationships/image" Target="../media/image15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7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72.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7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7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78.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8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8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 Id="rId9"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AD2A4DD-C40B-4DBF-90F1-2426EB75EA1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ltLang="zh-CN"/>
          </a:p>
        </p:txBody>
      </p:sp>
      <p:sp>
        <p:nvSpPr>
          <p:cNvPr id="4099" name="Rectangle 3">
            <a:extLst>
              <a:ext uri="{FF2B5EF4-FFF2-40B4-BE49-F238E27FC236}">
                <a16:creationId xmlns:a16="http://schemas.microsoft.com/office/drawing/2014/main" id="{F26941D4-E858-4273-BBCD-FCE4C07925E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ltLang="zh-CN"/>
          </a:p>
        </p:txBody>
      </p:sp>
      <p:sp>
        <p:nvSpPr>
          <p:cNvPr id="9220" name="Rectangle 4">
            <a:extLst>
              <a:ext uri="{FF2B5EF4-FFF2-40B4-BE49-F238E27FC236}">
                <a16:creationId xmlns:a16="http://schemas.microsoft.com/office/drawing/2014/main" id="{471146C5-3E3D-460A-9FA9-7726AAFA0C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6A53781-F96E-4D6B-B8B2-5A207BA9455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2" name="Rectangle 6">
            <a:extLst>
              <a:ext uri="{FF2B5EF4-FFF2-40B4-BE49-F238E27FC236}">
                <a16:creationId xmlns:a16="http://schemas.microsoft.com/office/drawing/2014/main" id="{60794BF8-4911-4372-9F01-1FDEFDCD7A22}"/>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ltLang="zh-CN"/>
          </a:p>
        </p:txBody>
      </p:sp>
      <p:sp>
        <p:nvSpPr>
          <p:cNvPr id="4103" name="Rectangle 7">
            <a:extLst>
              <a:ext uri="{FF2B5EF4-FFF2-40B4-BE49-F238E27FC236}">
                <a16:creationId xmlns:a16="http://schemas.microsoft.com/office/drawing/2014/main" id="{6D08A192-0EF4-4445-96F5-812DAE36F95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E7C3A38-E4C2-42D8-81D4-20554FF26C9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pPr>
              <a:buSzTx/>
            </a:pPr>
            <a:fld id="{26112A2B-2F6C-4E62-99D7-B0D893CB7593}" type="slidenum">
              <a:rPr lang="en-US" altLang="en-US"/>
              <a:pPr>
                <a:buSzTx/>
              </a:pPr>
              <a:t>1</a:t>
            </a:fld>
            <a:endParaRPr lang="en-US" altLang="en-US"/>
          </a:p>
        </p:txBody>
      </p:sp>
    </p:spTree>
    <p:extLst>
      <p:ext uri="{BB962C8B-B14F-4D97-AF65-F5344CB8AC3E}">
        <p14:creationId xmlns:p14="http://schemas.microsoft.com/office/powerpoint/2010/main" val="239309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0DAA016-37B0-45F6-90C2-045BED6149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148DA741-102D-447B-8CDF-5B00589C2C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94212" name="Slide Number Placeholder 3">
            <a:extLst>
              <a:ext uri="{FF2B5EF4-FFF2-40B4-BE49-F238E27FC236}">
                <a16:creationId xmlns:a16="http://schemas.microsoft.com/office/drawing/2014/main" id="{0966AFC6-2FFE-4210-BEFD-329A8DAEA1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buSzTx/>
            </a:pPr>
            <a:fld id="{B10EDF56-2E50-45DA-83B0-565BF77F07E9}" type="slidenum">
              <a:rPr lang="en-US" altLang="zh-CN" sz="1300" smtClean="0">
                <a:latin typeface="Times New Roman" panose="02020603050405020304" pitchFamily="18" charset="0"/>
              </a:rPr>
              <a:pPr>
                <a:spcBef>
                  <a:spcPct val="20000"/>
                </a:spcBef>
                <a:buSzTx/>
              </a:pPr>
              <a:t>37</a:t>
            </a:fld>
            <a:endParaRPr lang="en-US" altLang="zh-CN" sz="13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0DAA016-37B0-45F6-90C2-045BED6149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148DA741-102D-447B-8CDF-5B00589C2C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94212" name="Slide Number Placeholder 3">
            <a:extLst>
              <a:ext uri="{FF2B5EF4-FFF2-40B4-BE49-F238E27FC236}">
                <a16:creationId xmlns:a16="http://schemas.microsoft.com/office/drawing/2014/main" id="{0966AFC6-2FFE-4210-BEFD-329A8DAEA1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buSzTx/>
            </a:pPr>
            <a:fld id="{B10EDF56-2E50-45DA-83B0-565BF77F07E9}" type="slidenum">
              <a:rPr lang="en-US" altLang="zh-CN" sz="1300" smtClean="0">
                <a:latin typeface="Times New Roman" panose="02020603050405020304" pitchFamily="18" charset="0"/>
              </a:rPr>
              <a:pPr>
                <a:spcBef>
                  <a:spcPct val="20000"/>
                </a:spcBef>
                <a:buSzTx/>
              </a:pPr>
              <a:t>38</a:t>
            </a:fld>
            <a:endParaRPr lang="en-US" altLang="zh-CN" sz="1300">
              <a:latin typeface="Times New Roman" panose="02020603050405020304" pitchFamily="18" charset="0"/>
            </a:endParaRPr>
          </a:p>
        </p:txBody>
      </p:sp>
    </p:spTree>
    <p:extLst>
      <p:ext uri="{BB962C8B-B14F-4D97-AF65-F5344CB8AC3E}">
        <p14:creationId xmlns:p14="http://schemas.microsoft.com/office/powerpoint/2010/main" val="222549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8B24C419-7861-4BF6-9C76-BA9D59B044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5C5E706A-5273-4AD0-BA11-77A67A2635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3428" name="Slide Number Placeholder 3">
            <a:extLst>
              <a:ext uri="{FF2B5EF4-FFF2-40B4-BE49-F238E27FC236}">
                <a16:creationId xmlns:a16="http://schemas.microsoft.com/office/drawing/2014/main" id="{EA6DAAF1-6FE0-45CF-9AA8-0FAD1DB686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6C9482CB-0CC6-4D27-9CB0-4FC328019D8F}" type="slidenum">
              <a:rPr lang="en-US" altLang="zh-CN" sz="1300" smtClean="0"/>
              <a:pPr/>
              <a:t>44</a:t>
            </a:fld>
            <a:endParaRPr lang="en-US" altLang="zh-CN"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8C44F561-84A6-46B3-944B-7248E9259A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6C761603-1E34-49BB-BC6D-D0AC17EFA7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114692" name="Slide Number Placeholder 3">
            <a:extLst>
              <a:ext uri="{FF2B5EF4-FFF2-40B4-BE49-F238E27FC236}">
                <a16:creationId xmlns:a16="http://schemas.microsoft.com/office/drawing/2014/main" id="{E0AEBFAB-AABE-408A-A9D4-E16FC5CE401E}"/>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1DF5D8DE-3A40-4D05-8C4B-88E8B60F280C}"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52</a:t>
            </a:fld>
            <a:endParaRPr lang="en-US" altLang="zh-CN" sz="130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1D00EF55-517E-428A-9BCD-82E66A983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EAB6A43B-A148-4BC7-98A7-3C16A06D10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118788" name="Slide Number Placeholder 3">
            <a:extLst>
              <a:ext uri="{FF2B5EF4-FFF2-40B4-BE49-F238E27FC236}">
                <a16:creationId xmlns:a16="http://schemas.microsoft.com/office/drawing/2014/main" id="{AC088E89-0571-4128-A7ED-B3187D2F16F8}"/>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7079C642-70C9-493D-993C-F450E36924E0}"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54</a:t>
            </a:fld>
            <a:endParaRPr lang="en-US" altLang="zh-CN" sz="130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BB42075F-B87C-4A1E-9A6D-7181FFECBB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36AB82B2-0344-4F14-84DA-D8410DB45C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120836" name="Slide Number Placeholder 3">
            <a:extLst>
              <a:ext uri="{FF2B5EF4-FFF2-40B4-BE49-F238E27FC236}">
                <a16:creationId xmlns:a16="http://schemas.microsoft.com/office/drawing/2014/main" id="{877ADC97-4754-4EA1-8ED3-C7C1B9CA34CE}"/>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E522A1FE-25BE-4109-AB5B-9B0AE215311B}"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55</a:t>
            </a:fld>
            <a:endParaRPr lang="en-US" altLang="zh-CN" sz="130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F2AB4E3C-C15C-4C1C-98BA-9713165D64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07E4E0AB-8FD7-489A-9ACD-E1F8015AB7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122884" name="Slide Number Placeholder 3">
            <a:extLst>
              <a:ext uri="{FF2B5EF4-FFF2-40B4-BE49-F238E27FC236}">
                <a16:creationId xmlns:a16="http://schemas.microsoft.com/office/drawing/2014/main" id="{2EEE5405-25BF-40F6-91E7-7FF22318B033}"/>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51A595AA-CF8B-40E9-B8D8-E6469A3D0BD9}"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56</a:t>
            </a:fld>
            <a:endParaRPr lang="en-US" altLang="zh-CN" sz="130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A5D2A034-A415-4808-8C77-697378DE2D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4EFDEFC7-EB82-4965-B7F9-8D5879A922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124932" name="Slide Number Placeholder 3">
            <a:extLst>
              <a:ext uri="{FF2B5EF4-FFF2-40B4-BE49-F238E27FC236}">
                <a16:creationId xmlns:a16="http://schemas.microsoft.com/office/drawing/2014/main" id="{59F0826D-8E51-4B2C-9C74-9920F4A90751}"/>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ECC28BB0-4D51-4DB2-93C0-A257C04C0B4B}"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57</a:t>
            </a:fld>
            <a:endParaRPr lang="en-US" altLang="zh-CN" sz="130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A48E099E-69D3-4356-8F43-1DEA9339DC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C8B29E5F-44B9-4690-9057-5D204EBC84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126980" name="Slide Number Placeholder 3">
            <a:extLst>
              <a:ext uri="{FF2B5EF4-FFF2-40B4-BE49-F238E27FC236}">
                <a16:creationId xmlns:a16="http://schemas.microsoft.com/office/drawing/2014/main" id="{A6C8CF55-FFDB-45ED-87F1-FB55B9781071}"/>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CC96D896-9CE9-483E-8884-3A55375FA09A}"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58</a:t>
            </a:fld>
            <a:endParaRPr lang="en-US" altLang="zh-CN" sz="130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869A597C-9DBE-4714-9030-6FB347EDB0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8F5E9549-AB2D-4A4B-AF67-13FBCF83F8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129028" name="Slide Number Placeholder 3">
            <a:extLst>
              <a:ext uri="{FF2B5EF4-FFF2-40B4-BE49-F238E27FC236}">
                <a16:creationId xmlns:a16="http://schemas.microsoft.com/office/drawing/2014/main" id="{42622A25-37C3-473A-9B81-CC9AB8903437}"/>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05A4646F-7B40-41FF-BC25-C34BF6D780D8}"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59</a:t>
            </a:fld>
            <a:endParaRPr lang="en-US" altLang="zh-CN" sz="13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A1FEF1A-3E21-49DE-9D1F-F8135AF722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DA244A9A-434E-4AFA-88AA-3D794981EF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44036" name="Slide Number Placeholder 3">
            <a:extLst>
              <a:ext uri="{FF2B5EF4-FFF2-40B4-BE49-F238E27FC236}">
                <a16:creationId xmlns:a16="http://schemas.microsoft.com/office/drawing/2014/main" id="{6A9EA7DB-E982-426A-ADB7-19686D779F94}"/>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6857400C-BBB8-4F33-9893-067826BBFE93}"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12</a:t>
            </a:fld>
            <a:endParaRPr lang="en-US" altLang="zh-CN" sz="130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12AE38AC-B7B1-44CA-A782-25334593AE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039876FD-87A4-4FF3-A6EA-094ABCF1F5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134148" name="Slide Number Placeholder 3">
            <a:extLst>
              <a:ext uri="{FF2B5EF4-FFF2-40B4-BE49-F238E27FC236}">
                <a16:creationId xmlns:a16="http://schemas.microsoft.com/office/drawing/2014/main" id="{A14F05CF-BC05-4997-8A78-21967A7B2603}"/>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FA9ACF83-15B2-43BD-9B76-45DD527CAFE9}"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62</a:t>
            </a:fld>
            <a:endParaRPr lang="en-US" altLang="zh-CN" sz="13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76F04E0-1F8A-4AB9-94CC-36F291B776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647959B-6E17-47A1-82D9-F53BB69CEA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46084" name="Slide Number Placeholder 3">
            <a:extLst>
              <a:ext uri="{FF2B5EF4-FFF2-40B4-BE49-F238E27FC236}">
                <a16:creationId xmlns:a16="http://schemas.microsoft.com/office/drawing/2014/main" id="{73D8B5A7-9C2E-4176-A08D-DEA8F1C5714A}"/>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30BE7F3A-46E1-440C-A3F8-E7B975A3CDB8}"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13</a:t>
            </a:fld>
            <a:endParaRPr lang="en-US" altLang="zh-CN" sz="13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3229F6D-3BB8-406D-A249-AA7D94A536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520DEE51-E27F-49C5-A9E5-85EAF9E53D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57348" name="Slide Number Placeholder 3">
            <a:extLst>
              <a:ext uri="{FF2B5EF4-FFF2-40B4-BE49-F238E27FC236}">
                <a16:creationId xmlns:a16="http://schemas.microsoft.com/office/drawing/2014/main" id="{4D92C43B-22D3-49DE-AE24-017A27A1AB55}"/>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FDA78E82-48CA-43EC-9ED6-F2D54A5B6B8E}"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15</a:t>
            </a:fld>
            <a:endParaRPr lang="en-US" altLang="zh-CN" sz="130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3229F6D-3BB8-406D-A249-AA7D94A536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520DEE51-E27F-49C5-A9E5-85EAF9E53D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57348" name="Slide Number Placeholder 3">
            <a:extLst>
              <a:ext uri="{FF2B5EF4-FFF2-40B4-BE49-F238E27FC236}">
                <a16:creationId xmlns:a16="http://schemas.microsoft.com/office/drawing/2014/main" id="{4D92C43B-22D3-49DE-AE24-017A27A1AB55}"/>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FDA78E82-48CA-43EC-9ED6-F2D54A5B6B8E}"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16</a:t>
            </a:fld>
            <a:endParaRPr lang="en-US" altLang="zh-CN" sz="13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3229F6D-3BB8-406D-A249-AA7D94A536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520DEE51-E27F-49C5-A9E5-85EAF9E53D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57348" name="Slide Number Placeholder 3">
            <a:extLst>
              <a:ext uri="{FF2B5EF4-FFF2-40B4-BE49-F238E27FC236}">
                <a16:creationId xmlns:a16="http://schemas.microsoft.com/office/drawing/2014/main" id="{4D92C43B-22D3-49DE-AE24-017A27A1AB55}"/>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20000"/>
              </a:spcBef>
              <a:buClr>
                <a:schemeClr val="tx1"/>
              </a:buClr>
              <a:buFont typeface="Wingdings" panose="05000000000000000000" pitchFamily="2" charset="2"/>
              <a:buNone/>
            </a:pPr>
            <a:fld id="{FDA78E82-48CA-43EC-9ED6-F2D54A5B6B8E}" type="slidenum">
              <a:rPr lang="en-US" altLang="zh-CN" sz="1300">
                <a:latin typeface="Times New Roman" panose="02020603050405020304" pitchFamily="18" charset="0"/>
              </a:rPr>
              <a:pPr algn="r" eaLnBrk="1" hangingPunct="1">
                <a:spcBef>
                  <a:spcPct val="20000"/>
                </a:spcBef>
                <a:buClr>
                  <a:schemeClr val="tx1"/>
                </a:buClr>
                <a:buFont typeface="Wingdings" panose="05000000000000000000" pitchFamily="2" charset="2"/>
                <a:buNone/>
              </a:pPr>
              <a:t>17</a:t>
            </a:fld>
            <a:endParaRPr lang="en-US" altLang="zh-CN" sz="1300">
              <a:latin typeface="Times New Roman" panose="02020603050405020304" pitchFamily="18" charset="0"/>
            </a:endParaRPr>
          </a:p>
        </p:txBody>
      </p:sp>
    </p:spTree>
    <p:extLst>
      <p:ext uri="{BB962C8B-B14F-4D97-AF65-F5344CB8AC3E}">
        <p14:creationId xmlns:p14="http://schemas.microsoft.com/office/powerpoint/2010/main" val="265193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ECA0C195-B784-4C1C-B317-CD9C97676F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0319443-DD16-499D-AD68-217B1D2275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86020" name="Slide Number Placeholder 3">
            <a:extLst>
              <a:ext uri="{FF2B5EF4-FFF2-40B4-BE49-F238E27FC236}">
                <a16:creationId xmlns:a16="http://schemas.microsoft.com/office/drawing/2014/main" id="{D6120F55-3CE8-4854-ABC9-BBC5148618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buSzTx/>
            </a:pPr>
            <a:fld id="{63F559CF-FD85-43F3-96C6-B17033C0BFE1}" type="slidenum">
              <a:rPr lang="en-US" altLang="zh-CN" sz="1300" smtClean="0">
                <a:latin typeface="Times New Roman" panose="02020603050405020304" pitchFamily="18" charset="0"/>
              </a:rPr>
              <a:pPr>
                <a:spcBef>
                  <a:spcPct val="20000"/>
                </a:spcBef>
                <a:buSzTx/>
              </a:pPr>
              <a:t>33</a:t>
            </a:fld>
            <a:endParaRPr lang="en-US" altLang="zh-CN" sz="13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8A3D062-3EE7-423A-BEA7-CA9FFD65F9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D9E7B3ED-1EFD-4350-9D38-13885A2368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90116" name="Slide Number Placeholder 3">
            <a:extLst>
              <a:ext uri="{FF2B5EF4-FFF2-40B4-BE49-F238E27FC236}">
                <a16:creationId xmlns:a16="http://schemas.microsoft.com/office/drawing/2014/main" id="{885F0A74-A59C-48CC-8169-A6CED7AF74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buSzTx/>
            </a:pPr>
            <a:fld id="{452678E0-2236-4B4A-BB4D-802591B666CB}" type="slidenum">
              <a:rPr lang="en-US" altLang="zh-CN" sz="1300" smtClean="0">
                <a:latin typeface="Times New Roman" panose="02020603050405020304" pitchFamily="18" charset="0"/>
              </a:rPr>
              <a:pPr>
                <a:spcBef>
                  <a:spcPct val="20000"/>
                </a:spcBef>
                <a:buSzTx/>
              </a:pPr>
              <a:t>35</a:t>
            </a:fld>
            <a:endParaRPr lang="en-US" altLang="zh-CN" sz="130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197AAEC-7385-4543-BA12-3091009629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ED9FBDFA-AC53-456C-81FC-8EF71F2F9D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92164" name="Slide Number Placeholder 3">
            <a:extLst>
              <a:ext uri="{FF2B5EF4-FFF2-40B4-BE49-F238E27FC236}">
                <a16:creationId xmlns:a16="http://schemas.microsoft.com/office/drawing/2014/main" id="{E461CCA7-3C1A-45AA-9AEC-521E457866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buSzTx/>
            </a:pPr>
            <a:fld id="{020F2ACA-0E30-4DF5-904C-46422FA77BD5}" type="slidenum">
              <a:rPr lang="en-US" altLang="zh-CN" sz="1300" smtClean="0">
                <a:latin typeface="Times New Roman" panose="02020603050405020304" pitchFamily="18" charset="0"/>
              </a:rPr>
              <a:pPr>
                <a:spcBef>
                  <a:spcPct val="20000"/>
                </a:spcBef>
                <a:buSzTx/>
              </a:pPr>
              <a:t>36</a:t>
            </a:fld>
            <a:endParaRPr lang="en-US" altLang="zh-CN" sz="13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00199"/>
            <a:ext cx="6858000" cy="1909763"/>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87656B52-94C0-4085-B7E5-B26564820661}"/>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DB33DE34-84E4-494C-A96D-5934DDE0069F}"/>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27C67B69-716F-4A38-B9D0-CC4249805FC1}"/>
              </a:ext>
            </a:extLst>
          </p:cNvPr>
          <p:cNvSpPr>
            <a:spLocks noGrp="1"/>
          </p:cNvSpPr>
          <p:nvPr>
            <p:ph type="sldNum" sz="quarter" idx="12"/>
          </p:nvPr>
        </p:nvSpPr>
        <p:spPr/>
        <p:txBody>
          <a:bodyPr/>
          <a:lstStyle>
            <a:lvl1pPr>
              <a:defRPr/>
            </a:lvl1pPr>
          </a:lstStyle>
          <a:p>
            <a:pPr>
              <a:defRPr/>
            </a:pPr>
            <a:fld id="{88C283CD-E963-40E9-888E-A4F730CB589A}" type="slidenum">
              <a:rPr lang="en-US" altLang="zh-CN"/>
              <a:pPr>
                <a:defRPr/>
              </a:pPr>
              <a:t>‹#›</a:t>
            </a:fld>
            <a:endParaRPr lang="en-US" altLang="zh-CN"/>
          </a:p>
        </p:txBody>
      </p:sp>
    </p:spTree>
    <p:extLst>
      <p:ext uri="{BB962C8B-B14F-4D97-AF65-F5344CB8AC3E}">
        <p14:creationId xmlns:p14="http://schemas.microsoft.com/office/powerpoint/2010/main" val="358368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8423EE8-E4BF-4859-84A9-E569CFE5C62C}"/>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2922CD1-4E54-4D09-BF09-8D5258C60EB5}"/>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F6B0DD7A-AA55-43EC-8F5E-99708823727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D5C08F2-22BA-40E3-AE4A-A2479D18FA61}"/>
              </a:ext>
            </a:extLst>
          </p:cNvPr>
          <p:cNvSpPr>
            <a:spLocks noGrp="1"/>
          </p:cNvSpPr>
          <p:nvPr>
            <p:ph type="sldNum" sz="quarter" idx="12"/>
          </p:nvPr>
        </p:nvSpPr>
        <p:spPr/>
        <p:txBody>
          <a:bodyPr/>
          <a:lstStyle>
            <a:lvl1pPr>
              <a:defRPr/>
            </a:lvl1pPr>
          </a:lstStyle>
          <a:p>
            <a:pPr>
              <a:defRPr/>
            </a:pPr>
            <a:fld id="{C1D8F2D5-64C5-4221-BAC1-61260749DE45}" type="slidenum">
              <a:rPr lang="en-US" altLang="zh-CN"/>
              <a:pPr>
                <a:defRPr/>
              </a:pPr>
              <a:t>‹#›</a:t>
            </a:fld>
            <a:endParaRPr lang="en-US" altLang="zh-CN"/>
          </a:p>
        </p:txBody>
      </p:sp>
    </p:spTree>
    <p:extLst>
      <p:ext uri="{BB962C8B-B14F-4D97-AF65-F5344CB8AC3E}">
        <p14:creationId xmlns:p14="http://schemas.microsoft.com/office/powerpoint/2010/main" val="170405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A488D-785A-481D-9BD5-4F8B895AB57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60881F11-E7C1-463F-96A6-169A312847B9}"/>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4DAE8E4A-3D3A-4448-989B-3206A1B349C1}"/>
              </a:ext>
            </a:extLst>
          </p:cNvPr>
          <p:cNvSpPr>
            <a:spLocks noGrp="1"/>
          </p:cNvSpPr>
          <p:nvPr>
            <p:ph type="sldNum" sz="quarter" idx="12"/>
          </p:nvPr>
        </p:nvSpPr>
        <p:spPr/>
        <p:txBody>
          <a:bodyPr/>
          <a:lstStyle>
            <a:lvl1pPr>
              <a:defRPr/>
            </a:lvl1pPr>
          </a:lstStyle>
          <a:p>
            <a:pPr>
              <a:defRPr/>
            </a:pPr>
            <a:fld id="{68A76351-B29B-4274-99F9-CA2D9CF5C98C}" type="slidenum">
              <a:rPr lang="en-US" altLang="zh-CN"/>
              <a:pPr>
                <a:defRPr/>
              </a:pPr>
              <a:t>‹#›</a:t>
            </a:fld>
            <a:endParaRPr lang="en-US" altLang="zh-CN"/>
          </a:p>
        </p:txBody>
      </p:sp>
    </p:spTree>
    <p:extLst>
      <p:ext uri="{BB962C8B-B14F-4D97-AF65-F5344CB8AC3E}">
        <p14:creationId xmlns:p14="http://schemas.microsoft.com/office/powerpoint/2010/main" val="2212290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BC24294-EECA-403E-8C53-6998622171ED}"/>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Content Placeholder 2"/>
          <p:cNvSpPr>
            <a:spLocks noGrp="1"/>
          </p:cNvSpPr>
          <p:nvPr>
            <p:ph sz="half" idx="1"/>
          </p:nvPr>
        </p:nvSpPr>
        <p:spPr>
          <a:xfrm>
            <a:off x="571500" y="1447800"/>
            <a:ext cx="8001000"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0" y="3390900"/>
            <a:ext cx="8001000"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28650" y="365125"/>
            <a:ext cx="7886700" cy="777875"/>
          </a:xfrm>
        </p:spPr>
        <p:txBody>
          <a:bodyPr/>
          <a:lstStyle/>
          <a:p>
            <a:r>
              <a:rPr lang="en-US"/>
              <a:t>Click to edit Master title style</a:t>
            </a:r>
          </a:p>
        </p:txBody>
      </p:sp>
      <p:sp>
        <p:nvSpPr>
          <p:cNvPr id="7" name="Date Placeholder 3">
            <a:extLst>
              <a:ext uri="{FF2B5EF4-FFF2-40B4-BE49-F238E27FC236}">
                <a16:creationId xmlns:a16="http://schemas.microsoft.com/office/drawing/2014/main" id="{0C26DF3E-FEC1-4953-A6BD-6D800FF178F0}"/>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60DF49F4-46AA-4786-BA1D-92246C677C31}"/>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3740109C-D11A-4A34-9662-5360BE8B2F27}"/>
              </a:ext>
            </a:extLst>
          </p:cNvPr>
          <p:cNvSpPr>
            <a:spLocks noGrp="1"/>
          </p:cNvSpPr>
          <p:nvPr>
            <p:ph type="sldNum" sz="quarter" idx="12"/>
          </p:nvPr>
        </p:nvSpPr>
        <p:spPr/>
        <p:txBody>
          <a:bodyPr/>
          <a:lstStyle>
            <a:lvl1pPr>
              <a:defRPr/>
            </a:lvl1pPr>
          </a:lstStyle>
          <a:p>
            <a:pPr>
              <a:defRPr/>
            </a:pPr>
            <a:fld id="{E01D7C19-8064-4CA4-BB14-71D4EFBD5D74}" type="slidenum">
              <a:rPr lang="en-US" altLang="zh-CN"/>
              <a:pPr>
                <a:defRPr/>
              </a:pPr>
              <a:t>‹#›</a:t>
            </a:fld>
            <a:endParaRPr lang="en-US" altLang="zh-CN"/>
          </a:p>
        </p:txBody>
      </p:sp>
    </p:spTree>
    <p:extLst>
      <p:ext uri="{BB962C8B-B14F-4D97-AF65-F5344CB8AC3E}">
        <p14:creationId xmlns:p14="http://schemas.microsoft.com/office/powerpoint/2010/main" val="404333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1066800"/>
          </a:xfrm>
        </p:spPr>
        <p:txBody>
          <a:bodyPr/>
          <a:lstStyle/>
          <a:p>
            <a:r>
              <a:rPr lang="en-US"/>
              <a:t>Click to edit Master title style</a:t>
            </a:r>
          </a:p>
        </p:txBody>
      </p:sp>
      <p:sp>
        <p:nvSpPr>
          <p:cNvPr id="3" name="Text Placeholder 2"/>
          <p:cNvSpPr>
            <a:spLocks noGrp="1"/>
          </p:cNvSpPr>
          <p:nvPr>
            <p:ph type="body" sz="half" idx="1"/>
          </p:nvPr>
        </p:nvSpPr>
        <p:spPr>
          <a:xfrm>
            <a:off x="228600" y="1447800"/>
            <a:ext cx="39243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05300" y="1447800"/>
            <a:ext cx="39243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80338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B57B24D-44AD-4E39-B164-3E97C4992A6C}"/>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BAB36753-97E9-4288-B9AE-8FDE55460F12}"/>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8EE45799-351F-471D-AE9D-84B9C84A77EC}"/>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F7F79B1-E18E-497F-AEF3-B65366A5CE77}"/>
              </a:ext>
            </a:extLst>
          </p:cNvPr>
          <p:cNvSpPr>
            <a:spLocks noGrp="1"/>
          </p:cNvSpPr>
          <p:nvPr>
            <p:ph type="sldNum" sz="quarter" idx="12"/>
          </p:nvPr>
        </p:nvSpPr>
        <p:spPr/>
        <p:txBody>
          <a:bodyPr/>
          <a:lstStyle>
            <a:lvl1pPr>
              <a:defRPr/>
            </a:lvl1pPr>
          </a:lstStyle>
          <a:p>
            <a:pPr>
              <a:defRPr/>
            </a:pPr>
            <a:fld id="{A5A7C52C-B8D8-46AC-9434-6888604DA894}" type="slidenum">
              <a:rPr lang="en-US" altLang="zh-CN"/>
              <a:pPr>
                <a:defRPr/>
              </a:pPr>
              <a:t>‹#›</a:t>
            </a:fld>
            <a:endParaRPr lang="en-US" altLang="zh-CN"/>
          </a:p>
        </p:txBody>
      </p:sp>
    </p:spTree>
    <p:extLst>
      <p:ext uri="{BB962C8B-B14F-4D97-AF65-F5344CB8AC3E}">
        <p14:creationId xmlns:p14="http://schemas.microsoft.com/office/powerpoint/2010/main" val="386022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2BF5D2-15BD-4EB0-B209-7A5B647C412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8C64587D-91E0-40BD-B2B6-F57B43AFC15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B4937BD0-177C-4022-9F09-6D6501F11A0A}"/>
              </a:ext>
            </a:extLst>
          </p:cNvPr>
          <p:cNvSpPr>
            <a:spLocks noGrp="1"/>
          </p:cNvSpPr>
          <p:nvPr>
            <p:ph type="sldNum" sz="quarter" idx="12"/>
          </p:nvPr>
        </p:nvSpPr>
        <p:spPr/>
        <p:txBody>
          <a:bodyPr/>
          <a:lstStyle>
            <a:lvl1pPr>
              <a:defRPr/>
            </a:lvl1pPr>
          </a:lstStyle>
          <a:p>
            <a:pPr>
              <a:defRPr/>
            </a:pPr>
            <a:fld id="{C748C0D4-076B-41DE-86F9-B2559841AB37}" type="slidenum">
              <a:rPr lang="en-US" altLang="zh-CN"/>
              <a:pPr>
                <a:defRPr/>
              </a:pPr>
              <a:t>‹#›</a:t>
            </a:fld>
            <a:endParaRPr lang="en-US" altLang="zh-CN"/>
          </a:p>
        </p:txBody>
      </p:sp>
    </p:spTree>
    <p:extLst>
      <p:ext uri="{BB962C8B-B14F-4D97-AF65-F5344CB8AC3E}">
        <p14:creationId xmlns:p14="http://schemas.microsoft.com/office/powerpoint/2010/main" val="387756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2AECFA0-CF0B-465F-8866-6B6BC9A9E6B7}"/>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1600"/>
            <a:ext cx="3886200"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71600"/>
            <a:ext cx="38862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66A2D29-3219-4C16-827F-98EB7248A879}"/>
              </a:ext>
            </a:extLst>
          </p:cNvPr>
          <p:cNvSpPr>
            <a:spLocks noGrp="1"/>
          </p:cNvSpPr>
          <p:nvPr>
            <p:ph type="dt" sz="half" idx="10"/>
          </p:nvPr>
        </p:nvSpPr>
        <p:spPr/>
        <p:txBody>
          <a:bodyPr/>
          <a:lstStyle>
            <a:lvl1pPr>
              <a:defRPr/>
            </a:lvl1pPr>
          </a:lstStyle>
          <a:p>
            <a:pPr>
              <a:defRPr/>
            </a:pPr>
            <a:endParaRPr lang="en-US" altLang="zh-CN"/>
          </a:p>
        </p:txBody>
      </p:sp>
      <p:sp>
        <p:nvSpPr>
          <p:cNvPr id="7" name="Footer Placeholder 4">
            <a:extLst>
              <a:ext uri="{FF2B5EF4-FFF2-40B4-BE49-F238E27FC236}">
                <a16:creationId xmlns:a16="http://schemas.microsoft.com/office/drawing/2014/main" id="{C1B1ED4F-8B17-44D6-8612-7C6F27086DAC}"/>
              </a:ext>
            </a:extLst>
          </p:cNvPr>
          <p:cNvSpPr>
            <a:spLocks noGrp="1"/>
          </p:cNvSpPr>
          <p:nvPr>
            <p:ph type="ftr" sz="quarter" idx="11"/>
          </p:nvPr>
        </p:nvSpPr>
        <p:spPr/>
        <p:txBody>
          <a:bodyPr/>
          <a:lstStyle>
            <a:lvl1pPr>
              <a:defRPr/>
            </a:lvl1pPr>
          </a:lstStyle>
          <a:p>
            <a:pPr>
              <a:defRPr/>
            </a:pPr>
            <a:endParaRPr lang="en-US" altLang="zh-CN"/>
          </a:p>
        </p:txBody>
      </p:sp>
      <p:sp>
        <p:nvSpPr>
          <p:cNvPr id="8" name="Slide Number Placeholder 5">
            <a:extLst>
              <a:ext uri="{FF2B5EF4-FFF2-40B4-BE49-F238E27FC236}">
                <a16:creationId xmlns:a16="http://schemas.microsoft.com/office/drawing/2014/main" id="{640FFBBC-5429-406A-B934-B38DCB686CD8}"/>
              </a:ext>
            </a:extLst>
          </p:cNvPr>
          <p:cNvSpPr>
            <a:spLocks noGrp="1"/>
          </p:cNvSpPr>
          <p:nvPr>
            <p:ph type="sldNum" sz="quarter" idx="12"/>
          </p:nvPr>
        </p:nvSpPr>
        <p:spPr/>
        <p:txBody>
          <a:bodyPr/>
          <a:lstStyle>
            <a:lvl1pPr>
              <a:defRPr/>
            </a:lvl1pPr>
          </a:lstStyle>
          <a:p>
            <a:pPr>
              <a:defRPr/>
            </a:pPr>
            <a:fld id="{C2316981-2639-4549-B58A-2FB16007EC78}" type="slidenum">
              <a:rPr lang="en-US" altLang="zh-CN"/>
              <a:pPr>
                <a:defRPr/>
              </a:pPr>
              <a:t>‹#›</a:t>
            </a:fld>
            <a:endParaRPr lang="en-US" altLang="zh-CN"/>
          </a:p>
        </p:txBody>
      </p:sp>
    </p:spTree>
    <p:extLst>
      <p:ext uri="{BB962C8B-B14F-4D97-AF65-F5344CB8AC3E}">
        <p14:creationId xmlns:p14="http://schemas.microsoft.com/office/powerpoint/2010/main" val="277578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E48DFAE-E7CB-4330-AFF1-1DAD3A3224C5}"/>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a:xfrm>
            <a:off x="629841" y="365126"/>
            <a:ext cx="7886700" cy="769193"/>
          </a:xfrm>
        </p:spPr>
        <p:txBody>
          <a:bodyPr/>
          <a:lstStyle/>
          <a:p>
            <a:r>
              <a:rPr lang="en-US"/>
              <a:t>Click to edit Master title style</a:t>
            </a:r>
          </a:p>
        </p:txBody>
      </p:sp>
      <p:sp>
        <p:nvSpPr>
          <p:cNvPr id="3" name="Text Placeholder 2"/>
          <p:cNvSpPr>
            <a:spLocks noGrp="1"/>
          </p:cNvSpPr>
          <p:nvPr>
            <p:ph type="body" idx="1"/>
          </p:nvPr>
        </p:nvSpPr>
        <p:spPr>
          <a:xfrm>
            <a:off x="629842" y="1371600"/>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286000"/>
            <a:ext cx="3868340" cy="3903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371600"/>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286000"/>
            <a:ext cx="3887391" cy="3903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43A4A8BC-686C-4AF1-BA29-5AE40B0EDBB3}"/>
              </a:ext>
            </a:extLst>
          </p:cNvPr>
          <p:cNvSpPr>
            <a:spLocks noGrp="1"/>
          </p:cNvSpPr>
          <p:nvPr>
            <p:ph type="dt" sz="half" idx="10"/>
          </p:nvPr>
        </p:nvSpPr>
        <p:spPr/>
        <p:txBody>
          <a:bodyPr/>
          <a:lstStyle>
            <a:lvl1pPr>
              <a:defRPr/>
            </a:lvl1pPr>
          </a:lstStyle>
          <a:p>
            <a:pPr>
              <a:defRPr/>
            </a:pPr>
            <a:endParaRPr lang="en-US" altLang="zh-CN"/>
          </a:p>
        </p:txBody>
      </p:sp>
      <p:sp>
        <p:nvSpPr>
          <p:cNvPr id="9" name="Footer Placeholder 4">
            <a:extLst>
              <a:ext uri="{FF2B5EF4-FFF2-40B4-BE49-F238E27FC236}">
                <a16:creationId xmlns:a16="http://schemas.microsoft.com/office/drawing/2014/main" id="{727BC5C1-CCEE-40A6-9610-A762B97E87D2}"/>
              </a:ext>
            </a:extLst>
          </p:cNvPr>
          <p:cNvSpPr>
            <a:spLocks noGrp="1"/>
          </p:cNvSpPr>
          <p:nvPr>
            <p:ph type="ftr" sz="quarter" idx="11"/>
          </p:nvPr>
        </p:nvSpPr>
        <p:spPr/>
        <p:txBody>
          <a:bodyPr/>
          <a:lstStyle>
            <a:lvl1pPr>
              <a:defRPr/>
            </a:lvl1pPr>
          </a:lstStyle>
          <a:p>
            <a:pPr>
              <a:defRPr/>
            </a:pPr>
            <a:endParaRPr lang="en-US" altLang="zh-CN"/>
          </a:p>
        </p:txBody>
      </p:sp>
      <p:sp>
        <p:nvSpPr>
          <p:cNvPr id="10" name="Slide Number Placeholder 5">
            <a:extLst>
              <a:ext uri="{FF2B5EF4-FFF2-40B4-BE49-F238E27FC236}">
                <a16:creationId xmlns:a16="http://schemas.microsoft.com/office/drawing/2014/main" id="{8DB25A56-577D-4E8B-BB70-5C656AEB6060}"/>
              </a:ext>
            </a:extLst>
          </p:cNvPr>
          <p:cNvSpPr>
            <a:spLocks noGrp="1"/>
          </p:cNvSpPr>
          <p:nvPr>
            <p:ph type="sldNum" sz="quarter" idx="12"/>
          </p:nvPr>
        </p:nvSpPr>
        <p:spPr/>
        <p:txBody>
          <a:bodyPr/>
          <a:lstStyle>
            <a:lvl1pPr>
              <a:defRPr/>
            </a:lvl1pPr>
          </a:lstStyle>
          <a:p>
            <a:pPr>
              <a:defRPr/>
            </a:pPr>
            <a:fld id="{FE7E685C-3B2B-4CE3-B0FE-7F6013C39D9F}" type="slidenum">
              <a:rPr lang="en-US" altLang="zh-CN"/>
              <a:pPr>
                <a:defRPr/>
              </a:pPr>
              <a:t>‹#›</a:t>
            </a:fld>
            <a:endParaRPr lang="en-US" altLang="zh-CN"/>
          </a:p>
        </p:txBody>
      </p:sp>
    </p:spTree>
    <p:extLst>
      <p:ext uri="{BB962C8B-B14F-4D97-AF65-F5344CB8AC3E}">
        <p14:creationId xmlns:p14="http://schemas.microsoft.com/office/powerpoint/2010/main" val="427319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E68B1E3-94B2-469E-8A82-4B39ACFF4796}"/>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EF8AC9D2-7F6A-4009-A9C2-1993909F8565}"/>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D2B66259-4D31-4E0C-8E83-EFB90315BE95}"/>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CFE5AAAA-797B-4A0D-B5FD-04FD6F814BC9}"/>
              </a:ext>
            </a:extLst>
          </p:cNvPr>
          <p:cNvSpPr>
            <a:spLocks noGrp="1"/>
          </p:cNvSpPr>
          <p:nvPr>
            <p:ph type="sldNum" sz="quarter" idx="12"/>
          </p:nvPr>
        </p:nvSpPr>
        <p:spPr/>
        <p:txBody>
          <a:bodyPr/>
          <a:lstStyle>
            <a:lvl1pPr>
              <a:defRPr/>
            </a:lvl1pPr>
          </a:lstStyle>
          <a:p>
            <a:pPr>
              <a:defRPr/>
            </a:pPr>
            <a:fld id="{582CFCD7-32E7-4C96-A4E6-265A2679D6CC}" type="slidenum">
              <a:rPr lang="en-US" altLang="zh-CN"/>
              <a:pPr>
                <a:defRPr/>
              </a:pPr>
              <a:t>‹#›</a:t>
            </a:fld>
            <a:endParaRPr lang="en-US" altLang="zh-CN"/>
          </a:p>
        </p:txBody>
      </p:sp>
    </p:spTree>
    <p:extLst>
      <p:ext uri="{BB962C8B-B14F-4D97-AF65-F5344CB8AC3E}">
        <p14:creationId xmlns:p14="http://schemas.microsoft.com/office/powerpoint/2010/main" val="335090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C4542F-DC48-443B-8B02-99C8EB29776E}"/>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12E1FC69-2EB3-448D-A01F-375C3AC7D0EF}"/>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4E5F3305-4343-448C-A064-2D0BA9383DF6}"/>
              </a:ext>
            </a:extLst>
          </p:cNvPr>
          <p:cNvSpPr>
            <a:spLocks noGrp="1"/>
          </p:cNvSpPr>
          <p:nvPr>
            <p:ph type="sldNum" sz="quarter" idx="12"/>
          </p:nvPr>
        </p:nvSpPr>
        <p:spPr/>
        <p:txBody>
          <a:bodyPr/>
          <a:lstStyle>
            <a:lvl1pPr>
              <a:defRPr/>
            </a:lvl1pPr>
          </a:lstStyle>
          <a:p>
            <a:pPr>
              <a:defRPr/>
            </a:pPr>
            <a:fld id="{0D6828EC-6C83-496A-B2CD-7C2F6FE78CB9}" type="slidenum">
              <a:rPr lang="en-US" altLang="zh-CN"/>
              <a:pPr>
                <a:defRPr/>
              </a:pPr>
              <a:t>‹#›</a:t>
            </a:fld>
            <a:endParaRPr lang="en-US" altLang="zh-CN"/>
          </a:p>
        </p:txBody>
      </p:sp>
    </p:spTree>
    <p:extLst>
      <p:ext uri="{BB962C8B-B14F-4D97-AF65-F5344CB8AC3E}">
        <p14:creationId xmlns:p14="http://schemas.microsoft.com/office/powerpoint/2010/main" val="8149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26178C2-C07E-42E9-B504-7AE380A979BB}"/>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29930CE-7A30-40A0-803D-8B551D96763A}"/>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FFF7A82F-53DB-4477-AD78-5C0FC2CCAC89}"/>
              </a:ext>
            </a:extLst>
          </p:cNvPr>
          <p:cNvSpPr>
            <a:spLocks noGrp="1"/>
          </p:cNvSpPr>
          <p:nvPr>
            <p:ph type="sldNum" sz="quarter" idx="12"/>
          </p:nvPr>
        </p:nvSpPr>
        <p:spPr/>
        <p:txBody>
          <a:bodyPr/>
          <a:lstStyle>
            <a:lvl1pPr>
              <a:defRPr/>
            </a:lvl1pPr>
          </a:lstStyle>
          <a:p>
            <a:pPr>
              <a:defRPr/>
            </a:pPr>
            <a:fld id="{CFB29F86-D67D-4552-AC15-7C88D0AB6D2C}" type="slidenum">
              <a:rPr lang="en-US" altLang="zh-CN"/>
              <a:pPr>
                <a:defRPr/>
              </a:pPr>
              <a:t>‹#›</a:t>
            </a:fld>
            <a:endParaRPr lang="en-US" altLang="zh-CN"/>
          </a:p>
        </p:txBody>
      </p:sp>
    </p:spTree>
    <p:extLst>
      <p:ext uri="{BB962C8B-B14F-4D97-AF65-F5344CB8AC3E}">
        <p14:creationId xmlns:p14="http://schemas.microsoft.com/office/powerpoint/2010/main" val="262543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9DDCC4B-B308-4F09-BE3C-8E17FB6C29F9}"/>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5BEBF11-E1D1-45FD-9EEF-155258914B6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5264E990-5658-46F1-820D-E8A31FE5EA07}"/>
              </a:ext>
            </a:extLst>
          </p:cNvPr>
          <p:cNvSpPr>
            <a:spLocks noGrp="1"/>
          </p:cNvSpPr>
          <p:nvPr>
            <p:ph type="sldNum" sz="quarter" idx="12"/>
          </p:nvPr>
        </p:nvSpPr>
        <p:spPr/>
        <p:txBody>
          <a:bodyPr/>
          <a:lstStyle>
            <a:lvl1pPr>
              <a:defRPr/>
            </a:lvl1pPr>
          </a:lstStyle>
          <a:p>
            <a:pPr>
              <a:defRPr/>
            </a:pPr>
            <a:fld id="{8540E703-371B-4216-8887-C4F62FF6D375}" type="slidenum">
              <a:rPr lang="en-US" altLang="zh-CN"/>
              <a:pPr>
                <a:defRPr/>
              </a:pPr>
              <a:t>‹#›</a:t>
            </a:fld>
            <a:endParaRPr lang="en-US" altLang="zh-CN"/>
          </a:p>
        </p:txBody>
      </p:sp>
    </p:spTree>
    <p:extLst>
      <p:ext uri="{BB962C8B-B14F-4D97-AF65-F5344CB8AC3E}">
        <p14:creationId xmlns:p14="http://schemas.microsoft.com/office/powerpoint/2010/main" val="380461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8D1C5F8-BB25-49FC-8386-1E6FDF9D0A84}"/>
              </a:ext>
            </a:extLst>
          </p:cNvPr>
          <p:cNvSpPr>
            <a:spLocks noGrp="1"/>
          </p:cNvSpPr>
          <p:nvPr>
            <p:ph type="title"/>
          </p:nvPr>
        </p:nvSpPr>
        <p:spPr bwMode="auto">
          <a:xfrm>
            <a:off x="628650" y="365125"/>
            <a:ext cx="78867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D23E951-0623-4217-AC4F-F2876782EB20}"/>
              </a:ext>
            </a:extLst>
          </p:cNvPr>
          <p:cNvSpPr>
            <a:spLocks noGrp="1"/>
          </p:cNvSpPr>
          <p:nvPr>
            <p:ph type="body" idx="1"/>
          </p:nvPr>
        </p:nvSpPr>
        <p:spPr bwMode="auto">
          <a:xfrm>
            <a:off x="628650" y="1219200"/>
            <a:ext cx="788670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E5094FC-2F44-48F4-98C9-018D4462E796}"/>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a:defRPr/>
            </a:pPr>
            <a:endParaRPr lang="en-US" altLang="zh-CN"/>
          </a:p>
        </p:txBody>
      </p:sp>
      <p:sp>
        <p:nvSpPr>
          <p:cNvPr id="5" name="Footer Placeholder 4">
            <a:extLst>
              <a:ext uri="{FF2B5EF4-FFF2-40B4-BE49-F238E27FC236}">
                <a16:creationId xmlns:a16="http://schemas.microsoft.com/office/drawing/2014/main" id="{0C2A8526-DFFB-4E4B-AD04-ECBE74ED1BEE}"/>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5BE523E1-E767-4D3D-A504-6D8EF3F7D42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E5207059-5B40-4F2F-AF2D-A09F48A6CAF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241" r:id="rId1"/>
    <p:sldLayoutId id="2147488247" r:id="rId2"/>
    <p:sldLayoutId id="2147488242" r:id="rId3"/>
    <p:sldLayoutId id="2147488248" r:id="rId4"/>
    <p:sldLayoutId id="2147488249" r:id="rId5"/>
    <p:sldLayoutId id="2147488250" r:id="rId6"/>
    <p:sldLayoutId id="2147488243" r:id="rId7"/>
    <p:sldLayoutId id="2147488244" r:id="rId8"/>
    <p:sldLayoutId id="2147488245" r:id="rId9"/>
    <p:sldLayoutId id="2147488251" r:id="rId10"/>
    <p:sldLayoutId id="2147488246" r:id="rId11"/>
    <p:sldLayoutId id="2147488253" r:id="rId12"/>
    <p:sldLayoutId id="2147488254" r:id="rId13"/>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SimSun" panose="02010600030101010101" pitchFamily="2" charset="-122"/>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171450" indent="-171450" algn="l" defTabSz="685800" rtl="0" eaLnBrk="0" fontAlgn="base" hangingPunct="0">
        <a:spcBef>
          <a:spcPts val="75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1pPr>
      <a:lvl2pPr marL="514350" indent="-171450" algn="l" defTabSz="685800" rtl="0" eaLnBrk="0" fontAlgn="base" hangingPunct="0">
        <a:spcBef>
          <a:spcPts val="375"/>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2pPr>
      <a:lvl3pPr marL="857250" indent="-171450" algn="l" defTabSz="685800" rtl="0" eaLnBrk="0" fontAlgn="base" hangingPunct="0">
        <a:spcBef>
          <a:spcPts val="375"/>
        </a:spcBef>
        <a:spcAft>
          <a:spcPct val="0"/>
        </a:spcAft>
        <a:buFont typeface="Arial" panose="020B0604020202020204" pitchFamily="34" charset="0"/>
        <a:buChar char="•"/>
        <a:defRPr sz="1500" kern="1200">
          <a:solidFill>
            <a:schemeClr val="tx1"/>
          </a:solidFill>
          <a:latin typeface="+mn-lt"/>
          <a:ea typeface="SimSun" panose="02010600030101010101" pitchFamily="2" charset="-122"/>
          <a:cs typeface="+mn-cs"/>
        </a:defRPr>
      </a:lvl3pPr>
      <a:lvl4pPr marL="1200150" indent="-171450" algn="l" defTabSz="685800" rtl="0" eaLnBrk="0" fontAlgn="base" hangingPunct="0">
        <a:spcBef>
          <a:spcPts val="375"/>
        </a:spcBef>
        <a:spcAft>
          <a:spcPct val="0"/>
        </a:spcAft>
        <a:buFont typeface="Arial" panose="020B0604020202020204" pitchFamily="34" charset="0"/>
        <a:buChar char="•"/>
        <a:defRPr sz="1300" kern="1200">
          <a:solidFill>
            <a:schemeClr val="tx1"/>
          </a:solidFill>
          <a:latin typeface="+mn-lt"/>
          <a:ea typeface="SimSun" panose="02010600030101010101" pitchFamily="2" charset="-122"/>
          <a:cs typeface="+mn-cs"/>
        </a:defRPr>
      </a:lvl4pPr>
      <a:lvl5pPr marL="1543050" indent="-171450" algn="l" defTabSz="685800" rtl="0" eaLnBrk="0" fontAlgn="base" hangingPunct="0">
        <a:spcBef>
          <a:spcPts val="375"/>
        </a:spcBef>
        <a:spcAft>
          <a:spcPct val="0"/>
        </a:spcAft>
        <a:buFont typeface="Arial" panose="020B0604020202020204" pitchFamily="34" charset="0"/>
        <a:buChar char="•"/>
        <a:defRPr sz="1300" kern="1200">
          <a:solidFill>
            <a:schemeClr val="tx1"/>
          </a:solidFill>
          <a:latin typeface="+mn-lt"/>
          <a:ea typeface="SimSun" panose="0201060003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13.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15.wmf"/><Relationship Id="rId5" Type="http://schemas.openxmlformats.org/officeDocument/2006/relationships/oleObject" Target="../embeddings/oleObject48.bin"/><Relationship Id="rId4" Type="http://schemas.openxmlformats.org/officeDocument/2006/relationships/image" Target="../media/image114.wmf"/></Relationships>
</file>

<file path=ppt/slides/_rels/slide105.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17.wmf"/><Relationship Id="rId5" Type="http://schemas.openxmlformats.org/officeDocument/2006/relationships/oleObject" Target="../embeddings/oleObject50.bin"/><Relationship Id="rId4" Type="http://schemas.openxmlformats.org/officeDocument/2006/relationships/image" Target="../media/image116.wmf"/></Relationships>
</file>

<file path=ppt/slides/_rels/slide106.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22.wmf"/><Relationship Id="rId5" Type="http://schemas.openxmlformats.org/officeDocument/2006/relationships/oleObject" Target="../embeddings/oleObject53.bin"/><Relationship Id="rId4" Type="http://schemas.openxmlformats.org/officeDocument/2006/relationships/image" Target="../media/image121.wmf"/></Relationships>
</file>

<file path=ppt/slides/_rels/slide111.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25.wmf"/><Relationship Id="rId5" Type="http://schemas.openxmlformats.org/officeDocument/2006/relationships/oleObject" Target="../embeddings/oleObject56.bin"/><Relationship Id="rId10" Type="http://schemas.openxmlformats.org/officeDocument/2006/relationships/image" Target="../media/image127.wmf"/><Relationship Id="rId4" Type="http://schemas.openxmlformats.org/officeDocument/2006/relationships/image" Target="../media/image124.wmf"/><Relationship Id="rId9" Type="http://schemas.openxmlformats.org/officeDocument/2006/relationships/oleObject" Target="../embeddings/oleObject58.bin"/></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128.wmf"/></Relationships>
</file>

<file path=ppt/slides/_rels/slide113.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30.wmf"/></Relationships>
</file>

<file path=ppt/slides/_rels/slide115.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33.wmf"/><Relationship Id="rId5" Type="http://schemas.openxmlformats.org/officeDocument/2006/relationships/oleObject" Target="../embeddings/oleObject62.bin"/><Relationship Id="rId4" Type="http://schemas.openxmlformats.org/officeDocument/2006/relationships/image" Target="../media/image132.wmf"/></Relationships>
</file>

<file path=ppt/slides/_rels/slide117.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oleObject" Target="../embeddings/oleObject64.bin"/><Relationship Id="rId7" Type="http://schemas.openxmlformats.org/officeDocument/2006/relationships/image" Target="../media/image147.pn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36.wmf"/><Relationship Id="rId5" Type="http://schemas.openxmlformats.org/officeDocument/2006/relationships/oleObject" Target="../embeddings/oleObject65.bin"/><Relationship Id="rId4" Type="http://schemas.openxmlformats.org/officeDocument/2006/relationships/image" Target="../media/image135.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38.wmf"/><Relationship Id="rId5" Type="http://schemas.openxmlformats.org/officeDocument/2006/relationships/oleObject" Target="../embeddings/oleObject67.bin"/><Relationship Id="rId4" Type="http://schemas.openxmlformats.org/officeDocument/2006/relationships/image" Target="../media/image137.w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41.wmf"/><Relationship Id="rId5" Type="http://schemas.openxmlformats.org/officeDocument/2006/relationships/oleObject" Target="../embeddings/oleObject70.bin"/><Relationship Id="rId4" Type="http://schemas.openxmlformats.org/officeDocument/2006/relationships/image" Target="../media/image140.w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44.wmf"/><Relationship Id="rId5" Type="http://schemas.openxmlformats.org/officeDocument/2006/relationships/oleObject" Target="../embeddings/oleObject73.bin"/><Relationship Id="rId4" Type="http://schemas.openxmlformats.org/officeDocument/2006/relationships/image" Target="../media/image143.wmf"/></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image" Target="../media/image161.png"/><Relationship Id="rId7" Type="http://schemas.openxmlformats.org/officeDocument/2006/relationships/image" Target="../media/image146.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75.bin"/><Relationship Id="rId11" Type="http://schemas.openxmlformats.org/officeDocument/2006/relationships/image" Target="../media/image148.wmf"/><Relationship Id="rId5" Type="http://schemas.openxmlformats.org/officeDocument/2006/relationships/image" Target="../media/image145.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147.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50.wmf"/><Relationship Id="rId5" Type="http://schemas.openxmlformats.org/officeDocument/2006/relationships/oleObject" Target="../embeddings/oleObject79.bin"/><Relationship Id="rId4" Type="http://schemas.openxmlformats.org/officeDocument/2006/relationships/image" Target="../media/image149.wmf"/></Relationships>
</file>

<file path=ppt/slides/_rels/slide125.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52.e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154.wmf"/><Relationship Id="rId13" Type="http://schemas.openxmlformats.org/officeDocument/2006/relationships/oleObject" Target="../embeddings/oleObject84.bin"/><Relationship Id="rId3" Type="http://schemas.openxmlformats.org/officeDocument/2006/relationships/image" Target="../media/image158.jpeg"/><Relationship Id="rId7" Type="http://schemas.openxmlformats.org/officeDocument/2006/relationships/oleObject" Target="../embeddings/oleObject81.bin"/><Relationship Id="rId12" Type="http://schemas.openxmlformats.org/officeDocument/2006/relationships/image" Target="../media/image156.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53.w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155.wmf"/><Relationship Id="rId4" Type="http://schemas.openxmlformats.org/officeDocument/2006/relationships/image" Target="../media/image159.png"/><Relationship Id="rId9" Type="http://schemas.openxmlformats.org/officeDocument/2006/relationships/oleObject" Target="../embeddings/oleObject82.bin"/><Relationship Id="rId14" Type="http://schemas.openxmlformats.org/officeDocument/2006/relationships/image" Target="../media/image157.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image" Target="../media/image162.w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61.wmf"/><Relationship Id="rId5" Type="http://schemas.openxmlformats.org/officeDocument/2006/relationships/oleObject" Target="../embeddings/oleObject86.bin"/><Relationship Id="rId4" Type="http://schemas.openxmlformats.org/officeDocument/2006/relationships/image" Target="../media/image160.wmf"/></Relationships>
</file>

<file path=ppt/slides/_rels/slide133.x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64.wmf"/><Relationship Id="rId5" Type="http://schemas.openxmlformats.org/officeDocument/2006/relationships/oleObject" Target="../embeddings/oleObject89.bin"/><Relationship Id="rId4" Type="http://schemas.openxmlformats.org/officeDocument/2006/relationships/image" Target="../media/image163.wmf"/></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166.wmf"/></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167.w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2.xml"/><Relationship Id="rId4" Type="http://schemas.openxmlformats.org/officeDocument/2006/relationships/image" Target="../media/image18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69.wmf"/><Relationship Id="rId5" Type="http://schemas.openxmlformats.org/officeDocument/2006/relationships/oleObject" Target="../embeddings/oleObject94.bin"/><Relationship Id="rId4" Type="http://schemas.openxmlformats.org/officeDocument/2006/relationships/image" Target="../media/image168.wmf"/></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71.wmf"/></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172.w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75.png"/><Relationship Id="rId5" Type="http://schemas.openxmlformats.org/officeDocument/2006/relationships/image" Target="../media/image174.emf"/><Relationship Id="rId4" Type="http://schemas.openxmlformats.org/officeDocument/2006/relationships/image" Target="../media/image173.w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76.wmf"/></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77.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78.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image" Target="../media/image179.pn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81.wmf"/></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182.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wmf"/></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0.png"/><Relationship Id="rId4" Type="http://schemas.openxmlformats.org/officeDocument/2006/relationships/image" Target="../media/image39.wmf"/></Relationships>
</file>

<file path=ppt/slides/_rels/slide5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1.wmf"/><Relationship Id="rId5" Type="http://schemas.openxmlformats.org/officeDocument/2006/relationships/oleObject" Target="../embeddings/oleObject5.bin"/><Relationship Id="rId4" Type="http://schemas.openxmlformats.org/officeDocument/2006/relationships/image" Target="../media/image40.w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43.wmf"/><Relationship Id="rId4" Type="http://schemas.openxmlformats.org/officeDocument/2006/relationships/oleObject" Target="../embeddings/oleObject7.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5.wmf"/></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6.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47.wmf"/></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70.wmf"/><Relationship Id="rId18" Type="http://schemas.openxmlformats.org/officeDocument/2006/relationships/oleObject" Target="../embeddings/oleObject19.bin"/><Relationship Id="rId3" Type="http://schemas.openxmlformats.org/officeDocument/2006/relationships/oleObject" Target="../embeddings/oleObject11.bin"/><Relationship Id="rId21" Type="http://schemas.openxmlformats.org/officeDocument/2006/relationships/image" Target="../media/image74.wmf"/><Relationship Id="rId7" Type="http://schemas.openxmlformats.org/officeDocument/2006/relationships/oleObject" Target="../embeddings/oleObject13.bin"/><Relationship Id="rId12" Type="http://schemas.openxmlformats.org/officeDocument/2006/relationships/oleObject" Target="../embeddings/oleObject16.bin"/><Relationship Id="rId17" Type="http://schemas.openxmlformats.org/officeDocument/2006/relationships/image" Target="../media/image72.wmf"/><Relationship Id="rId2" Type="http://schemas.openxmlformats.org/officeDocument/2006/relationships/slideLayout" Target="../slideLayouts/slideLayout7.xml"/><Relationship Id="rId16" Type="http://schemas.openxmlformats.org/officeDocument/2006/relationships/oleObject" Target="../embeddings/oleObject18.bin"/><Relationship Id="rId20" Type="http://schemas.openxmlformats.org/officeDocument/2006/relationships/oleObject" Target="../embeddings/oleObject20.bin"/><Relationship Id="rId1" Type="http://schemas.openxmlformats.org/officeDocument/2006/relationships/vmlDrawing" Target="../drawings/vmlDrawing8.vml"/><Relationship Id="rId6" Type="http://schemas.openxmlformats.org/officeDocument/2006/relationships/image" Target="../media/image67.wmf"/><Relationship Id="rId11" Type="http://schemas.openxmlformats.org/officeDocument/2006/relationships/image" Target="../media/image69.wmf"/><Relationship Id="rId5" Type="http://schemas.openxmlformats.org/officeDocument/2006/relationships/oleObject" Target="../embeddings/oleObject12.bin"/><Relationship Id="rId15" Type="http://schemas.openxmlformats.org/officeDocument/2006/relationships/image" Target="../media/image71.wmf"/><Relationship Id="rId10" Type="http://schemas.openxmlformats.org/officeDocument/2006/relationships/oleObject" Target="../embeddings/oleObject15.bin"/><Relationship Id="rId19" Type="http://schemas.openxmlformats.org/officeDocument/2006/relationships/image" Target="../media/image73.wmf"/><Relationship Id="rId4" Type="http://schemas.openxmlformats.org/officeDocument/2006/relationships/image" Target="../media/image66.wmf"/><Relationship Id="rId9" Type="http://schemas.openxmlformats.org/officeDocument/2006/relationships/image" Target="../media/image68.wmf"/><Relationship Id="rId14" Type="http://schemas.openxmlformats.org/officeDocument/2006/relationships/oleObject" Target="../embeddings/oleObject17.bin"/></Relationships>
</file>

<file path=ppt/slides/_rels/slide7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6.wmf"/><Relationship Id="rId5" Type="http://schemas.openxmlformats.org/officeDocument/2006/relationships/oleObject" Target="../embeddings/oleObject22.bin"/><Relationship Id="rId4" Type="http://schemas.openxmlformats.org/officeDocument/2006/relationships/image" Target="../media/image75.wmf"/></Relationships>
</file>

<file path=ppt/slides/_rels/slide7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9.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27.bin"/></Relationships>
</file>

<file path=ppt/slides/_rels/slide77.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8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4.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86.wmf"/><Relationship Id="rId4" Type="http://schemas.openxmlformats.org/officeDocument/2006/relationships/image" Target="../media/image83.wmf"/><Relationship Id="rId9" Type="http://schemas.openxmlformats.org/officeDocument/2006/relationships/oleObject" Target="../embeddings/oleObject32.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88.wmf"/></Relationships>
</file>

<file path=ppt/slides/_rels/slide7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2.wmf"/><Relationship Id="rId5" Type="http://schemas.openxmlformats.org/officeDocument/2006/relationships/oleObject" Target="../embeddings/oleObject36.bin"/><Relationship Id="rId4" Type="http://schemas.openxmlformats.org/officeDocument/2006/relationships/image" Target="../media/image91.wmf"/></Relationships>
</file>

<file path=ppt/slides/_rels/slide84.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9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95.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97.wmf"/><Relationship Id="rId4" Type="http://schemas.openxmlformats.org/officeDocument/2006/relationships/image" Target="../media/image94.wmf"/><Relationship Id="rId9" Type="http://schemas.openxmlformats.org/officeDocument/2006/relationships/oleObject" Target="../embeddings/oleObject41.bin"/><Relationship Id="rId14" Type="http://schemas.openxmlformats.org/officeDocument/2006/relationships/image" Target="../media/image99.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01.wmf"/><Relationship Id="rId5" Type="http://schemas.openxmlformats.org/officeDocument/2006/relationships/oleObject" Target="../embeddings/oleObject45.bin"/><Relationship Id="rId4" Type="http://schemas.openxmlformats.org/officeDocument/2006/relationships/image" Target="../media/image100.wmf"/></Relationships>
</file>

<file path=ppt/slides/_rels/slide8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txBox="1">
            <a:spLocks noChangeArrowheads="1"/>
          </p:cNvSpPr>
          <p:nvPr/>
        </p:nvSpPr>
        <p:spPr bwMode="auto">
          <a:xfrm>
            <a:off x="76200" y="3657600"/>
            <a:ext cx="9144000" cy="1752600"/>
          </a:xfrm>
          <a:prstGeom prst="rect">
            <a:avLst/>
          </a:prstGeom>
          <a:noFill/>
          <a:ln w="9525">
            <a:noFill/>
            <a:miter lim="800000"/>
            <a:headEnd/>
            <a:tailEnd/>
          </a:ln>
        </p:spPr>
        <p:txBody>
          <a:bodyPr/>
          <a:lstStyle/>
          <a:p>
            <a:pPr marL="342900" indent="-342900" algn="ctr" eaLnBrk="1" hangingPunct="1">
              <a:spcBef>
                <a:spcPct val="20000"/>
              </a:spcBef>
              <a:buSzPct val="75000"/>
              <a:buFont typeface="Wingdings" pitchFamily="2" charset="2"/>
              <a:buNone/>
            </a:pPr>
            <a:endParaRPr lang="en-US" altLang="en-US" sz="1600" b="1" dirty="0"/>
          </a:p>
          <a:p>
            <a:pPr marL="342900" indent="-342900" algn="ctr" eaLnBrk="1" hangingPunct="1">
              <a:spcBef>
                <a:spcPct val="20000"/>
              </a:spcBef>
              <a:buSzPct val="75000"/>
              <a:buFont typeface="Wingdings" pitchFamily="2" charset="2"/>
              <a:buNone/>
            </a:pPr>
            <a:endParaRPr lang="en-US" altLang="en-US" sz="1600" b="1" dirty="0"/>
          </a:p>
          <a:p>
            <a:pPr marL="342900" indent="-342900" algn="ctr" eaLnBrk="1" hangingPunct="1">
              <a:spcBef>
                <a:spcPct val="20000"/>
              </a:spcBef>
              <a:buSzPct val="75000"/>
              <a:buFont typeface="Wingdings" pitchFamily="2" charset="2"/>
              <a:buNone/>
            </a:pPr>
            <a:endParaRPr lang="en-US" altLang="en-US" sz="1600" b="1" dirty="0"/>
          </a:p>
          <a:p>
            <a:pPr marL="342900" indent="-342900" algn="ctr" eaLnBrk="1" hangingPunct="1">
              <a:spcBef>
                <a:spcPct val="20000"/>
              </a:spcBef>
              <a:buSzPct val="75000"/>
              <a:buFont typeface="Wingdings" pitchFamily="2" charset="2"/>
              <a:buNone/>
            </a:pPr>
            <a:endParaRPr lang="en-US" altLang="en-US" sz="2000" b="1" dirty="0"/>
          </a:p>
        </p:txBody>
      </p:sp>
      <p:sp>
        <p:nvSpPr>
          <p:cNvPr id="2051" name="Rectangle 12"/>
          <p:cNvSpPr txBox="1">
            <a:spLocks noChangeArrowheads="1"/>
          </p:cNvSpPr>
          <p:nvPr/>
        </p:nvSpPr>
        <p:spPr bwMode="auto">
          <a:xfrm>
            <a:off x="-76200" y="2133600"/>
            <a:ext cx="9144000" cy="1646238"/>
          </a:xfrm>
          <a:prstGeom prst="rect">
            <a:avLst/>
          </a:prstGeom>
          <a:noFill/>
          <a:ln w="9525">
            <a:noFill/>
            <a:miter lim="800000"/>
            <a:headEnd/>
            <a:tailEnd/>
          </a:ln>
        </p:spPr>
        <p:txBody>
          <a:bodyPr anchor="b"/>
          <a:lstStyle/>
          <a:p>
            <a:pPr algn="ctr" eaLnBrk="1" hangingPunct="1">
              <a:spcBef>
                <a:spcPct val="50000"/>
              </a:spcBef>
            </a:pPr>
            <a:endParaRPr lang="en-US" altLang="zh-CN" sz="6000" dirty="0">
              <a:solidFill>
                <a:schemeClr val="tx2"/>
              </a:solidFill>
              <a:ea typeface="宋体" pitchFamily="2" charset="-122"/>
            </a:endParaRPr>
          </a:p>
          <a:p>
            <a:pPr algn="ctr" eaLnBrk="1" hangingPunct="1">
              <a:spcBef>
                <a:spcPct val="50000"/>
              </a:spcBef>
            </a:pPr>
            <a:endParaRPr lang="en-US" altLang="zh-CN" sz="6000" dirty="0">
              <a:solidFill>
                <a:schemeClr val="tx2"/>
              </a:solidFill>
              <a:ea typeface="宋体" pitchFamily="2" charset="-122"/>
            </a:endParaRPr>
          </a:p>
          <a:p>
            <a:pPr algn="ctr" eaLnBrk="1" hangingPunct="1">
              <a:buSzPct val="75000"/>
              <a:buFont typeface="Wingdings" panose="05000000000000000000" pitchFamily="2" charset="2"/>
              <a:buNone/>
            </a:pPr>
            <a:r>
              <a:rPr lang="en-US" altLang="en-US" sz="6000" b="1" dirty="0"/>
              <a:t>Wind Power Systems</a:t>
            </a:r>
          </a:p>
        </p:txBody>
      </p:sp>
      <p:sp>
        <p:nvSpPr>
          <p:cNvPr id="2052" name="Rectangle 12"/>
          <p:cNvSpPr txBox="1">
            <a:spLocks noChangeArrowheads="1"/>
          </p:cNvSpPr>
          <p:nvPr/>
        </p:nvSpPr>
        <p:spPr bwMode="auto">
          <a:xfrm>
            <a:off x="-76200" y="639762"/>
            <a:ext cx="9144000" cy="1646238"/>
          </a:xfrm>
          <a:prstGeom prst="rect">
            <a:avLst/>
          </a:prstGeom>
          <a:noFill/>
          <a:ln w="9525">
            <a:noFill/>
            <a:miter lim="800000"/>
            <a:headEnd/>
            <a:tailEnd/>
          </a:ln>
        </p:spPr>
        <p:txBody>
          <a:bodyPr anchor="b"/>
          <a:lstStyle/>
          <a:p>
            <a:pPr algn="ctr" eaLnBrk="1" hangingPunct="1">
              <a:spcBef>
                <a:spcPct val="50000"/>
              </a:spcBef>
            </a:pPr>
            <a:endParaRPr lang="en-US" altLang="zh-CN" sz="6000" dirty="0">
              <a:solidFill>
                <a:schemeClr val="tx2"/>
              </a:solidFill>
              <a:ea typeface="宋体" pitchFamily="2" charset="-122"/>
            </a:endParaRPr>
          </a:p>
          <a:p>
            <a:pPr algn="ctr" eaLnBrk="1" hangingPunct="1">
              <a:spcBef>
                <a:spcPct val="50000"/>
              </a:spcBef>
            </a:pPr>
            <a:endParaRPr lang="en-US" altLang="zh-CN" sz="6000" dirty="0">
              <a:solidFill>
                <a:schemeClr val="tx2"/>
              </a:solidFill>
              <a:ea typeface="宋体" pitchFamily="2" charset="-122"/>
            </a:endParaRPr>
          </a:p>
          <a:p>
            <a:pPr algn="ctr" eaLnBrk="1" hangingPunct="1">
              <a:spcBef>
                <a:spcPct val="50000"/>
              </a:spcBef>
            </a:pPr>
            <a:r>
              <a:rPr lang="en-US" altLang="zh-CN" sz="6000" dirty="0">
                <a:ea typeface="宋体" pitchFamily="2" charset="-122"/>
              </a:rPr>
              <a:t>Chapter 7</a:t>
            </a:r>
            <a:endParaRPr lang="en-US" altLang="en-US" sz="6000" dirty="0">
              <a:ea typeface="宋体"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1A54D2-0AA5-4CF6-A5BE-1ECCF2DD62D4}"/>
              </a:ext>
            </a:extLst>
          </p:cNvPr>
          <p:cNvSpPr>
            <a:spLocks noGrp="1"/>
          </p:cNvSpPr>
          <p:nvPr>
            <p:ph type="title"/>
          </p:nvPr>
        </p:nvSpPr>
        <p:spPr/>
        <p:txBody>
          <a:bodyPr/>
          <a:lstStyle/>
          <a:p>
            <a:r>
              <a:rPr lang="en-US" altLang="zh-CN" dirty="0"/>
              <a:t>Wind energy price</a:t>
            </a:r>
            <a:endParaRPr lang="zh-CN" altLang="en-US" dirty="0"/>
          </a:p>
        </p:txBody>
      </p:sp>
      <p:sp>
        <p:nvSpPr>
          <p:cNvPr id="3" name="内容占位符 2">
            <a:extLst>
              <a:ext uri="{FF2B5EF4-FFF2-40B4-BE49-F238E27FC236}">
                <a16:creationId xmlns:a16="http://schemas.microsoft.com/office/drawing/2014/main" id="{171E91A2-BD0D-4B51-B282-6A166200ABD7}"/>
              </a:ext>
            </a:extLst>
          </p:cNvPr>
          <p:cNvSpPr>
            <a:spLocks noGrp="1"/>
          </p:cNvSpPr>
          <p:nvPr>
            <p:ph idx="1"/>
          </p:nvPr>
        </p:nvSpPr>
        <p:spPr/>
        <p:txBody>
          <a:bodyPr/>
          <a:lstStyle/>
          <a:p>
            <a:r>
              <a:rPr lang="en-US" altLang="zh-CN" dirty="0"/>
              <a:t>The price for wind farm decreases a lot over the last decades.</a:t>
            </a:r>
            <a:endParaRPr lang="zh-CN" altLang="en-US" dirty="0"/>
          </a:p>
        </p:txBody>
      </p:sp>
      <p:sp>
        <p:nvSpPr>
          <p:cNvPr id="4" name="灯片编号占位符 3">
            <a:extLst>
              <a:ext uri="{FF2B5EF4-FFF2-40B4-BE49-F238E27FC236}">
                <a16:creationId xmlns:a16="http://schemas.microsoft.com/office/drawing/2014/main" id="{28694F84-F9AA-4A05-8E62-47BE1DE0F2E6}"/>
              </a:ext>
            </a:extLst>
          </p:cNvPr>
          <p:cNvSpPr>
            <a:spLocks noGrp="1"/>
          </p:cNvSpPr>
          <p:nvPr>
            <p:ph type="sldNum" sz="quarter" idx="12"/>
          </p:nvPr>
        </p:nvSpPr>
        <p:spPr/>
        <p:txBody>
          <a:bodyPr/>
          <a:lstStyle/>
          <a:p>
            <a:pPr>
              <a:defRPr/>
            </a:pPr>
            <a:fld id="{A5A7C52C-B8D8-46AC-9434-6888604DA894}" type="slidenum">
              <a:rPr lang="en-US" altLang="zh-CN" smtClean="0"/>
              <a:pPr>
                <a:defRPr/>
              </a:pPr>
              <a:t>10</a:t>
            </a:fld>
            <a:endParaRPr lang="en-US" altLang="zh-CN"/>
          </a:p>
        </p:txBody>
      </p:sp>
      <p:pic>
        <p:nvPicPr>
          <p:cNvPr id="2050" name="Picture 2" descr="ç¸å³å¾ç">
            <a:extLst>
              <a:ext uri="{FF2B5EF4-FFF2-40B4-BE49-F238E27FC236}">
                <a16:creationId xmlns:a16="http://schemas.microsoft.com/office/drawing/2014/main" id="{D3535788-7523-416D-BB2B-E03AD81AC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8542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75769E-D572-47AD-9000-F6146776DF69}"/>
              </a:ext>
            </a:extLst>
          </p:cNvPr>
          <p:cNvSpPr>
            <a:spLocks noGrp="1" noChangeArrowheads="1"/>
          </p:cNvSpPr>
          <p:nvPr>
            <p:ph type="title"/>
          </p:nvPr>
        </p:nvSpPr>
        <p:spPr/>
        <p:txBody>
          <a:bodyPr/>
          <a:lstStyle/>
          <a:p>
            <a:pPr>
              <a:defRPr/>
            </a:pPr>
            <a:r>
              <a:rPr lang="en-US" altLang="zh-CN" dirty="0" err="1">
                <a:latin typeface="+mn-lt"/>
                <a:ea typeface="宋体" panose="02010600030101010101" pitchFamily="2" charset="-122"/>
              </a:rPr>
              <a:t>Vestas</a:t>
            </a:r>
            <a:r>
              <a:rPr lang="en-US" altLang="zh-CN" dirty="0">
                <a:latin typeface="+mn-lt"/>
                <a:ea typeface="宋体" panose="02010600030101010101" pitchFamily="2" charset="-122"/>
              </a:rPr>
              <a:t> </a:t>
            </a:r>
            <a:br>
              <a:rPr lang="en-US" altLang="zh-CN" dirty="0">
                <a:latin typeface="+mn-lt"/>
                <a:ea typeface="宋体" panose="02010600030101010101" pitchFamily="2" charset="-122"/>
              </a:rPr>
            </a:br>
            <a:r>
              <a:rPr lang="en-US" altLang="zh-CN" dirty="0">
                <a:latin typeface="+mn-lt"/>
                <a:ea typeface="宋体" panose="02010600030101010101" pitchFamily="2" charset="-122"/>
              </a:rPr>
              <a:t>V80 1.8 MW</a:t>
            </a:r>
          </a:p>
        </p:txBody>
      </p:sp>
      <p:pic>
        <p:nvPicPr>
          <p:cNvPr id="189443" name="Picture 5">
            <a:extLst>
              <a:ext uri="{FF2B5EF4-FFF2-40B4-BE49-F238E27FC236}">
                <a16:creationId xmlns:a16="http://schemas.microsoft.com/office/drawing/2014/main" id="{51A84BAE-DD11-401B-8EE9-CE2A62DD9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27" t="9122" r="5127"/>
          <a:stretch>
            <a:fillRect/>
          </a:stretch>
        </p:blipFill>
        <p:spPr bwMode="auto">
          <a:xfrm>
            <a:off x="3124200" y="0"/>
            <a:ext cx="555466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4" name="Picture 6">
            <a:extLst>
              <a:ext uri="{FF2B5EF4-FFF2-40B4-BE49-F238E27FC236}">
                <a16:creationId xmlns:a16="http://schemas.microsoft.com/office/drawing/2014/main" id="{9E782C21-52CB-4A1E-9A12-B16D27864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24511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D901896A-A27C-455C-8590-68A9151CAE18}"/>
              </a:ext>
            </a:extLst>
          </p:cNvPr>
          <p:cNvSpPr>
            <a:spLocks noGrp="1"/>
          </p:cNvSpPr>
          <p:nvPr>
            <p:ph type="title"/>
          </p:nvPr>
        </p:nvSpPr>
        <p:spPr/>
        <p:txBody>
          <a:bodyPr/>
          <a:lstStyle/>
          <a:p>
            <a:pPr>
              <a:defRPr/>
            </a:pPr>
            <a:r>
              <a:rPr lang="en-US" altLang="zh-CN" dirty="0">
                <a:latin typeface="+mn-lt"/>
                <a:ea typeface="宋体" panose="02010600030101010101" pitchFamily="2" charset="-122"/>
              </a:rPr>
              <a:t>Indirect Grid Connection Systems</a:t>
            </a:r>
          </a:p>
        </p:txBody>
      </p:sp>
      <p:sp>
        <p:nvSpPr>
          <p:cNvPr id="190467" name="Content Placeholder 2">
            <a:extLst>
              <a:ext uri="{FF2B5EF4-FFF2-40B4-BE49-F238E27FC236}">
                <a16:creationId xmlns:a16="http://schemas.microsoft.com/office/drawing/2014/main" id="{C9A63276-21A0-4750-B7E8-03284808AF64}"/>
              </a:ext>
            </a:extLst>
          </p:cNvPr>
          <p:cNvSpPr>
            <a:spLocks noGrp="1" noChangeArrowheads="1"/>
          </p:cNvSpPr>
          <p:nvPr>
            <p:ph idx="1"/>
          </p:nvPr>
        </p:nvSpPr>
        <p:spPr/>
        <p:txBody>
          <a:bodyPr/>
          <a:lstStyle/>
          <a:p>
            <a:r>
              <a:rPr lang="en-US" altLang="zh-CN">
                <a:ea typeface="SimSun" panose="02010600030101010101" pitchFamily="2" charset="-122"/>
              </a:rPr>
              <a:t>Wind turbine is allowed to spin at any speed</a:t>
            </a:r>
          </a:p>
          <a:p>
            <a:r>
              <a:rPr lang="en-US" altLang="zh-CN">
                <a:ea typeface="SimSun" panose="02010600030101010101" pitchFamily="2" charset="-122"/>
              </a:rPr>
              <a:t>Variable frequency AC from the generator goes through a rectifier (AC-DC) and an inverter (DC-AC) to 60 Hz for grid-connection</a:t>
            </a:r>
          </a:p>
          <a:p>
            <a:r>
              <a:rPr lang="en-US" altLang="zh-CN">
                <a:ea typeface="SimSun" panose="02010600030101010101" pitchFamily="2" charset="-122"/>
              </a:rPr>
              <a:t>Good for handling rapidly changing windspeeds</a:t>
            </a:r>
          </a:p>
        </p:txBody>
      </p:sp>
      <p:pic>
        <p:nvPicPr>
          <p:cNvPr id="190468" name="图片 1">
            <a:extLst>
              <a:ext uri="{FF2B5EF4-FFF2-40B4-BE49-F238E27FC236}">
                <a16:creationId xmlns:a16="http://schemas.microsoft.com/office/drawing/2014/main" id="{B023C84F-42C7-42AB-B077-AE077F0D02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4119563"/>
            <a:ext cx="55816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0467023-01E9-41B1-9473-5BDB387C5110}"/>
              </a:ext>
            </a:extLst>
          </p:cNvPr>
          <p:cNvSpPr>
            <a:spLocks noGrp="1" noChangeArrowheads="1"/>
          </p:cNvSpPr>
          <p:nvPr>
            <p:ph type="title"/>
          </p:nvPr>
        </p:nvSpPr>
        <p:spPr/>
        <p:txBody>
          <a:bodyPr/>
          <a:lstStyle/>
          <a:p>
            <a:pPr>
              <a:defRPr/>
            </a:pPr>
            <a:r>
              <a:rPr lang="en-US" altLang="zh-CN" dirty="0">
                <a:latin typeface="+mn-lt"/>
                <a:ea typeface="宋体" panose="02010600030101010101" pitchFamily="2" charset="-122"/>
              </a:rPr>
              <a:t>Example: GE 2.5 MW Turbines</a:t>
            </a:r>
          </a:p>
        </p:txBody>
      </p:sp>
      <p:pic>
        <p:nvPicPr>
          <p:cNvPr id="191491" name="Picture 4">
            <a:extLst>
              <a:ext uri="{FF2B5EF4-FFF2-40B4-BE49-F238E27FC236}">
                <a16:creationId xmlns:a16="http://schemas.microsoft.com/office/drawing/2014/main" id="{A9AE3CF4-B515-40D5-8816-1DF5621D0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7751763"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CE4C3903-C8B2-4B31-844F-7E720C11237C}"/>
              </a:ext>
            </a:extLst>
          </p:cNvPr>
          <p:cNvSpPr>
            <a:spLocks noGrp="1"/>
          </p:cNvSpPr>
          <p:nvPr>
            <p:ph type="title"/>
          </p:nvPr>
        </p:nvSpPr>
        <p:spPr/>
        <p:txBody>
          <a:bodyPr/>
          <a:lstStyle/>
          <a:p>
            <a:pPr>
              <a:defRPr/>
            </a:pPr>
            <a:r>
              <a:rPr lang="en-US" altLang="zh-CN" dirty="0">
                <a:latin typeface="+mn-lt"/>
                <a:ea typeface="宋体" panose="02010600030101010101" pitchFamily="2" charset="-122"/>
              </a:rPr>
              <a:t>Average Power in the Wind</a:t>
            </a:r>
          </a:p>
        </p:txBody>
      </p:sp>
      <p:sp>
        <p:nvSpPr>
          <p:cNvPr id="192515" name="Content Placeholder 2">
            <a:extLst>
              <a:ext uri="{FF2B5EF4-FFF2-40B4-BE49-F238E27FC236}">
                <a16:creationId xmlns:a16="http://schemas.microsoft.com/office/drawing/2014/main" id="{D3538929-2A91-4B50-8D57-11CE719054ED}"/>
              </a:ext>
            </a:extLst>
          </p:cNvPr>
          <p:cNvSpPr>
            <a:spLocks noGrp="1" noChangeArrowheads="1"/>
          </p:cNvSpPr>
          <p:nvPr>
            <p:ph idx="1"/>
          </p:nvPr>
        </p:nvSpPr>
        <p:spPr/>
        <p:txBody>
          <a:bodyPr/>
          <a:lstStyle/>
          <a:p>
            <a:r>
              <a:rPr lang="en-US" altLang="zh-CN">
                <a:ea typeface="SimSun" panose="02010600030101010101" pitchFamily="2" charset="-122"/>
              </a:rPr>
              <a:t>How much energy can we expect from a wind turbine?</a:t>
            </a:r>
          </a:p>
          <a:p>
            <a:r>
              <a:rPr lang="en-US" altLang="zh-CN">
                <a:ea typeface="SimSun" panose="02010600030101010101" pitchFamily="2" charset="-122"/>
              </a:rPr>
              <a:t>To figure out average power in the wind, we need to know the average value of the </a:t>
            </a:r>
            <a:r>
              <a:rPr lang="en-US" altLang="zh-CN" b="1" i="1">
                <a:ea typeface="SimSun" panose="02010600030101010101" pitchFamily="2" charset="-122"/>
              </a:rPr>
              <a:t>cube</a:t>
            </a:r>
            <a:r>
              <a:rPr lang="en-US" altLang="zh-CN">
                <a:ea typeface="SimSun" panose="02010600030101010101" pitchFamily="2" charset="-122"/>
              </a:rPr>
              <a:t> of velocity:</a:t>
            </a:r>
          </a:p>
          <a:p>
            <a:endParaRPr lang="en-US" altLang="zh-CN">
              <a:ea typeface="SimSun" panose="02010600030101010101" pitchFamily="2" charset="-122"/>
            </a:endParaRPr>
          </a:p>
          <a:p>
            <a:endParaRPr lang="en-US" altLang="zh-CN">
              <a:ea typeface="SimSun" panose="02010600030101010101" pitchFamily="2" charset="-122"/>
            </a:endParaRPr>
          </a:p>
          <a:p>
            <a:endParaRPr lang="en-US" altLang="zh-CN">
              <a:ea typeface="SimSun" panose="02010600030101010101" pitchFamily="2" charset="-122"/>
            </a:endParaRPr>
          </a:p>
          <a:p>
            <a:r>
              <a:rPr lang="en-US" altLang="zh-CN">
                <a:ea typeface="SimSun" panose="02010600030101010101" pitchFamily="2" charset="-122"/>
              </a:rPr>
              <a:t>This is why we can’t use </a:t>
            </a:r>
            <a:r>
              <a:rPr lang="en-US" altLang="zh-CN" u="sng">
                <a:ea typeface="SimSun" panose="02010600030101010101" pitchFamily="2" charset="-122"/>
              </a:rPr>
              <a:t>average</a:t>
            </a:r>
            <a:r>
              <a:rPr lang="en-US" altLang="zh-CN">
                <a:ea typeface="SimSun" panose="02010600030101010101" pitchFamily="2" charset="-122"/>
              </a:rPr>
              <a:t> windspeed </a:t>
            </a:r>
            <a:r>
              <a:rPr lang="en-US" altLang="zh-CN" i="1">
                <a:ea typeface="SimSun" panose="02010600030101010101" pitchFamily="2" charset="-122"/>
              </a:rPr>
              <a:t>v</a:t>
            </a:r>
            <a:r>
              <a:rPr lang="en-US" altLang="zh-CN" i="1" baseline="-25000">
                <a:ea typeface="SimSun" panose="02010600030101010101" pitchFamily="2" charset="-122"/>
              </a:rPr>
              <a:t>avg</a:t>
            </a:r>
            <a:r>
              <a:rPr lang="en-US" altLang="zh-CN">
                <a:ea typeface="SimSun" panose="02010600030101010101" pitchFamily="2" charset="-122"/>
              </a:rPr>
              <a:t> to find the </a:t>
            </a:r>
            <a:r>
              <a:rPr lang="en-US" altLang="zh-CN" u="sng">
                <a:ea typeface="SimSun" panose="02010600030101010101" pitchFamily="2" charset="-122"/>
              </a:rPr>
              <a:t>average</a:t>
            </a:r>
            <a:r>
              <a:rPr lang="en-US" altLang="zh-CN">
                <a:ea typeface="SimSun" panose="02010600030101010101" pitchFamily="2" charset="-122"/>
              </a:rPr>
              <a:t> power in the wind</a:t>
            </a:r>
          </a:p>
        </p:txBody>
      </p:sp>
      <p:graphicFrame>
        <p:nvGraphicFramePr>
          <p:cNvPr id="192516" name="Object 2">
            <a:extLst>
              <a:ext uri="{FF2B5EF4-FFF2-40B4-BE49-F238E27FC236}">
                <a16:creationId xmlns:a16="http://schemas.microsoft.com/office/drawing/2014/main" id="{40ED6596-2A34-4254-8E7B-742348EC97EE}"/>
              </a:ext>
            </a:extLst>
          </p:cNvPr>
          <p:cNvGraphicFramePr>
            <a:graphicFrameLocks noChangeAspect="1"/>
          </p:cNvGraphicFramePr>
          <p:nvPr>
            <p:extLst>
              <p:ext uri="{D42A27DB-BD31-4B8C-83A1-F6EECF244321}">
                <p14:modId xmlns:p14="http://schemas.microsoft.com/office/powerpoint/2010/main" val="1393240196"/>
              </p:ext>
            </p:extLst>
          </p:nvPr>
        </p:nvGraphicFramePr>
        <p:xfrm>
          <a:off x="1524000" y="2691919"/>
          <a:ext cx="6650037" cy="1028700"/>
        </p:xfrm>
        <a:graphic>
          <a:graphicData uri="http://schemas.openxmlformats.org/presentationml/2006/ole">
            <mc:AlternateContent xmlns:mc="http://schemas.openxmlformats.org/markup-compatibility/2006">
              <mc:Choice xmlns:v="urn:schemas-microsoft-com:vml" Requires="v">
                <p:oleObj spid="_x0000_s27664" name="Equation" r:id="rId3" imgW="2959100" imgH="457200" progId="Equation.DSMT4">
                  <p:embed/>
                </p:oleObj>
              </mc:Choice>
              <mc:Fallback>
                <p:oleObj name="Equation" r:id="rId3" imgW="2959100" imgH="457200" progId="Equation.DSMT4">
                  <p:embed/>
                  <p:pic>
                    <p:nvPicPr>
                      <p:cNvPr id="192516" name="Object 2">
                        <a:extLst>
                          <a:ext uri="{FF2B5EF4-FFF2-40B4-BE49-F238E27FC236}">
                            <a16:creationId xmlns:a16="http://schemas.microsoft.com/office/drawing/2014/main" id="{40ED6596-2A34-4254-8E7B-742348EC9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691919"/>
                        <a:ext cx="6650037"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B5B94AB6-90DF-49D2-A235-E72FBE14204A}"/>
              </a:ext>
            </a:extLst>
          </p:cNvPr>
          <p:cNvSpPr>
            <a:spLocks noGrp="1"/>
          </p:cNvSpPr>
          <p:nvPr>
            <p:ph type="title"/>
          </p:nvPr>
        </p:nvSpPr>
        <p:spPr/>
        <p:txBody>
          <a:bodyPr/>
          <a:lstStyle/>
          <a:p>
            <a:pPr>
              <a:defRPr/>
            </a:pPr>
            <a:r>
              <a:rPr lang="en-US" altLang="zh-CN" dirty="0">
                <a:latin typeface="+mn-lt"/>
                <a:ea typeface="宋体" panose="02010600030101010101" pitchFamily="2" charset="-122"/>
              </a:rPr>
              <a:t>Average </a:t>
            </a:r>
            <a:r>
              <a:rPr lang="en-US" altLang="zh-CN" dirty="0" err="1">
                <a:latin typeface="+mn-lt"/>
                <a:ea typeface="宋体" panose="02010600030101010101" pitchFamily="2" charset="-122"/>
              </a:rPr>
              <a:t>Windspeed</a:t>
            </a:r>
            <a:endParaRPr lang="en-US" altLang="zh-CN" dirty="0">
              <a:latin typeface="+mn-lt"/>
              <a:ea typeface="宋体" panose="02010600030101010101" pitchFamily="2" charset="-122"/>
            </a:endParaRPr>
          </a:p>
        </p:txBody>
      </p:sp>
      <p:sp>
        <p:nvSpPr>
          <p:cNvPr id="193540" name="Content Placeholder 2">
            <a:extLst>
              <a:ext uri="{FF2B5EF4-FFF2-40B4-BE49-F238E27FC236}">
                <a16:creationId xmlns:a16="http://schemas.microsoft.com/office/drawing/2014/main" id="{094A0DF0-0647-4F8E-B320-B3E360BC4961}"/>
              </a:ext>
            </a:extLst>
          </p:cNvPr>
          <p:cNvSpPr>
            <a:spLocks noGrp="1" noChangeArrowheads="1"/>
          </p:cNvSpPr>
          <p:nvPr>
            <p:ph idx="1"/>
          </p:nvPr>
        </p:nvSpPr>
        <p:spPr/>
        <p:txBody>
          <a:bodyPr/>
          <a:lstStyle/>
          <a:p>
            <a:endParaRPr lang="en-US" altLang="zh-CN" i="1" dirty="0">
              <a:ea typeface="SimSun" panose="02010600030101010101" pitchFamily="2" charset="-122"/>
            </a:endParaRPr>
          </a:p>
          <a:p>
            <a:endParaRPr lang="en-US" altLang="zh-CN" i="1" dirty="0"/>
          </a:p>
          <a:p>
            <a:endParaRPr lang="en-US" altLang="zh-CN" i="1" dirty="0">
              <a:ea typeface="SimSun" panose="02010600030101010101" pitchFamily="2" charset="-122"/>
            </a:endParaRPr>
          </a:p>
          <a:p>
            <a:endParaRPr lang="en-US" altLang="zh-CN" i="1" dirty="0"/>
          </a:p>
          <a:p>
            <a:endParaRPr lang="en-US" altLang="zh-CN" i="1" dirty="0">
              <a:ea typeface="SimSun" panose="02010600030101010101" pitchFamily="2" charset="-122"/>
            </a:endParaRPr>
          </a:p>
          <a:p>
            <a:endParaRPr lang="en-US" altLang="zh-CN" i="1" dirty="0"/>
          </a:p>
          <a:p>
            <a:endParaRPr lang="en-US" altLang="zh-CN" i="1" dirty="0">
              <a:ea typeface="SimSun" panose="02010600030101010101" pitchFamily="2" charset="-122"/>
            </a:endParaRPr>
          </a:p>
          <a:p>
            <a:r>
              <a:rPr lang="en-US" altLang="zh-CN" i="1" dirty="0">
                <a:ea typeface="SimSun" panose="02010600030101010101" pitchFamily="2" charset="-122"/>
              </a:rPr>
              <a:t>v</a:t>
            </a:r>
            <a:r>
              <a:rPr lang="en-US" altLang="zh-CN" i="1" baseline="-25000" dirty="0">
                <a:ea typeface="SimSun" panose="02010600030101010101" pitchFamily="2" charset="-122"/>
              </a:rPr>
              <a:t>i</a:t>
            </a:r>
            <a:r>
              <a:rPr lang="en-US" altLang="zh-CN" i="1" dirty="0">
                <a:ea typeface="SimSun" panose="02010600030101010101" pitchFamily="2" charset="-122"/>
              </a:rPr>
              <a:t> </a:t>
            </a:r>
            <a:r>
              <a:rPr lang="en-US" altLang="zh-CN" dirty="0">
                <a:ea typeface="SimSun" panose="02010600030101010101" pitchFamily="2" charset="-122"/>
              </a:rPr>
              <a:t>= windspeed (mph)</a:t>
            </a:r>
          </a:p>
          <a:p>
            <a:endParaRPr lang="en-US" altLang="zh-CN" i="1" dirty="0">
              <a:ea typeface="SimSun" panose="02010600030101010101" pitchFamily="2" charset="-122"/>
            </a:endParaRPr>
          </a:p>
          <a:p>
            <a:r>
              <a:rPr lang="en-US" altLang="zh-CN" dirty="0">
                <a:ea typeface="SimSun" panose="02010600030101010101" pitchFamily="2" charset="-122"/>
              </a:rPr>
              <a:t>The fraction of total hours at </a:t>
            </a:r>
            <a:r>
              <a:rPr lang="en-US" altLang="zh-CN" i="1" dirty="0">
                <a:ea typeface="SimSun" panose="02010600030101010101" pitchFamily="2" charset="-122"/>
              </a:rPr>
              <a:t>v</a:t>
            </a:r>
            <a:r>
              <a:rPr lang="en-US" altLang="zh-CN" baseline="-25000" dirty="0">
                <a:ea typeface="SimSun" panose="02010600030101010101" pitchFamily="2" charset="-122"/>
              </a:rPr>
              <a:t>i</a:t>
            </a:r>
            <a:r>
              <a:rPr lang="en-US" altLang="zh-CN" dirty="0">
                <a:ea typeface="SimSun" panose="02010600030101010101" pitchFamily="2" charset="-122"/>
              </a:rPr>
              <a:t> is also the probability that </a:t>
            </a:r>
            <a:r>
              <a:rPr lang="en-US" altLang="zh-CN" i="1" dirty="0">
                <a:ea typeface="SimSun" panose="02010600030101010101" pitchFamily="2" charset="-122"/>
              </a:rPr>
              <a:t>v</a:t>
            </a:r>
            <a:r>
              <a:rPr lang="en-US" altLang="zh-CN" dirty="0">
                <a:ea typeface="SimSun" panose="02010600030101010101" pitchFamily="2" charset="-122"/>
              </a:rPr>
              <a:t> = </a:t>
            </a:r>
            <a:r>
              <a:rPr lang="en-US" altLang="zh-CN" i="1" dirty="0">
                <a:ea typeface="SimSun" panose="02010600030101010101" pitchFamily="2" charset="-122"/>
              </a:rPr>
              <a:t>v</a:t>
            </a:r>
            <a:r>
              <a:rPr lang="en-US" altLang="zh-CN" baseline="-25000" dirty="0">
                <a:ea typeface="SimSun" panose="02010600030101010101" pitchFamily="2" charset="-122"/>
              </a:rPr>
              <a:t>i</a:t>
            </a:r>
          </a:p>
        </p:txBody>
      </p:sp>
      <p:graphicFrame>
        <p:nvGraphicFramePr>
          <p:cNvPr id="193539" name="Object 2">
            <a:extLst>
              <a:ext uri="{FF2B5EF4-FFF2-40B4-BE49-F238E27FC236}">
                <a16:creationId xmlns:a16="http://schemas.microsoft.com/office/drawing/2014/main" id="{345DFAE1-33BB-4C38-849F-8D7085DB3C4B}"/>
              </a:ext>
            </a:extLst>
          </p:cNvPr>
          <p:cNvGraphicFramePr>
            <a:graphicFrameLocks noChangeAspect="1"/>
          </p:cNvGraphicFramePr>
          <p:nvPr/>
        </p:nvGraphicFramePr>
        <p:xfrm>
          <a:off x="400050" y="1447800"/>
          <a:ext cx="7678738" cy="1485900"/>
        </p:xfrm>
        <a:graphic>
          <a:graphicData uri="http://schemas.openxmlformats.org/presentationml/2006/ole">
            <mc:AlternateContent xmlns:mc="http://schemas.openxmlformats.org/markup-compatibility/2006">
              <mc:Choice xmlns:v="urn:schemas-microsoft-com:vml" Requires="v">
                <p:oleObj spid="_x0000_s28702" name="Equation" r:id="rId3" imgW="3416300" imgH="660400" progId="Equation.DSMT4">
                  <p:embed/>
                </p:oleObj>
              </mc:Choice>
              <mc:Fallback>
                <p:oleObj name="Equation" r:id="rId3" imgW="3416300" imgH="660400" progId="Equation.DSMT4">
                  <p:embed/>
                  <p:pic>
                    <p:nvPicPr>
                      <p:cNvPr id="193539" name="Object 2">
                        <a:extLst>
                          <a:ext uri="{FF2B5EF4-FFF2-40B4-BE49-F238E27FC236}">
                            <a16:creationId xmlns:a16="http://schemas.microsoft.com/office/drawing/2014/main" id="{345DFAE1-33BB-4C38-849F-8D7085DB3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447800"/>
                        <a:ext cx="7678738"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3541" name="Object 3">
            <a:extLst>
              <a:ext uri="{FF2B5EF4-FFF2-40B4-BE49-F238E27FC236}">
                <a16:creationId xmlns:a16="http://schemas.microsoft.com/office/drawing/2014/main" id="{121E76F7-E6D2-44D6-A4F0-3599308BD842}"/>
              </a:ext>
            </a:extLst>
          </p:cNvPr>
          <p:cNvGraphicFramePr>
            <a:graphicFrameLocks noChangeAspect="1"/>
          </p:cNvGraphicFramePr>
          <p:nvPr/>
        </p:nvGraphicFramePr>
        <p:xfrm>
          <a:off x="557213" y="3176588"/>
          <a:ext cx="7507287" cy="771525"/>
        </p:xfrm>
        <a:graphic>
          <a:graphicData uri="http://schemas.openxmlformats.org/presentationml/2006/ole">
            <mc:AlternateContent xmlns:mc="http://schemas.openxmlformats.org/markup-compatibility/2006">
              <mc:Choice xmlns:v="urn:schemas-microsoft-com:vml" Requires="v">
                <p:oleObj spid="_x0000_s28703" name="Equation" r:id="rId5" imgW="3340100" imgH="342900" progId="Equation.DSMT4">
                  <p:embed/>
                </p:oleObj>
              </mc:Choice>
              <mc:Fallback>
                <p:oleObj name="Equation" r:id="rId5" imgW="3340100" imgH="342900" progId="Equation.DSMT4">
                  <p:embed/>
                  <p:pic>
                    <p:nvPicPr>
                      <p:cNvPr id="193541" name="Object 3">
                        <a:extLst>
                          <a:ext uri="{FF2B5EF4-FFF2-40B4-BE49-F238E27FC236}">
                            <a16:creationId xmlns:a16="http://schemas.microsoft.com/office/drawing/2014/main" id="{121E76F7-E6D2-44D6-A4F0-3599308BD8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3" y="3176588"/>
                        <a:ext cx="7507287"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548E9A1F-E7E1-43F9-9761-B1BCD392B938}"/>
              </a:ext>
            </a:extLst>
          </p:cNvPr>
          <p:cNvSpPr>
            <a:spLocks noGrp="1"/>
          </p:cNvSpPr>
          <p:nvPr>
            <p:ph type="title"/>
          </p:nvPr>
        </p:nvSpPr>
        <p:spPr/>
        <p:txBody>
          <a:bodyPr/>
          <a:lstStyle/>
          <a:p>
            <a:pPr>
              <a:defRPr/>
            </a:pPr>
            <a:r>
              <a:rPr lang="en-US" altLang="zh-CN" dirty="0">
                <a:latin typeface="+mn-lt"/>
                <a:ea typeface="宋体" panose="02010600030101010101" pitchFamily="2" charset="-122"/>
              </a:rPr>
              <a:t>Average </a:t>
            </a:r>
            <a:r>
              <a:rPr lang="en-US" altLang="zh-CN" dirty="0" err="1">
                <a:latin typeface="+mn-lt"/>
                <a:ea typeface="宋体" panose="02010600030101010101" pitchFamily="2" charset="-122"/>
              </a:rPr>
              <a:t>Windspeed</a:t>
            </a:r>
            <a:endParaRPr lang="en-US" altLang="zh-CN" dirty="0">
              <a:latin typeface="+mn-lt"/>
              <a:ea typeface="宋体" panose="02010600030101010101" pitchFamily="2" charset="-122"/>
            </a:endParaRPr>
          </a:p>
        </p:txBody>
      </p:sp>
      <p:sp>
        <p:nvSpPr>
          <p:cNvPr id="194563" name="Content Placeholder 2">
            <a:extLst>
              <a:ext uri="{FF2B5EF4-FFF2-40B4-BE49-F238E27FC236}">
                <a16:creationId xmlns:a16="http://schemas.microsoft.com/office/drawing/2014/main" id="{B08EDCDF-468E-4FD4-B001-CF403FAF668A}"/>
              </a:ext>
            </a:extLst>
          </p:cNvPr>
          <p:cNvSpPr>
            <a:spLocks noGrp="1" noChangeArrowheads="1"/>
          </p:cNvSpPr>
          <p:nvPr>
            <p:ph idx="1"/>
          </p:nvPr>
        </p:nvSpPr>
        <p:spPr/>
        <p:txBody>
          <a:bodyPr/>
          <a:lstStyle/>
          <a:p>
            <a:endParaRPr lang="en-US" altLang="zh-CN" dirty="0">
              <a:ea typeface="SimSun" panose="02010600030101010101" pitchFamily="2" charset="-122"/>
            </a:endParaRPr>
          </a:p>
          <a:p>
            <a:endParaRPr lang="en-US" altLang="zh-CN" dirty="0"/>
          </a:p>
          <a:p>
            <a:endParaRPr lang="en-US" altLang="zh-CN" dirty="0">
              <a:ea typeface="SimSun" panose="02010600030101010101" pitchFamily="2" charset="-122"/>
            </a:endParaRPr>
          </a:p>
          <a:p>
            <a:endParaRPr lang="en-US" altLang="zh-CN" dirty="0"/>
          </a:p>
          <a:p>
            <a:endParaRPr lang="en-US" altLang="zh-CN" dirty="0">
              <a:ea typeface="SimSun" panose="02010600030101010101" pitchFamily="2" charset="-122"/>
            </a:endParaRPr>
          </a:p>
          <a:p>
            <a:r>
              <a:rPr lang="en-US" altLang="zh-CN" dirty="0">
                <a:ea typeface="SimSun" panose="02010600030101010101" pitchFamily="2" charset="-122"/>
              </a:rPr>
              <a:t>This is the average </a:t>
            </a:r>
            <a:r>
              <a:rPr lang="en-US" altLang="zh-CN" dirty="0" err="1">
                <a:ea typeface="SimSun" panose="02010600030101010101" pitchFamily="2" charset="-122"/>
              </a:rPr>
              <a:t>windpseed</a:t>
            </a:r>
            <a:r>
              <a:rPr lang="en-US" altLang="zh-CN" dirty="0">
                <a:ea typeface="SimSun" panose="02010600030101010101" pitchFamily="2" charset="-122"/>
              </a:rPr>
              <a:t> in probabilistic terms</a:t>
            </a:r>
          </a:p>
          <a:p>
            <a:r>
              <a:rPr lang="en-US" altLang="zh-CN" dirty="0">
                <a:ea typeface="SimSun" panose="02010600030101010101" pitchFamily="2" charset="-122"/>
              </a:rPr>
              <a:t>Average value of </a:t>
            </a:r>
            <a:r>
              <a:rPr lang="en-US" altLang="zh-CN" i="1" dirty="0">
                <a:ea typeface="SimSun" panose="02010600030101010101" pitchFamily="2" charset="-122"/>
              </a:rPr>
              <a:t>v</a:t>
            </a:r>
            <a:r>
              <a:rPr lang="en-US" altLang="zh-CN" i="1" baseline="30000" dirty="0">
                <a:ea typeface="SimSun" panose="02010600030101010101" pitchFamily="2" charset="-122"/>
              </a:rPr>
              <a:t>3</a:t>
            </a:r>
            <a:r>
              <a:rPr lang="en-US" altLang="zh-CN" dirty="0">
                <a:ea typeface="SimSun" panose="02010600030101010101" pitchFamily="2" charset="-122"/>
              </a:rPr>
              <a:t> is found the same way:</a:t>
            </a:r>
          </a:p>
          <a:p>
            <a:endParaRPr lang="en-US" altLang="zh-CN" i="1" dirty="0">
              <a:ea typeface="SimSun" panose="02010600030101010101" pitchFamily="2" charset="-122"/>
            </a:endParaRPr>
          </a:p>
        </p:txBody>
      </p:sp>
      <p:graphicFrame>
        <p:nvGraphicFramePr>
          <p:cNvPr id="194564" name="Object 2">
            <a:extLst>
              <a:ext uri="{FF2B5EF4-FFF2-40B4-BE49-F238E27FC236}">
                <a16:creationId xmlns:a16="http://schemas.microsoft.com/office/drawing/2014/main" id="{2222BD99-6498-4750-BFEE-5A97ABA7625F}"/>
              </a:ext>
            </a:extLst>
          </p:cNvPr>
          <p:cNvGraphicFramePr>
            <a:graphicFrameLocks noChangeAspect="1"/>
          </p:cNvGraphicFramePr>
          <p:nvPr/>
        </p:nvGraphicFramePr>
        <p:xfrm>
          <a:off x="533400" y="1752600"/>
          <a:ext cx="7507288" cy="771525"/>
        </p:xfrm>
        <a:graphic>
          <a:graphicData uri="http://schemas.openxmlformats.org/presentationml/2006/ole">
            <mc:AlternateContent xmlns:mc="http://schemas.openxmlformats.org/markup-compatibility/2006">
              <mc:Choice xmlns:v="urn:schemas-microsoft-com:vml" Requires="v">
                <p:oleObj spid="_x0000_s29740" name="Equation" r:id="rId3" imgW="3340100" imgH="342900" progId="Equation.DSMT4">
                  <p:embed/>
                </p:oleObj>
              </mc:Choice>
              <mc:Fallback>
                <p:oleObj name="Equation" r:id="rId3" imgW="3340100" imgH="342900" progId="Equation.DSMT4">
                  <p:embed/>
                  <p:pic>
                    <p:nvPicPr>
                      <p:cNvPr id="194564" name="Object 2">
                        <a:extLst>
                          <a:ext uri="{FF2B5EF4-FFF2-40B4-BE49-F238E27FC236}">
                            <a16:creationId xmlns:a16="http://schemas.microsoft.com/office/drawing/2014/main" id="{2222BD99-6498-4750-BFEE-5A97ABA76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7507288"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65" name="Object 3">
            <a:extLst>
              <a:ext uri="{FF2B5EF4-FFF2-40B4-BE49-F238E27FC236}">
                <a16:creationId xmlns:a16="http://schemas.microsoft.com/office/drawing/2014/main" id="{433144A0-7177-4818-AB04-05ABD227FD26}"/>
              </a:ext>
            </a:extLst>
          </p:cNvPr>
          <p:cNvGraphicFramePr>
            <a:graphicFrameLocks noChangeAspect="1"/>
          </p:cNvGraphicFramePr>
          <p:nvPr/>
        </p:nvGraphicFramePr>
        <p:xfrm>
          <a:off x="617538" y="2667000"/>
          <a:ext cx="7478712" cy="771525"/>
        </p:xfrm>
        <a:graphic>
          <a:graphicData uri="http://schemas.openxmlformats.org/presentationml/2006/ole">
            <mc:AlternateContent xmlns:mc="http://schemas.openxmlformats.org/markup-compatibility/2006">
              <mc:Choice xmlns:v="urn:schemas-microsoft-com:vml" Requires="v">
                <p:oleObj spid="_x0000_s29741" name="Equation" r:id="rId5" imgW="3327400" imgH="342900" progId="Equation.DSMT4">
                  <p:embed/>
                </p:oleObj>
              </mc:Choice>
              <mc:Fallback>
                <p:oleObj name="Equation" r:id="rId5" imgW="3327400" imgH="342900" progId="Equation.DSMT4">
                  <p:embed/>
                  <p:pic>
                    <p:nvPicPr>
                      <p:cNvPr id="194565" name="Object 3">
                        <a:extLst>
                          <a:ext uri="{FF2B5EF4-FFF2-40B4-BE49-F238E27FC236}">
                            <a16:creationId xmlns:a16="http://schemas.microsoft.com/office/drawing/2014/main" id="{433144A0-7177-4818-AB04-05ABD227FD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538" y="2667000"/>
                        <a:ext cx="7478712"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66" name="Object 4">
            <a:extLst>
              <a:ext uri="{FF2B5EF4-FFF2-40B4-BE49-F238E27FC236}">
                <a16:creationId xmlns:a16="http://schemas.microsoft.com/office/drawing/2014/main" id="{DCF09AD4-E55C-4CB5-BA17-E1A43BB37E59}"/>
              </a:ext>
            </a:extLst>
          </p:cNvPr>
          <p:cNvGraphicFramePr>
            <a:graphicFrameLocks noChangeAspect="1"/>
          </p:cNvGraphicFramePr>
          <p:nvPr/>
        </p:nvGraphicFramePr>
        <p:xfrm>
          <a:off x="554038" y="4776788"/>
          <a:ext cx="7566025" cy="800100"/>
        </p:xfrm>
        <a:graphic>
          <a:graphicData uri="http://schemas.openxmlformats.org/presentationml/2006/ole">
            <mc:AlternateContent xmlns:mc="http://schemas.openxmlformats.org/markup-compatibility/2006">
              <mc:Choice xmlns:v="urn:schemas-microsoft-com:vml" Requires="v">
                <p:oleObj spid="_x0000_s29742" name="Equation" r:id="rId7" imgW="3365500" imgH="355600" progId="Equation.DSMT4">
                  <p:embed/>
                </p:oleObj>
              </mc:Choice>
              <mc:Fallback>
                <p:oleObj name="Equation" r:id="rId7" imgW="3365500" imgH="355600" progId="Equation.DSMT4">
                  <p:embed/>
                  <p:pic>
                    <p:nvPicPr>
                      <p:cNvPr id="194566" name="Object 4">
                        <a:extLst>
                          <a:ext uri="{FF2B5EF4-FFF2-40B4-BE49-F238E27FC236}">
                            <a16:creationId xmlns:a16="http://schemas.microsoft.com/office/drawing/2014/main" id="{DCF09AD4-E55C-4CB5-BA17-E1A43BB37E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038" y="4776788"/>
                        <a:ext cx="75660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19CF8532-296F-4961-A29C-2B9B72380E87}"/>
              </a:ext>
            </a:extLst>
          </p:cNvPr>
          <p:cNvSpPr>
            <a:spLocks noGrp="1"/>
          </p:cNvSpPr>
          <p:nvPr>
            <p:ph type="title"/>
          </p:nvPr>
        </p:nvSpPr>
        <p:spPr/>
        <p:txBody>
          <a:bodyPr/>
          <a:lstStyle/>
          <a:p>
            <a:pPr>
              <a:defRPr/>
            </a:pPr>
            <a:r>
              <a:rPr lang="en-US" altLang="zh-CN" dirty="0">
                <a:latin typeface="+mn-lt"/>
                <a:ea typeface="宋体" panose="02010600030101010101" pitchFamily="2" charset="-122"/>
              </a:rPr>
              <a:t>So:</a:t>
            </a:r>
          </a:p>
        </p:txBody>
      </p:sp>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9025EA52-46DD-4818-88A4-D5A8498A894E}"/>
                  </a:ext>
                </a:extLst>
              </p:cNvPr>
              <p:cNvSpPr>
                <a:spLocks noGrp="1"/>
              </p:cNvSpPr>
              <p:nvPr>
                <p:ph idx="1"/>
              </p:nvPr>
            </p:nvSpPr>
            <p:spPr/>
            <p:txBody>
              <a:bodyPr/>
              <a:lstStyle/>
              <a:p>
                <a:pPr eaLnBrk="1" hangingPunct="1">
                  <a:buSzPct val="100000"/>
                  <a:buFont typeface="Wingdings" panose="05000000000000000000" pitchFamily="2" charset="2"/>
                  <a:buNone/>
                </a:pPr>
                <a:r>
                  <a:rPr lang="en-US" altLang="zh-CN" dirty="0">
                    <a:solidFill>
                      <a:schemeClr val="tx1"/>
                    </a:solidFill>
                  </a:rPr>
                  <a:t>Wind Power: </a:t>
                </a:r>
              </a:p>
              <a:p>
                <a:pPr eaLnBrk="1" hangingPunct="1">
                  <a:buSzPct val="100000"/>
                  <a:buNone/>
                </a:pPr>
                <a14:m>
                  <m:oMathPara xmlns:m="http://schemas.openxmlformats.org/officeDocument/2006/math">
                    <m:oMathParaPr>
                      <m:jc m:val="centerGroup"/>
                    </m:oMathParaPr>
                    <m:oMath xmlns:m="http://schemas.openxmlformats.org/officeDocument/2006/math">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𝑃</m:t>
                          </m:r>
                        </m:e>
                        <m:sub>
                          <m:r>
                            <a:rPr lang="zh-CN" altLang="en-US" i="1">
                              <a:solidFill>
                                <a:schemeClr val="tx1"/>
                              </a:solidFill>
                              <a:latin typeface="Cambria Math" panose="02040503050406030204" pitchFamily="18" charset="0"/>
                            </a:rPr>
                            <m:t>𝑤</m:t>
                          </m:r>
                        </m:sub>
                      </m:sSub>
                      <m:r>
                        <a:rPr lang="zh-CN" altLang="en-US"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1</m:t>
                          </m:r>
                        </m:num>
                        <m:den>
                          <m:r>
                            <a:rPr lang="zh-CN" altLang="en-US" i="1">
                              <a:solidFill>
                                <a:schemeClr val="tx1"/>
                              </a:solidFill>
                              <a:latin typeface="Cambria Math" panose="02040503050406030204" pitchFamily="18" charset="0"/>
                            </a:rPr>
                            <m:t>2</m:t>
                          </m:r>
                        </m:den>
                      </m:f>
                      <m:r>
                        <a:rPr lang="zh-CN" altLang="en-US" i="1">
                          <a:solidFill>
                            <a:schemeClr val="tx1"/>
                          </a:solidFill>
                          <a:latin typeface="Cambria Math" panose="02040503050406030204" pitchFamily="18" charset="0"/>
                        </a:rPr>
                        <m:t>𝜌</m:t>
                      </m:r>
                      <m:r>
                        <a:rPr lang="zh-CN" altLang="en-US" i="1">
                          <a:solidFill>
                            <a:schemeClr val="tx1"/>
                          </a:solidFill>
                          <a:latin typeface="Cambria Math" panose="02040503050406030204" pitchFamily="18" charset="0"/>
                        </a:rPr>
                        <m:t>𝐴</m:t>
                      </m:r>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𝑉</m:t>
                          </m:r>
                        </m:e>
                        <m:sup>
                          <m:r>
                            <a:rPr lang="zh-CN" altLang="en-US" i="1">
                              <a:solidFill>
                                <a:schemeClr val="tx1"/>
                              </a:solidFill>
                              <a:latin typeface="Cambria Math" panose="02040503050406030204" pitchFamily="18" charset="0"/>
                            </a:rPr>
                            <m:t>3</m:t>
                          </m:r>
                        </m:sup>
                      </m:sSup>
                    </m:oMath>
                  </m:oMathPara>
                </a14:m>
                <a:endParaRPr lang="en-US" altLang="zh-CN" dirty="0">
                  <a:solidFill>
                    <a:schemeClr val="tx1"/>
                  </a:solidFill>
                </a:endParaRPr>
              </a:p>
              <a:p>
                <a:pPr eaLnBrk="1" hangingPunct="1">
                  <a:buSzPct val="100000"/>
                  <a:buFont typeface="Wingdings" panose="05000000000000000000" pitchFamily="2" charset="2"/>
                  <a:buNone/>
                </a:pPr>
                <a:endParaRPr lang="en-US" altLang="zh-CN" dirty="0">
                  <a:solidFill>
                    <a:schemeClr val="tx1"/>
                  </a:solidFill>
                </a:endParaRPr>
              </a:p>
              <a:p>
                <a:pPr eaLnBrk="1" hangingPunct="1">
                  <a:buSzPct val="100000"/>
                  <a:buFont typeface="Wingdings" panose="05000000000000000000" pitchFamily="2" charset="2"/>
                  <a:buNone/>
                </a:pPr>
                <a:r>
                  <a:rPr lang="en-US" altLang="zh-CN" dirty="0">
                    <a:solidFill>
                      <a:schemeClr val="tx1"/>
                    </a:solidFill>
                  </a:rPr>
                  <a:t>Average Power:</a:t>
                </a:r>
              </a:p>
              <a:p>
                <a:pPr marL="0" indent="0">
                  <a:buNone/>
                </a:pPr>
                <a14:m>
                  <m:oMathPara xmlns:m="http://schemas.openxmlformats.org/officeDocument/2006/math">
                    <m:oMathParaPr>
                      <m:jc m:val="centerGroup"/>
                    </m:oMathParaPr>
                    <m:oMath xmlns:m="http://schemas.openxmlformats.org/officeDocument/2006/math">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𝑃</m:t>
                          </m:r>
                        </m:e>
                        <m:sub>
                          <m:r>
                            <a:rPr lang="zh-CN" altLang="en-US" i="1">
                              <a:solidFill>
                                <a:schemeClr val="tx1"/>
                              </a:solidFill>
                              <a:latin typeface="Cambria Math" panose="02040503050406030204" pitchFamily="18" charset="0"/>
                            </a:rPr>
                            <m:t>𝑎𝑣𝑔</m:t>
                          </m:r>
                        </m:sub>
                      </m:sSub>
                      <m:r>
                        <a:rPr lang="zh-CN" altLang="en-US" i="1">
                          <a:solidFill>
                            <a:schemeClr val="tx1"/>
                          </a:solidFill>
                          <a:latin typeface="Cambria Math" panose="02040503050406030204" pitchFamily="18" charset="0"/>
                        </a:rPr>
                        <m:t>=</m:t>
                      </m:r>
                      <m:sSub>
                        <m:sSubPr>
                          <m:ctrlPr>
                            <a:rPr lang="zh-CN" altLang="en-US" i="1">
                              <a:solidFill>
                                <a:schemeClr val="tx1"/>
                              </a:solidFill>
                              <a:latin typeface="Cambria Math" panose="02040503050406030204" pitchFamily="18" charset="0"/>
                            </a:rPr>
                          </m:ctrlPr>
                        </m:sSubPr>
                        <m:e>
                          <m:d>
                            <m:dPr>
                              <m:ctrlPr>
                                <a:rPr lang="zh-CN" altLang="en-US" i="1">
                                  <a:solidFill>
                                    <a:schemeClr val="tx1"/>
                                  </a:solidFill>
                                  <a:latin typeface="Cambria Math" panose="02040503050406030204" pitchFamily="18" charset="0"/>
                                </a:rPr>
                              </m:ctrlPr>
                            </m:dPr>
                            <m:e>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1</m:t>
                                  </m:r>
                                </m:num>
                                <m:den>
                                  <m:r>
                                    <a:rPr lang="zh-CN" altLang="en-US" i="1">
                                      <a:solidFill>
                                        <a:schemeClr val="tx1"/>
                                      </a:solidFill>
                                      <a:latin typeface="Cambria Math" panose="02040503050406030204" pitchFamily="18" charset="0"/>
                                    </a:rPr>
                                    <m:t>2</m:t>
                                  </m:r>
                                </m:den>
                              </m:f>
                              <m:r>
                                <a:rPr lang="zh-CN" altLang="en-US" i="1">
                                  <a:solidFill>
                                    <a:schemeClr val="tx1"/>
                                  </a:solidFill>
                                  <a:latin typeface="Cambria Math" panose="02040503050406030204" pitchFamily="18" charset="0"/>
                                </a:rPr>
                                <m:t>𝜌</m:t>
                              </m:r>
                              <m:r>
                                <a:rPr lang="zh-CN" altLang="en-US" i="1">
                                  <a:solidFill>
                                    <a:schemeClr val="tx1"/>
                                  </a:solidFill>
                                  <a:latin typeface="Cambria Math" panose="02040503050406030204" pitchFamily="18" charset="0"/>
                                </a:rPr>
                                <m:t>𝐴</m:t>
                              </m:r>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𝑉</m:t>
                                  </m:r>
                                </m:e>
                                <m:sup>
                                  <m:r>
                                    <a:rPr lang="zh-CN" altLang="en-US" i="1">
                                      <a:solidFill>
                                        <a:schemeClr val="tx1"/>
                                      </a:solidFill>
                                      <a:latin typeface="Cambria Math" panose="02040503050406030204" pitchFamily="18" charset="0"/>
                                    </a:rPr>
                                    <m:t>3</m:t>
                                  </m:r>
                                </m:sup>
                              </m:sSup>
                            </m:e>
                          </m:d>
                        </m:e>
                        <m:sub>
                          <m:r>
                            <a:rPr lang="zh-CN" altLang="en-US" i="1">
                              <a:solidFill>
                                <a:schemeClr val="tx1"/>
                              </a:solidFill>
                              <a:latin typeface="Cambria Math" panose="02040503050406030204" pitchFamily="18" charset="0"/>
                            </a:rPr>
                            <m:t>𝑎𝑣𝑔</m:t>
                          </m:r>
                        </m:sub>
                      </m:sSub>
                    </m:oMath>
                    <m:oMath xmlns:m="http://schemas.openxmlformats.org/officeDocument/2006/math">
                      <m:r>
                        <a:rPr lang="zh-CN" altLang="en-US"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1</m:t>
                          </m:r>
                        </m:num>
                        <m:den>
                          <m:r>
                            <a:rPr lang="zh-CN" altLang="en-US" i="1">
                              <a:solidFill>
                                <a:schemeClr val="tx1"/>
                              </a:solidFill>
                              <a:latin typeface="Cambria Math" panose="02040503050406030204" pitchFamily="18" charset="0"/>
                            </a:rPr>
                            <m:t>2</m:t>
                          </m:r>
                        </m:den>
                      </m:f>
                      <m:r>
                        <a:rPr lang="zh-CN" altLang="en-US" i="1">
                          <a:solidFill>
                            <a:schemeClr val="tx1"/>
                          </a:solidFill>
                          <a:latin typeface="Cambria Math" panose="02040503050406030204" pitchFamily="18" charset="0"/>
                        </a:rPr>
                        <m:t>𝜌</m:t>
                      </m:r>
                      <m:r>
                        <a:rPr lang="zh-CN" altLang="en-US" i="1">
                          <a:solidFill>
                            <a:schemeClr val="tx1"/>
                          </a:solidFill>
                          <a:latin typeface="Cambria Math" panose="02040503050406030204" pitchFamily="18" charset="0"/>
                        </a:rPr>
                        <m:t>𝐴</m:t>
                      </m:r>
                      <m:r>
                        <a:rPr lang="zh-CN" altLang="en-US" i="1">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𝑉</m:t>
                          </m:r>
                        </m:e>
                        <m:sup>
                          <m:r>
                            <a:rPr lang="zh-CN" altLang="en-US" i="1">
                              <a:solidFill>
                                <a:schemeClr val="tx1"/>
                              </a:solidFill>
                              <a:latin typeface="Cambria Math" panose="02040503050406030204" pitchFamily="18" charset="0"/>
                            </a:rPr>
                            <m:t>3</m:t>
                          </m:r>
                        </m:sup>
                      </m:sSup>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m:t>
                          </m:r>
                        </m:e>
                        <m:sub>
                          <m:r>
                            <a:rPr lang="zh-CN" altLang="en-US" i="1">
                              <a:solidFill>
                                <a:schemeClr val="tx1"/>
                              </a:solidFill>
                              <a:latin typeface="Cambria Math" panose="02040503050406030204" pitchFamily="18" charset="0"/>
                            </a:rPr>
                            <m:t>𝑎𝑣𝑔</m:t>
                          </m:r>
                        </m:sub>
                      </m:sSub>
                    </m:oMath>
                    <m:oMath xmlns:m="http://schemas.openxmlformats.org/officeDocument/2006/math">
                      <m:r>
                        <a:rPr lang="zh-CN" altLang="en-US"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1</m:t>
                          </m:r>
                        </m:num>
                        <m:den>
                          <m:r>
                            <a:rPr lang="zh-CN" altLang="en-US" i="1">
                              <a:solidFill>
                                <a:schemeClr val="tx1"/>
                              </a:solidFill>
                              <a:latin typeface="Cambria Math" panose="02040503050406030204" pitchFamily="18" charset="0"/>
                            </a:rPr>
                            <m:t>2</m:t>
                          </m:r>
                        </m:den>
                      </m:f>
                      <m:r>
                        <a:rPr lang="zh-CN" altLang="en-US" i="1">
                          <a:solidFill>
                            <a:schemeClr val="tx1"/>
                          </a:solidFill>
                          <a:latin typeface="Cambria Math" panose="02040503050406030204" pitchFamily="18" charset="0"/>
                        </a:rPr>
                        <m:t>𝜌</m:t>
                      </m:r>
                      <m:r>
                        <a:rPr lang="zh-CN" altLang="en-US" i="1">
                          <a:solidFill>
                            <a:schemeClr val="tx1"/>
                          </a:solidFill>
                          <a:latin typeface="Cambria Math" panose="02040503050406030204" pitchFamily="18" charset="0"/>
                        </a:rPr>
                        <m:t>𝐴</m:t>
                      </m:r>
                      <m:r>
                        <a:rPr lang="zh-CN" altLang="en-US" i="1">
                          <a:solidFill>
                            <a:schemeClr val="tx1"/>
                          </a:solidFill>
                          <a:latin typeface="Cambria Math" panose="02040503050406030204" pitchFamily="18" charset="0"/>
                        </a:rPr>
                        <m:t>(</m:t>
                      </m:r>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𝑉</m:t>
                          </m:r>
                        </m:e>
                        <m:sub>
                          <m:r>
                            <a:rPr lang="zh-CN" altLang="en-US" i="1">
                              <a:solidFill>
                                <a:schemeClr val="tx1"/>
                              </a:solidFill>
                              <a:latin typeface="Cambria Math" panose="02040503050406030204" pitchFamily="18" charset="0"/>
                            </a:rPr>
                            <m:t>𝑎𝑣𝑔</m:t>
                          </m:r>
                        </m:sub>
                      </m:sSub>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m:t>
                          </m:r>
                        </m:e>
                        <m:sup>
                          <m:r>
                            <a:rPr lang="zh-CN" altLang="en-US" i="1">
                              <a:solidFill>
                                <a:schemeClr val="tx1"/>
                              </a:solidFill>
                              <a:latin typeface="Cambria Math" panose="02040503050406030204" pitchFamily="18" charset="0"/>
                            </a:rPr>
                            <m:t>3</m:t>
                          </m:r>
                        </m:sup>
                      </m:sSup>
                    </m:oMath>
                  </m:oMathPara>
                </a14:m>
                <a:endParaRPr lang="zh-CN" altLang="en-US" dirty="0">
                  <a:solidFill>
                    <a:schemeClr val="tx1"/>
                  </a:solidFill>
                </a:endParaRPr>
              </a:p>
              <a:p>
                <a:pPr marL="0" indent="0">
                  <a:buNone/>
                </a:pPr>
                <a:endParaRPr lang="zh-CN" altLang="en-US" dirty="0">
                  <a:solidFill>
                    <a:schemeClr val="tx1"/>
                  </a:solidFill>
                </a:endParaRPr>
              </a:p>
            </p:txBody>
          </p:sp>
        </mc:Choice>
        <mc:Fallback xmlns="">
          <p:sp>
            <p:nvSpPr>
              <p:cNvPr id="2" name="内容占位符 1">
                <a:extLst>
                  <a:ext uri="{FF2B5EF4-FFF2-40B4-BE49-F238E27FC236}">
                    <a16:creationId xmlns:a16="http://schemas.microsoft.com/office/drawing/2014/main" id="{9025EA52-46DD-4818-88A4-D5A8498A894E}"/>
                  </a:ext>
                </a:extLst>
              </p:cNvPr>
              <p:cNvSpPr>
                <a:spLocks noGrp="1" noRot="1" noChangeAspect="1" noMove="1" noResize="1" noEditPoints="1" noAdjustHandles="1" noChangeArrowheads="1" noChangeShapeType="1" noTextEdit="1"/>
              </p:cNvSpPr>
              <p:nvPr>
                <p:ph idx="1"/>
              </p:nvPr>
            </p:nvSpPr>
            <p:spPr>
              <a:blipFill>
                <a:blip r:embed="rId2"/>
                <a:stretch>
                  <a:fillRect l="-1159" t="-984"/>
                </a:stretch>
              </a:blipFill>
            </p:spPr>
            <p:txBody>
              <a:bodyPr/>
              <a:lstStyle/>
              <a:p>
                <a:r>
                  <a:rPr lang="zh-CN" altLang="en-US">
                    <a:noFill/>
                  </a:rPr>
                  <a:t> </a:t>
                </a:r>
              </a:p>
            </p:txBody>
          </p:sp>
        </mc:Fallback>
      </mc:AlternateContent>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1EE1C39A-84C3-49C4-B729-C859CA3DE286}"/>
              </a:ext>
            </a:extLst>
          </p:cNvPr>
          <p:cNvSpPr>
            <a:spLocks noGrp="1"/>
          </p:cNvSpPr>
          <p:nvPr>
            <p:ph type="title"/>
          </p:nvPr>
        </p:nvSpPr>
        <p:spPr/>
        <p:txBody>
          <a:bodyPr/>
          <a:lstStyle/>
          <a:p>
            <a:pPr>
              <a:defRPr/>
            </a:pPr>
            <a:r>
              <a:rPr lang="en-US" altLang="zh-CN" dirty="0">
                <a:latin typeface="+mn-lt"/>
                <a:ea typeface="宋体" panose="02010600030101010101" pitchFamily="2" charset="-122"/>
              </a:rPr>
              <a:t>Example </a:t>
            </a:r>
            <a:r>
              <a:rPr lang="en-US" altLang="zh-CN" dirty="0" err="1">
                <a:latin typeface="+mn-lt"/>
                <a:ea typeface="宋体" panose="02010600030101010101" pitchFamily="2" charset="-122"/>
              </a:rPr>
              <a:t>Windspeed</a:t>
            </a:r>
            <a:r>
              <a:rPr lang="en-US" altLang="zh-CN" dirty="0">
                <a:latin typeface="+mn-lt"/>
                <a:ea typeface="宋体" panose="02010600030101010101" pitchFamily="2" charset="-122"/>
              </a:rPr>
              <a:t> Site Data</a:t>
            </a:r>
          </a:p>
        </p:txBody>
      </p:sp>
      <p:pic>
        <p:nvPicPr>
          <p:cNvPr id="196611" name="图片 1">
            <a:extLst>
              <a:ext uri="{FF2B5EF4-FFF2-40B4-BE49-F238E27FC236}">
                <a16:creationId xmlns:a16="http://schemas.microsoft.com/office/drawing/2014/main" id="{BA02F8B1-3E22-40BA-92FA-B965CAEE16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363" y="1371600"/>
            <a:ext cx="7239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Text Box 12">
            <a:extLst>
              <a:ext uri="{FF2B5EF4-FFF2-40B4-BE49-F238E27FC236}">
                <a16:creationId xmlns:a16="http://schemas.microsoft.com/office/drawing/2014/main" id="{63FEB3EB-1A2E-494F-B837-F149A829563E}"/>
              </a:ext>
            </a:extLst>
          </p:cNvPr>
          <p:cNvSpPr txBox="1">
            <a:spLocks noChangeArrowheads="1"/>
          </p:cNvSpPr>
          <p:nvPr/>
        </p:nvSpPr>
        <p:spPr bwMode="auto">
          <a:xfrm>
            <a:off x="591087" y="1371600"/>
            <a:ext cx="83978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dirty="0">
                <a:ea typeface="SimSun" panose="02010600030101010101" pitchFamily="2" charset="-122"/>
              </a:rPr>
              <a:t>From wind monitoring project, for a year 8760 hours, we can measure wind speed and get a table:</a:t>
            </a:r>
          </a:p>
        </p:txBody>
      </p:sp>
      <p:graphicFrame>
        <p:nvGraphicFramePr>
          <p:cNvPr id="7" name="Group 59">
            <a:extLst>
              <a:ext uri="{FF2B5EF4-FFF2-40B4-BE49-F238E27FC236}">
                <a16:creationId xmlns:a16="http://schemas.microsoft.com/office/drawing/2014/main" id="{46A9B059-BC74-4F2B-9C0D-07A739A1E853}"/>
              </a:ext>
            </a:extLst>
          </p:cNvPr>
          <p:cNvGraphicFramePr>
            <a:graphicFrameLocks noGrp="1"/>
          </p:cNvGraphicFramePr>
          <p:nvPr/>
        </p:nvGraphicFramePr>
        <p:xfrm>
          <a:off x="1524000" y="2960688"/>
          <a:ext cx="5715000" cy="3287713"/>
        </p:xfrm>
        <a:graphic>
          <a:graphicData uri="http://schemas.openxmlformats.org/drawingml/2006/table">
            <a:tbl>
              <a:tblPr/>
              <a:tblGrid>
                <a:gridCol w="1778000">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82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Wind speed</a:t>
                      </a:r>
                    </a:p>
                  </a:txBody>
                  <a:tcPr marT="45704" marB="45704"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rPr>
                        <a:t>Hours/yr</a:t>
                      </a:r>
                    </a:p>
                  </a:txBody>
                  <a:tcPr marT="45704" marB="45704"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rPr>
                        <a:t>probability</a:t>
                      </a:r>
                    </a:p>
                  </a:txBody>
                  <a:tcPr marT="45704" marB="45704"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717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rPr>
                        <a:t>0</a:t>
                      </a:r>
                    </a:p>
                  </a:txBody>
                  <a:tcPr marT="45704" marB="45704"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rPr>
                        <a:t>25</a:t>
                      </a:r>
                    </a:p>
                  </a:txBody>
                  <a:tcPr marT="45704" marB="45704"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rPr>
                        <a:t>25/8760</a:t>
                      </a:r>
                    </a:p>
                  </a:txBody>
                  <a:tcPr marT="45704" marB="45704"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717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rPr>
                        <a:t>5</a:t>
                      </a:r>
                    </a:p>
                  </a:txBody>
                  <a:tcPr marT="45704" marB="45704"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rPr>
                        <a:t>100</a:t>
                      </a:r>
                    </a:p>
                  </a:txBody>
                  <a:tcPr marT="45704" marB="45704"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rPr>
                        <a:t>100/8760</a:t>
                      </a:r>
                    </a:p>
                  </a:txBody>
                  <a:tcPr marT="45704" marB="45704"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10301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rPr>
                        <a:t>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rPr>
                        <a:t>. . . . …..</a:t>
                      </a:r>
                    </a:p>
                  </a:txBody>
                  <a:tcPr marT="45704" marB="45704"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n-lt"/>
                        </a:rPr>
                        <a:t>300</a:t>
                      </a:r>
                    </a:p>
                  </a:txBody>
                  <a:tcPr marT="45704" marB="45704"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rPr>
                        <a:t>300/8760</a:t>
                      </a:r>
                    </a:p>
                  </a:txBody>
                  <a:tcPr marT="45704" marB="45704"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标题 1">
            <a:extLst>
              <a:ext uri="{FF2B5EF4-FFF2-40B4-BE49-F238E27FC236}">
                <a16:creationId xmlns:a16="http://schemas.microsoft.com/office/drawing/2014/main" id="{EFAD3EA9-B3AE-4DD6-B74F-9DC51E5291EA}"/>
              </a:ext>
            </a:extLst>
          </p:cNvPr>
          <p:cNvSpPr>
            <a:spLocks noGrp="1"/>
          </p:cNvSpPr>
          <p:nvPr>
            <p:ph type="title"/>
          </p:nvPr>
        </p:nvSpPr>
        <p:spPr/>
        <p:txBody>
          <a:bodyPr/>
          <a:lstStyle/>
          <a:p>
            <a:r>
              <a:rPr lang="en-US" altLang="zh-CN" dirty="0"/>
              <a:t>Wind Probability distribution concept</a:t>
            </a:r>
            <a:endParaRPr lang="zh-CN" alt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itle 1">
            <a:extLst>
              <a:ext uri="{FF2B5EF4-FFF2-40B4-BE49-F238E27FC236}">
                <a16:creationId xmlns:a16="http://schemas.microsoft.com/office/drawing/2014/main" id="{46AA647B-E70E-4115-91DD-BD6E3F45B8B1}"/>
              </a:ext>
            </a:extLst>
          </p:cNvPr>
          <p:cNvSpPr>
            <a:spLocks noGrp="1"/>
          </p:cNvSpPr>
          <p:nvPr>
            <p:ph type="title"/>
          </p:nvPr>
        </p:nvSpPr>
        <p:spPr/>
        <p:txBody>
          <a:bodyPr/>
          <a:lstStyle/>
          <a:p>
            <a:pPr>
              <a:defRPr/>
            </a:pPr>
            <a:r>
              <a:rPr lang="en-US" altLang="zh-CN" dirty="0">
                <a:latin typeface="+mn-lt"/>
                <a:ea typeface="宋体" panose="02010600030101010101" pitchFamily="2" charset="-122"/>
              </a:rPr>
              <a:t>Wind Probability Density Functions</a:t>
            </a:r>
          </a:p>
        </p:txBody>
      </p:sp>
      <p:sp>
        <p:nvSpPr>
          <p:cNvPr id="198659" name="Content Placeholder 2">
            <a:extLst>
              <a:ext uri="{FF2B5EF4-FFF2-40B4-BE49-F238E27FC236}">
                <a16:creationId xmlns:a16="http://schemas.microsoft.com/office/drawing/2014/main" id="{62A62217-A160-47ED-AD07-2C5476E4B097}"/>
              </a:ext>
            </a:extLst>
          </p:cNvPr>
          <p:cNvSpPr>
            <a:spLocks noGrp="1" noChangeArrowheads="1"/>
          </p:cNvSpPr>
          <p:nvPr>
            <p:ph idx="1"/>
          </p:nvPr>
        </p:nvSpPr>
        <p:spPr/>
        <p:txBody>
          <a:bodyPr/>
          <a:lstStyle/>
          <a:p>
            <a:pPr>
              <a:buFontTx/>
              <a:buNone/>
            </a:pPr>
            <a:r>
              <a:rPr lang="en-US" altLang="zh-CN">
                <a:ea typeface="SimSun" panose="02010600030101010101" pitchFamily="2" charset="-122"/>
              </a:rPr>
              <a:t>    Windspeed probability density function (p.d.f) – between 0 and 1, area under the curve is equal to 1</a:t>
            </a:r>
          </a:p>
        </p:txBody>
      </p:sp>
      <p:pic>
        <p:nvPicPr>
          <p:cNvPr id="198660" name="图片 1">
            <a:extLst>
              <a:ext uri="{FF2B5EF4-FFF2-40B4-BE49-F238E27FC236}">
                <a16:creationId xmlns:a16="http://schemas.microsoft.com/office/drawing/2014/main" id="{DA8B006B-4AB4-4976-8504-84C68B3D1D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2647950"/>
            <a:ext cx="62769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49F3AB-40FB-4533-B805-4EDC664285FB}"/>
              </a:ext>
            </a:extLst>
          </p:cNvPr>
          <p:cNvSpPr>
            <a:spLocks noGrp="1"/>
          </p:cNvSpPr>
          <p:nvPr>
            <p:ph type="title"/>
          </p:nvPr>
        </p:nvSpPr>
        <p:spPr/>
        <p:txBody>
          <a:bodyPr/>
          <a:lstStyle/>
          <a:p>
            <a:r>
              <a:rPr lang="en-US" altLang="zh-CN" sz="3200" dirty="0">
                <a:ea typeface="宋体" panose="02010600030101010101" pitchFamily="2" charset="-122"/>
              </a:rPr>
              <a:t>Worldwide Wind Resource Map</a:t>
            </a:r>
            <a:endParaRPr lang="zh-CN" altLang="en-US" dirty="0"/>
          </a:p>
        </p:txBody>
      </p:sp>
      <p:sp>
        <p:nvSpPr>
          <p:cNvPr id="4" name="灯片编号占位符 3">
            <a:extLst>
              <a:ext uri="{FF2B5EF4-FFF2-40B4-BE49-F238E27FC236}">
                <a16:creationId xmlns:a16="http://schemas.microsoft.com/office/drawing/2014/main" id="{01456EF9-43B1-417A-B039-31BE690E0BED}"/>
              </a:ext>
            </a:extLst>
          </p:cNvPr>
          <p:cNvSpPr>
            <a:spLocks noGrp="1"/>
          </p:cNvSpPr>
          <p:nvPr>
            <p:ph type="sldNum" sz="quarter" idx="12"/>
          </p:nvPr>
        </p:nvSpPr>
        <p:spPr/>
        <p:txBody>
          <a:bodyPr/>
          <a:lstStyle/>
          <a:p>
            <a:pPr>
              <a:defRPr/>
            </a:pPr>
            <a:fld id="{A5A7C52C-B8D8-46AC-9434-6888604DA894}" type="slidenum">
              <a:rPr lang="en-US" altLang="zh-CN" smtClean="0"/>
              <a:pPr>
                <a:defRPr/>
              </a:pPr>
              <a:t>11</a:t>
            </a:fld>
            <a:endParaRPr lang="en-US" altLang="zh-CN"/>
          </a:p>
        </p:txBody>
      </p:sp>
      <p:sp>
        <p:nvSpPr>
          <p:cNvPr id="8" name="内容占位符 7">
            <a:extLst>
              <a:ext uri="{FF2B5EF4-FFF2-40B4-BE49-F238E27FC236}">
                <a16:creationId xmlns:a16="http://schemas.microsoft.com/office/drawing/2014/main" id="{26AFAFBC-CB97-454F-8DEA-1A3320EF84B7}"/>
              </a:ext>
            </a:extLst>
          </p:cNvPr>
          <p:cNvSpPr>
            <a:spLocks noGrp="1"/>
          </p:cNvSpPr>
          <p:nvPr>
            <p:ph idx="1"/>
          </p:nvPr>
        </p:nvSpPr>
        <p:spPr/>
        <p:txBody>
          <a:bodyPr/>
          <a:lstStyle/>
          <a:p>
            <a:r>
              <a:rPr lang="en-US" altLang="zh-CN" sz="2000" dirty="0"/>
              <a:t>In this map you see the wind energy potential around the world. Wind is a bountiful resource all over, especially in coastal areas, where a lot of people live. </a:t>
            </a:r>
            <a:endParaRPr lang="zh-CN" altLang="en-US" sz="2000" dirty="0"/>
          </a:p>
        </p:txBody>
      </p:sp>
      <p:pic>
        <p:nvPicPr>
          <p:cNvPr id="10" name="图片 9" descr="黄色的地图&#10;&#10;描述已自动生成">
            <a:extLst>
              <a:ext uri="{FF2B5EF4-FFF2-40B4-BE49-F238E27FC236}">
                <a16:creationId xmlns:a16="http://schemas.microsoft.com/office/drawing/2014/main" id="{ACCDB6A7-1693-4D44-83D7-A92C6D002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111" y="2219960"/>
            <a:ext cx="7185778" cy="4318952"/>
          </a:xfrm>
          <a:prstGeom prst="rect">
            <a:avLst/>
          </a:prstGeom>
        </p:spPr>
      </p:pic>
    </p:spTree>
    <p:extLst>
      <p:ext uri="{BB962C8B-B14F-4D97-AF65-F5344CB8AC3E}">
        <p14:creationId xmlns:p14="http://schemas.microsoft.com/office/powerpoint/2010/main" val="30530916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1D6E3D48-8BCE-4E3C-8B57-ACB84B6AC7F1}"/>
              </a:ext>
            </a:extLst>
          </p:cNvPr>
          <p:cNvSpPr>
            <a:spLocks noGrp="1"/>
          </p:cNvSpPr>
          <p:nvPr>
            <p:ph type="title"/>
          </p:nvPr>
        </p:nvSpPr>
        <p:spPr/>
        <p:txBody>
          <a:bodyPr/>
          <a:lstStyle/>
          <a:p>
            <a:pPr>
              <a:defRPr/>
            </a:pPr>
            <a:r>
              <a:rPr lang="en-US" altLang="zh-CN" dirty="0" err="1">
                <a:latin typeface="+mn-lt"/>
                <a:ea typeface="宋体" panose="02010600030101010101" pitchFamily="2" charset="-122"/>
              </a:rPr>
              <a:t>Windspeed</a:t>
            </a:r>
            <a:r>
              <a:rPr lang="en-US" altLang="zh-CN" dirty="0">
                <a:latin typeface="+mn-lt"/>
                <a:ea typeface="宋体" panose="02010600030101010101" pitchFamily="2" charset="-122"/>
              </a:rPr>
              <a:t> </a:t>
            </a:r>
            <a:r>
              <a:rPr lang="en-US" altLang="zh-CN" dirty="0" err="1">
                <a:latin typeface="+mn-lt"/>
                <a:ea typeface="宋体" panose="02010600030101010101" pitchFamily="2" charset="-122"/>
              </a:rPr>
              <a:t>p.d.f</a:t>
            </a:r>
            <a:r>
              <a:rPr lang="en-US" altLang="zh-CN" dirty="0">
                <a:latin typeface="+mn-lt"/>
                <a:ea typeface="宋体" panose="02010600030101010101" pitchFamily="2" charset="-122"/>
              </a:rPr>
              <a:t>.</a:t>
            </a:r>
          </a:p>
        </p:txBody>
      </p:sp>
      <p:sp>
        <p:nvSpPr>
          <p:cNvPr id="199683" name="Content Placeholder 2">
            <a:extLst>
              <a:ext uri="{FF2B5EF4-FFF2-40B4-BE49-F238E27FC236}">
                <a16:creationId xmlns:a16="http://schemas.microsoft.com/office/drawing/2014/main" id="{03918D15-2246-483F-B5F4-FDA619260B81}"/>
              </a:ext>
            </a:extLst>
          </p:cNvPr>
          <p:cNvSpPr>
            <a:spLocks noGrp="1" noChangeArrowheads="1"/>
          </p:cNvSpPr>
          <p:nvPr>
            <p:ph idx="1"/>
          </p:nvPr>
        </p:nvSpPr>
        <p:spPr/>
        <p:txBody>
          <a:bodyPr/>
          <a:lstStyle/>
          <a:p>
            <a:r>
              <a:rPr lang="en-US" altLang="zh-CN" i="1">
                <a:ea typeface="SimSun" panose="02010600030101010101" pitchFamily="2" charset="-122"/>
              </a:rPr>
              <a:t>f(v)</a:t>
            </a:r>
            <a:r>
              <a:rPr lang="en-US" altLang="zh-CN">
                <a:ea typeface="SimSun" panose="02010600030101010101" pitchFamily="2" charset="-122"/>
              </a:rPr>
              <a:t> = windspeed p.d.f.</a:t>
            </a:r>
          </a:p>
          <a:p>
            <a:r>
              <a:rPr lang="en-US" altLang="zh-CN">
                <a:ea typeface="SimSun" panose="02010600030101010101" pitchFamily="2" charset="-122"/>
              </a:rPr>
              <a:t>Probability that wind is between two windspeeds:</a:t>
            </a:r>
          </a:p>
          <a:p>
            <a:endParaRPr lang="en-US" altLang="zh-CN">
              <a:ea typeface="SimSun" panose="02010600030101010101" pitchFamily="2" charset="-122"/>
            </a:endParaRPr>
          </a:p>
          <a:p>
            <a:endParaRPr lang="en-US" altLang="zh-CN">
              <a:ea typeface="SimSun" panose="02010600030101010101" pitchFamily="2" charset="-122"/>
            </a:endParaRPr>
          </a:p>
          <a:p>
            <a:endParaRPr lang="en-US" altLang="zh-CN">
              <a:ea typeface="SimSun" panose="02010600030101010101" pitchFamily="2" charset="-122"/>
            </a:endParaRPr>
          </a:p>
          <a:p>
            <a:endParaRPr lang="en-US" altLang="zh-CN">
              <a:ea typeface="SimSun" panose="02010600030101010101" pitchFamily="2" charset="-122"/>
            </a:endParaRPr>
          </a:p>
          <a:p>
            <a:r>
              <a:rPr lang="en-US" altLang="zh-CN">
                <a:ea typeface="SimSun" panose="02010600030101010101" pitchFamily="2" charset="-122"/>
              </a:rPr>
              <a:t># of hours/year that the wind is between two windspeeds:</a:t>
            </a:r>
          </a:p>
          <a:p>
            <a:endParaRPr lang="en-US" altLang="zh-CN">
              <a:ea typeface="SimSun" panose="02010600030101010101" pitchFamily="2" charset="-122"/>
            </a:endParaRPr>
          </a:p>
          <a:p>
            <a:endParaRPr lang="en-US" altLang="zh-CN">
              <a:ea typeface="SimSun" panose="02010600030101010101" pitchFamily="2" charset="-122"/>
            </a:endParaRPr>
          </a:p>
        </p:txBody>
      </p:sp>
      <p:graphicFrame>
        <p:nvGraphicFramePr>
          <p:cNvPr id="199684" name="Object 2">
            <a:extLst>
              <a:ext uri="{FF2B5EF4-FFF2-40B4-BE49-F238E27FC236}">
                <a16:creationId xmlns:a16="http://schemas.microsoft.com/office/drawing/2014/main" id="{8408D970-637F-43E5-A055-AA6554421C6F}"/>
              </a:ext>
            </a:extLst>
          </p:cNvPr>
          <p:cNvGraphicFramePr>
            <a:graphicFrameLocks noChangeAspect="1"/>
          </p:cNvGraphicFramePr>
          <p:nvPr>
            <p:extLst>
              <p:ext uri="{D42A27DB-BD31-4B8C-83A1-F6EECF244321}">
                <p14:modId xmlns:p14="http://schemas.microsoft.com/office/powerpoint/2010/main" val="4272995408"/>
              </p:ext>
            </p:extLst>
          </p:nvPr>
        </p:nvGraphicFramePr>
        <p:xfrm>
          <a:off x="2043113" y="2133600"/>
          <a:ext cx="5653087" cy="1114425"/>
        </p:xfrm>
        <a:graphic>
          <a:graphicData uri="http://schemas.openxmlformats.org/presentationml/2006/ole">
            <mc:AlternateContent xmlns:mc="http://schemas.openxmlformats.org/markup-compatibility/2006">
              <mc:Choice xmlns:v="urn:schemas-microsoft-com:vml" Requires="v">
                <p:oleObj spid="_x0000_s31788" name="Equation" r:id="rId3" imgW="2514600" imgH="495300" progId="Equation.DSMT4">
                  <p:embed/>
                </p:oleObj>
              </mc:Choice>
              <mc:Fallback>
                <p:oleObj name="Equation" r:id="rId3" imgW="2514600" imgH="495300" progId="Equation.DSMT4">
                  <p:embed/>
                  <p:pic>
                    <p:nvPicPr>
                      <p:cNvPr id="199684" name="Object 2">
                        <a:extLst>
                          <a:ext uri="{FF2B5EF4-FFF2-40B4-BE49-F238E27FC236}">
                            <a16:creationId xmlns:a16="http://schemas.microsoft.com/office/drawing/2014/main" id="{8408D970-637F-43E5-A055-AA6554421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113" y="2133600"/>
                        <a:ext cx="5653087"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9685" name="Object 3">
            <a:extLst>
              <a:ext uri="{FF2B5EF4-FFF2-40B4-BE49-F238E27FC236}">
                <a16:creationId xmlns:a16="http://schemas.microsoft.com/office/drawing/2014/main" id="{64CFC12E-87A7-4999-A965-3C47905DA323}"/>
              </a:ext>
            </a:extLst>
          </p:cNvPr>
          <p:cNvGraphicFramePr>
            <a:graphicFrameLocks noChangeAspect="1"/>
          </p:cNvGraphicFramePr>
          <p:nvPr>
            <p:extLst>
              <p:ext uri="{D42A27DB-BD31-4B8C-83A1-F6EECF244321}">
                <p14:modId xmlns:p14="http://schemas.microsoft.com/office/powerpoint/2010/main" val="3463182581"/>
              </p:ext>
            </p:extLst>
          </p:nvPr>
        </p:nvGraphicFramePr>
        <p:xfrm>
          <a:off x="1892300" y="3209925"/>
          <a:ext cx="5880100" cy="1057275"/>
        </p:xfrm>
        <a:graphic>
          <a:graphicData uri="http://schemas.openxmlformats.org/presentationml/2006/ole">
            <mc:AlternateContent xmlns:mc="http://schemas.openxmlformats.org/markup-compatibility/2006">
              <mc:Choice xmlns:v="urn:schemas-microsoft-com:vml" Requires="v">
                <p:oleObj spid="_x0000_s31789" name="Equation" r:id="rId5" imgW="2616200" imgH="469900" progId="Equation.DSMT4">
                  <p:embed/>
                </p:oleObj>
              </mc:Choice>
              <mc:Fallback>
                <p:oleObj name="Equation" r:id="rId5" imgW="2616200" imgH="469900" progId="Equation.DSMT4">
                  <p:embed/>
                  <p:pic>
                    <p:nvPicPr>
                      <p:cNvPr id="199685" name="Object 3">
                        <a:extLst>
                          <a:ext uri="{FF2B5EF4-FFF2-40B4-BE49-F238E27FC236}">
                            <a16:creationId xmlns:a16="http://schemas.microsoft.com/office/drawing/2014/main" id="{64CFC12E-87A7-4999-A965-3C47905DA3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209925"/>
                        <a:ext cx="5880100"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9686" name="Object 4">
            <a:extLst>
              <a:ext uri="{FF2B5EF4-FFF2-40B4-BE49-F238E27FC236}">
                <a16:creationId xmlns:a16="http://schemas.microsoft.com/office/drawing/2014/main" id="{95347E50-E004-4E4D-BBB4-BB0A0501B52E}"/>
              </a:ext>
            </a:extLst>
          </p:cNvPr>
          <p:cNvGraphicFramePr>
            <a:graphicFrameLocks noChangeAspect="1"/>
          </p:cNvGraphicFramePr>
          <p:nvPr>
            <p:extLst>
              <p:ext uri="{D42A27DB-BD31-4B8C-83A1-F6EECF244321}">
                <p14:modId xmlns:p14="http://schemas.microsoft.com/office/powerpoint/2010/main" val="2364448456"/>
              </p:ext>
            </p:extLst>
          </p:nvPr>
        </p:nvGraphicFramePr>
        <p:xfrm>
          <a:off x="1349375" y="4724400"/>
          <a:ext cx="6423025" cy="1114425"/>
        </p:xfrm>
        <a:graphic>
          <a:graphicData uri="http://schemas.openxmlformats.org/presentationml/2006/ole">
            <mc:AlternateContent xmlns:mc="http://schemas.openxmlformats.org/markup-compatibility/2006">
              <mc:Choice xmlns:v="urn:schemas-microsoft-com:vml" Requires="v">
                <p:oleObj spid="_x0000_s31790" name="Equation" r:id="rId7" imgW="2857500" imgH="495300" progId="Equation.DSMT4">
                  <p:embed/>
                </p:oleObj>
              </mc:Choice>
              <mc:Fallback>
                <p:oleObj name="Equation" r:id="rId7" imgW="2857500" imgH="495300" progId="Equation.DSMT4">
                  <p:embed/>
                  <p:pic>
                    <p:nvPicPr>
                      <p:cNvPr id="199686" name="Object 4">
                        <a:extLst>
                          <a:ext uri="{FF2B5EF4-FFF2-40B4-BE49-F238E27FC236}">
                            <a16:creationId xmlns:a16="http://schemas.microsoft.com/office/drawing/2014/main" id="{95347E50-E004-4E4D-BBB4-BB0A0501B5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9375" y="4724400"/>
                        <a:ext cx="6423025"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049A86DB-6D8A-483F-83DA-B9E716E082F7}"/>
              </a:ext>
            </a:extLst>
          </p:cNvPr>
          <p:cNvSpPr>
            <a:spLocks noGrp="1"/>
          </p:cNvSpPr>
          <p:nvPr>
            <p:ph type="title"/>
          </p:nvPr>
        </p:nvSpPr>
        <p:spPr/>
        <p:txBody>
          <a:bodyPr/>
          <a:lstStyle/>
          <a:p>
            <a:pPr>
              <a:defRPr/>
            </a:pPr>
            <a:r>
              <a:rPr lang="en-US" altLang="zh-CN" dirty="0">
                <a:latin typeface="+mn-lt"/>
                <a:ea typeface="宋体" panose="02010600030101010101" pitchFamily="2" charset="-122"/>
              </a:rPr>
              <a:t>Average </a:t>
            </a:r>
            <a:r>
              <a:rPr lang="en-US" altLang="zh-CN" dirty="0" err="1">
                <a:latin typeface="+mn-lt"/>
                <a:ea typeface="宋体" panose="02010600030101010101" pitchFamily="2" charset="-122"/>
              </a:rPr>
              <a:t>Windspeed</a:t>
            </a:r>
            <a:r>
              <a:rPr lang="en-US" altLang="zh-CN" dirty="0">
                <a:latin typeface="+mn-lt"/>
                <a:ea typeface="宋体" panose="02010600030101010101" pitchFamily="2" charset="-122"/>
              </a:rPr>
              <a:t> using </a:t>
            </a:r>
            <a:r>
              <a:rPr lang="en-US" altLang="zh-CN" dirty="0" err="1">
                <a:latin typeface="+mn-lt"/>
                <a:ea typeface="宋体" panose="02010600030101010101" pitchFamily="2" charset="-122"/>
              </a:rPr>
              <a:t>p.d.f</a:t>
            </a:r>
            <a:r>
              <a:rPr lang="en-US" altLang="zh-CN" dirty="0">
                <a:latin typeface="+mn-lt"/>
                <a:ea typeface="宋体" panose="02010600030101010101" pitchFamily="2" charset="-122"/>
              </a:rPr>
              <a:t>.</a:t>
            </a:r>
          </a:p>
        </p:txBody>
      </p:sp>
      <p:sp>
        <p:nvSpPr>
          <p:cNvPr id="200707" name="Content Placeholder 2">
            <a:extLst>
              <a:ext uri="{FF2B5EF4-FFF2-40B4-BE49-F238E27FC236}">
                <a16:creationId xmlns:a16="http://schemas.microsoft.com/office/drawing/2014/main" id="{F8B53A40-5204-4593-B54C-0A999A10EB65}"/>
              </a:ext>
            </a:extLst>
          </p:cNvPr>
          <p:cNvSpPr>
            <a:spLocks noGrp="1" noChangeArrowheads="1"/>
          </p:cNvSpPr>
          <p:nvPr>
            <p:ph idx="1"/>
          </p:nvPr>
        </p:nvSpPr>
        <p:spPr/>
        <p:txBody>
          <a:bodyPr/>
          <a:lstStyle/>
          <a:p>
            <a:r>
              <a:rPr lang="en-US" altLang="zh-CN">
                <a:ea typeface="SimSun" panose="02010600030101010101" pitchFamily="2" charset="-122"/>
              </a:rPr>
              <a:t>This is similar to (6.33), but now we have a continuous function instead of discrete function</a:t>
            </a:r>
          </a:p>
          <a:p>
            <a:endParaRPr lang="en-US" altLang="zh-CN">
              <a:ea typeface="SimSun" panose="02010600030101010101" pitchFamily="2" charset="-122"/>
            </a:endParaRPr>
          </a:p>
          <a:p>
            <a:endParaRPr lang="en-US" altLang="zh-CN">
              <a:ea typeface="SimSun" panose="02010600030101010101" pitchFamily="2" charset="-122"/>
            </a:endParaRPr>
          </a:p>
          <a:p>
            <a:endParaRPr lang="en-US" altLang="zh-CN">
              <a:ea typeface="SimSun" panose="02010600030101010101" pitchFamily="2" charset="-122"/>
            </a:endParaRPr>
          </a:p>
          <a:p>
            <a:r>
              <a:rPr lang="en-US" altLang="zh-CN">
                <a:ea typeface="SimSun" panose="02010600030101010101" pitchFamily="2" charset="-122"/>
              </a:rPr>
              <a:t>Same for the average of (</a:t>
            </a:r>
            <a:r>
              <a:rPr lang="en-US" altLang="zh-CN" i="1">
                <a:ea typeface="SimSun" panose="02010600030101010101" pitchFamily="2" charset="-122"/>
              </a:rPr>
              <a:t>v</a:t>
            </a:r>
            <a:r>
              <a:rPr lang="en-US" altLang="zh-CN" i="1" baseline="30000">
                <a:ea typeface="SimSun" panose="02010600030101010101" pitchFamily="2" charset="-122"/>
              </a:rPr>
              <a:t>3</a:t>
            </a:r>
            <a:r>
              <a:rPr lang="en-US" altLang="zh-CN">
                <a:ea typeface="SimSun" panose="02010600030101010101" pitchFamily="2" charset="-122"/>
              </a:rPr>
              <a:t>) </a:t>
            </a:r>
          </a:p>
        </p:txBody>
      </p:sp>
      <p:graphicFrame>
        <p:nvGraphicFramePr>
          <p:cNvPr id="200708" name="Object 3">
            <a:extLst>
              <a:ext uri="{FF2B5EF4-FFF2-40B4-BE49-F238E27FC236}">
                <a16:creationId xmlns:a16="http://schemas.microsoft.com/office/drawing/2014/main" id="{25365803-B72F-4019-B95F-12C40B2A9C43}"/>
              </a:ext>
            </a:extLst>
          </p:cNvPr>
          <p:cNvGraphicFramePr>
            <a:graphicFrameLocks noChangeAspect="1"/>
          </p:cNvGraphicFramePr>
          <p:nvPr>
            <p:extLst>
              <p:ext uri="{D42A27DB-BD31-4B8C-83A1-F6EECF244321}">
                <p14:modId xmlns:p14="http://schemas.microsoft.com/office/powerpoint/2010/main" val="3515893410"/>
              </p:ext>
            </p:extLst>
          </p:nvPr>
        </p:nvGraphicFramePr>
        <p:xfrm>
          <a:off x="4648200" y="2676525"/>
          <a:ext cx="3681413" cy="1057275"/>
        </p:xfrm>
        <a:graphic>
          <a:graphicData uri="http://schemas.openxmlformats.org/presentationml/2006/ole">
            <mc:AlternateContent xmlns:mc="http://schemas.openxmlformats.org/markup-compatibility/2006">
              <mc:Choice xmlns:v="urn:schemas-microsoft-com:vml" Requires="v">
                <p:oleObj spid="_x0000_s32826" name="Equation" r:id="rId3" imgW="1638300" imgH="469900" progId="Equation.DSMT4">
                  <p:embed/>
                </p:oleObj>
              </mc:Choice>
              <mc:Fallback>
                <p:oleObj name="Equation" r:id="rId3" imgW="1638300" imgH="469900" progId="Equation.DSMT4">
                  <p:embed/>
                  <p:pic>
                    <p:nvPicPr>
                      <p:cNvPr id="200708" name="Object 3">
                        <a:extLst>
                          <a:ext uri="{FF2B5EF4-FFF2-40B4-BE49-F238E27FC236}">
                            <a16:creationId xmlns:a16="http://schemas.microsoft.com/office/drawing/2014/main" id="{25365803-B72F-4019-B95F-12C40B2A9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676525"/>
                        <a:ext cx="3681413"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0709" name="Object 4">
            <a:extLst>
              <a:ext uri="{FF2B5EF4-FFF2-40B4-BE49-F238E27FC236}">
                <a16:creationId xmlns:a16="http://schemas.microsoft.com/office/drawing/2014/main" id="{5B955B56-D0F6-4516-AB03-856C7F60F0E7}"/>
              </a:ext>
            </a:extLst>
          </p:cNvPr>
          <p:cNvGraphicFramePr>
            <a:graphicFrameLocks noChangeAspect="1"/>
          </p:cNvGraphicFramePr>
          <p:nvPr>
            <p:extLst>
              <p:ext uri="{D42A27DB-BD31-4B8C-83A1-F6EECF244321}">
                <p14:modId xmlns:p14="http://schemas.microsoft.com/office/powerpoint/2010/main" val="233628782"/>
              </p:ext>
            </p:extLst>
          </p:nvPr>
        </p:nvGraphicFramePr>
        <p:xfrm>
          <a:off x="509588" y="2209800"/>
          <a:ext cx="4138612" cy="771525"/>
        </p:xfrm>
        <a:graphic>
          <a:graphicData uri="http://schemas.openxmlformats.org/presentationml/2006/ole">
            <mc:AlternateContent xmlns:mc="http://schemas.openxmlformats.org/markup-compatibility/2006">
              <mc:Choice xmlns:v="urn:schemas-microsoft-com:vml" Requires="v">
                <p:oleObj spid="_x0000_s32827" name="Equation" r:id="rId5" imgW="1841500" imgH="342900" progId="Equation.DSMT4">
                  <p:embed/>
                </p:oleObj>
              </mc:Choice>
              <mc:Fallback>
                <p:oleObj name="Equation" r:id="rId5" imgW="1841500" imgH="342900" progId="Equation.DSMT4">
                  <p:embed/>
                  <p:pic>
                    <p:nvPicPr>
                      <p:cNvPr id="200709" name="Object 4">
                        <a:extLst>
                          <a:ext uri="{FF2B5EF4-FFF2-40B4-BE49-F238E27FC236}">
                            <a16:creationId xmlns:a16="http://schemas.microsoft.com/office/drawing/2014/main" id="{5B955B56-D0F6-4516-AB03-856C7F60F0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8" y="2209800"/>
                        <a:ext cx="4138612"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0710" name="Right Arrow 6">
            <a:extLst>
              <a:ext uri="{FF2B5EF4-FFF2-40B4-BE49-F238E27FC236}">
                <a16:creationId xmlns:a16="http://schemas.microsoft.com/office/drawing/2014/main" id="{A100CCB9-C75D-40BE-B5A5-DE3A1A8C519D}"/>
              </a:ext>
            </a:extLst>
          </p:cNvPr>
          <p:cNvSpPr>
            <a:spLocks noChangeArrowheads="1"/>
          </p:cNvSpPr>
          <p:nvPr/>
        </p:nvSpPr>
        <p:spPr bwMode="auto">
          <a:xfrm>
            <a:off x="3581400" y="3048000"/>
            <a:ext cx="609600" cy="304800"/>
          </a:xfrm>
          <a:prstGeom prst="rightArrow">
            <a:avLst>
              <a:gd name="adj1" fmla="val 50000"/>
              <a:gd name="adj2" fmla="val 50000"/>
            </a:avLst>
          </a:prstGeom>
          <a:solidFill>
            <a:schemeClr val="accent1"/>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graphicFrame>
        <p:nvGraphicFramePr>
          <p:cNvPr id="200711" name="Object 5">
            <a:extLst>
              <a:ext uri="{FF2B5EF4-FFF2-40B4-BE49-F238E27FC236}">
                <a16:creationId xmlns:a16="http://schemas.microsoft.com/office/drawing/2014/main" id="{113566C6-57AD-4717-B2FB-20E65ABCA473}"/>
              </a:ext>
            </a:extLst>
          </p:cNvPr>
          <p:cNvGraphicFramePr>
            <a:graphicFrameLocks noChangeAspect="1"/>
          </p:cNvGraphicFramePr>
          <p:nvPr>
            <p:extLst>
              <p:ext uri="{D42A27DB-BD31-4B8C-83A1-F6EECF244321}">
                <p14:modId xmlns:p14="http://schemas.microsoft.com/office/powerpoint/2010/main" val="2545284066"/>
              </p:ext>
            </p:extLst>
          </p:nvPr>
        </p:nvGraphicFramePr>
        <p:xfrm>
          <a:off x="381000" y="4191000"/>
          <a:ext cx="4738688" cy="800100"/>
        </p:xfrm>
        <a:graphic>
          <a:graphicData uri="http://schemas.openxmlformats.org/presentationml/2006/ole">
            <mc:AlternateContent xmlns:mc="http://schemas.openxmlformats.org/markup-compatibility/2006">
              <mc:Choice xmlns:v="urn:schemas-microsoft-com:vml" Requires="v">
                <p:oleObj spid="_x0000_s32828" name="Equation" r:id="rId7" imgW="2108200" imgH="355600" progId="Equation.DSMT4">
                  <p:embed/>
                </p:oleObj>
              </mc:Choice>
              <mc:Fallback>
                <p:oleObj name="Equation" r:id="rId7" imgW="2108200" imgH="355600" progId="Equation.DSMT4">
                  <p:embed/>
                  <p:pic>
                    <p:nvPicPr>
                      <p:cNvPr id="200711" name="Object 5">
                        <a:extLst>
                          <a:ext uri="{FF2B5EF4-FFF2-40B4-BE49-F238E27FC236}">
                            <a16:creationId xmlns:a16="http://schemas.microsoft.com/office/drawing/2014/main" id="{113566C6-57AD-4717-B2FB-20E65ABCA4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191000"/>
                        <a:ext cx="4738688"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0712" name="Object 6">
            <a:extLst>
              <a:ext uri="{FF2B5EF4-FFF2-40B4-BE49-F238E27FC236}">
                <a16:creationId xmlns:a16="http://schemas.microsoft.com/office/drawing/2014/main" id="{EAE43C53-ADB1-4C29-803B-14763E09F419}"/>
              </a:ext>
            </a:extLst>
          </p:cNvPr>
          <p:cNvGraphicFramePr>
            <a:graphicFrameLocks noChangeAspect="1"/>
          </p:cNvGraphicFramePr>
          <p:nvPr>
            <p:extLst>
              <p:ext uri="{D42A27DB-BD31-4B8C-83A1-F6EECF244321}">
                <p14:modId xmlns:p14="http://schemas.microsoft.com/office/powerpoint/2010/main" val="4031298085"/>
              </p:ext>
            </p:extLst>
          </p:nvPr>
        </p:nvGraphicFramePr>
        <p:xfrm>
          <a:off x="4191000" y="4962525"/>
          <a:ext cx="4251325" cy="1057275"/>
        </p:xfrm>
        <a:graphic>
          <a:graphicData uri="http://schemas.openxmlformats.org/presentationml/2006/ole">
            <mc:AlternateContent xmlns:mc="http://schemas.openxmlformats.org/markup-compatibility/2006">
              <mc:Choice xmlns:v="urn:schemas-microsoft-com:vml" Requires="v">
                <p:oleObj spid="_x0000_s32829" name="Equation" r:id="rId9" imgW="1892300" imgH="469900" progId="Equation.DSMT4">
                  <p:embed/>
                </p:oleObj>
              </mc:Choice>
              <mc:Fallback>
                <p:oleObj name="Equation" r:id="rId9" imgW="1892300" imgH="469900" progId="Equation.DSMT4">
                  <p:embed/>
                  <p:pic>
                    <p:nvPicPr>
                      <p:cNvPr id="200712" name="Object 6">
                        <a:extLst>
                          <a:ext uri="{FF2B5EF4-FFF2-40B4-BE49-F238E27FC236}">
                            <a16:creationId xmlns:a16="http://schemas.microsoft.com/office/drawing/2014/main" id="{EAE43C53-ADB1-4C29-803B-14763E09F4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962525"/>
                        <a:ext cx="4251325"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0713" name="Right Arrow 9">
            <a:extLst>
              <a:ext uri="{FF2B5EF4-FFF2-40B4-BE49-F238E27FC236}">
                <a16:creationId xmlns:a16="http://schemas.microsoft.com/office/drawing/2014/main" id="{D9EB60B0-112D-4BDF-B567-0D27B2F14BD1}"/>
              </a:ext>
            </a:extLst>
          </p:cNvPr>
          <p:cNvSpPr>
            <a:spLocks noChangeArrowheads="1"/>
          </p:cNvSpPr>
          <p:nvPr/>
        </p:nvSpPr>
        <p:spPr bwMode="auto">
          <a:xfrm>
            <a:off x="3505200" y="5257800"/>
            <a:ext cx="609600" cy="304800"/>
          </a:xfrm>
          <a:prstGeom prst="rightArrow">
            <a:avLst>
              <a:gd name="adj1" fmla="val 50000"/>
              <a:gd name="adj2" fmla="val 50000"/>
            </a:avLst>
          </a:prstGeom>
          <a:solidFill>
            <a:schemeClr val="accent1"/>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
        <p:nvSpPr>
          <p:cNvPr id="200714" name="TextBox 9">
            <a:extLst>
              <a:ext uri="{FF2B5EF4-FFF2-40B4-BE49-F238E27FC236}">
                <a16:creationId xmlns:a16="http://schemas.microsoft.com/office/drawing/2014/main" id="{BB6A3DD0-3FB0-42FC-94A2-61316958AD30}"/>
              </a:ext>
            </a:extLst>
          </p:cNvPr>
          <p:cNvSpPr txBox="1">
            <a:spLocks noChangeArrowheads="1"/>
          </p:cNvSpPr>
          <p:nvPr/>
        </p:nvSpPr>
        <p:spPr bwMode="auto">
          <a:xfrm>
            <a:off x="2286000" y="2743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lgn="r" eaLnBrk="1" hangingPunct="1">
              <a:buSzPct val="100000"/>
              <a:buFont typeface="Wingdings" panose="05000000000000000000" pitchFamily="2" charset="2"/>
              <a:buNone/>
            </a:pPr>
            <a:r>
              <a:rPr lang="en-US" altLang="zh-CN" sz="1800">
                <a:ea typeface="SimSun" panose="02010600030101010101" pitchFamily="2" charset="-122"/>
              </a:rPr>
              <a:t>discrete</a:t>
            </a:r>
          </a:p>
        </p:txBody>
      </p:sp>
      <p:sp>
        <p:nvSpPr>
          <p:cNvPr id="200715" name="TextBox 9">
            <a:extLst>
              <a:ext uri="{FF2B5EF4-FFF2-40B4-BE49-F238E27FC236}">
                <a16:creationId xmlns:a16="http://schemas.microsoft.com/office/drawing/2014/main" id="{CB294475-C052-44AB-B91C-31EFDDF90753}"/>
              </a:ext>
            </a:extLst>
          </p:cNvPr>
          <p:cNvSpPr txBox="1">
            <a:spLocks noChangeArrowheads="1"/>
          </p:cNvSpPr>
          <p:nvPr/>
        </p:nvSpPr>
        <p:spPr bwMode="auto">
          <a:xfrm>
            <a:off x="5715000" y="34194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lgn="r" eaLnBrk="1" hangingPunct="1">
              <a:buSzPct val="100000"/>
              <a:buFont typeface="Wingdings" panose="05000000000000000000" pitchFamily="2" charset="2"/>
              <a:buNone/>
            </a:pPr>
            <a:r>
              <a:rPr lang="en-US" altLang="zh-CN" sz="1800">
                <a:ea typeface="SimSun" panose="02010600030101010101" pitchFamily="2" charset="-122"/>
              </a:rPr>
              <a:t>continuous</a:t>
            </a:r>
          </a:p>
        </p:txBody>
      </p:sp>
      <p:sp>
        <p:nvSpPr>
          <p:cNvPr id="200716" name="TextBox 9">
            <a:extLst>
              <a:ext uri="{FF2B5EF4-FFF2-40B4-BE49-F238E27FC236}">
                <a16:creationId xmlns:a16="http://schemas.microsoft.com/office/drawing/2014/main" id="{454A42A3-8694-466F-B171-FA806EEF38DC}"/>
              </a:ext>
            </a:extLst>
          </p:cNvPr>
          <p:cNvSpPr txBox="1">
            <a:spLocks noChangeArrowheads="1"/>
          </p:cNvSpPr>
          <p:nvPr/>
        </p:nvSpPr>
        <p:spPr bwMode="auto">
          <a:xfrm>
            <a:off x="5791200" y="5562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lgn="r" eaLnBrk="1" hangingPunct="1">
              <a:buSzPct val="100000"/>
              <a:buFont typeface="Wingdings" panose="05000000000000000000" pitchFamily="2" charset="2"/>
              <a:buNone/>
            </a:pPr>
            <a:r>
              <a:rPr lang="en-US" altLang="zh-CN" sz="1800">
                <a:ea typeface="SimSun" panose="02010600030101010101" pitchFamily="2" charset="-122"/>
              </a:rPr>
              <a:t>continuous</a:t>
            </a:r>
          </a:p>
        </p:txBody>
      </p:sp>
      <p:sp>
        <p:nvSpPr>
          <p:cNvPr id="200717" name="TextBox 9">
            <a:extLst>
              <a:ext uri="{FF2B5EF4-FFF2-40B4-BE49-F238E27FC236}">
                <a16:creationId xmlns:a16="http://schemas.microsoft.com/office/drawing/2014/main" id="{8572A71D-EEA1-444D-A783-7968AF8A263A}"/>
              </a:ext>
            </a:extLst>
          </p:cNvPr>
          <p:cNvSpPr txBox="1">
            <a:spLocks noChangeArrowheads="1"/>
          </p:cNvSpPr>
          <p:nvPr/>
        </p:nvSpPr>
        <p:spPr bwMode="auto">
          <a:xfrm>
            <a:off x="2667000" y="46593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lgn="r" eaLnBrk="1" hangingPunct="1">
              <a:buSzPct val="100000"/>
              <a:buFont typeface="Wingdings" panose="05000000000000000000" pitchFamily="2" charset="2"/>
              <a:buNone/>
            </a:pPr>
            <a:r>
              <a:rPr lang="en-US" altLang="zh-CN" sz="1800">
                <a:ea typeface="SimSun" panose="02010600030101010101" pitchFamily="2" charset="-122"/>
              </a:rPr>
              <a:t>discrete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F620969B-F28E-48B5-A321-2E5188630C39}"/>
              </a:ext>
            </a:extLst>
          </p:cNvPr>
          <p:cNvSpPr>
            <a:spLocks noGrp="1"/>
          </p:cNvSpPr>
          <p:nvPr>
            <p:ph type="title"/>
          </p:nvPr>
        </p:nvSpPr>
        <p:spPr/>
        <p:txBody>
          <a:bodyPr/>
          <a:lstStyle/>
          <a:p>
            <a:pPr>
              <a:defRPr/>
            </a:pPr>
            <a:r>
              <a:rPr lang="en-US" altLang="zh-CN" dirty="0" err="1">
                <a:latin typeface="+mn-lt"/>
                <a:ea typeface="宋体" panose="02010600030101010101" pitchFamily="2" charset="-122"/>
              </a:rPr>
              <a:t>Weibull</a:t>
            </a:r>
            <a:r>
              <a:rPr lang="en-US" altLang="zh-CN" dirty="0">
                <a:latin typeface="+mn-lt"/>
                <a:ea typeface="宋体" panose="02010600030101010101" pitchFamily="2" charset="-122"/>
              </a:rPr>
              <a:t> </a:t>
            </a:r>
            <a:r>
              <a:rPr lang="en-US" altLang="zh-CN" dirty="0" err="1">
                <a:latin typeface="+mn-lt"/>
                <a:ea typeface="宋体" panose="02010600030101010101" pitchFamily="2" charset="-122"/>
              </a:rPr>
              <a:t>p.d.f</a:t>
            </a:r>
            <a:r>
              <a:rPr lang="en-US" altLang="zh-CN" dirty="0">
                <a:latin typeface="+mn-lt"/>
                <a:ea typeface="宋体" panose="02010600030101010101" pitchFamily="2" charset="-122"/>
              </a:rPr>
              <a:t>.</a:t>
            </a:r>
          </a:p>
        </p:txBody>
      </p:sp>
      <p:sp>
        <p:nvSpPr>
          <p:cNvPr id="201731" name="Content Placeholder 2">
            <a:extLst>
              <a:ext uri="{FF2B5EF4-FFF2-40B4-BE49-F238E27FC236}">
                <a16:creationId xmlns:a16="http://schemas.microsoft.com/office/drawing/2014/main" id="{10838D50-B2CD-4CDD-B4FA-3EAAAC13FA32}"/>
              </a:ext>
            </a:extLst>
          </p:cNvPr>
          <p:cNvSpPr>
            <a:spLocks noGrp="1" noChangeArrowheads="1"/>
          </p:cNvSpPr>
          <p:nvPr>
            <p:ph idx="1"/>
          </p:nvPr>
        </p:nvSpPr>
        <p:spPr/>
        <p:txBody>
          <a:bodyPr/>
          <a:lstStyle/>
          <a:p>
            <a:r>
              <a:rPr lang="en-US" altLang="zh-CN" sz="2800" dirty="0">
                <a:ea typeface="SimSun" panose="02010600030101010101" pitchFamily="2" charset="-122"/>
              </a:rPr>
              <a:t>Starting point for characterizing statistics of windspeeds</a:t>
            </a:r>
          </a:p>
          <a:p>
            <a:endParaRPr lang="en-US" altLang="zh-CN" dirty="0">
              <a:ea typeface="SimSun" panose="02010600030101010101" pitchFamily="2" charset="-122"/>
            </a:endParaRPr>
          </a:p>
          <a:p>
            <a:endParaRPr lang="en-US" altLang="zh-CN" dirty="0"/>
          </a:p>
          <a:p>
            <a:endParaRPr lang="en-US" altLang="zh-CN" dirty="0">
              <a:ea typeface="SimSun" panose="02010600030101010101" pitchFamily="2" charset="-122"/>
            </a:endParaRPr>
          </a:p>
          <a:p>
            <a:endParaRPr lang="en-US" altLang="zh-CN" dirty="0"/>
          </a:p>
          <a:p>
            <a:r>
              <a:rPr lang="en-US" altLang="zh-CN" i="1" dirty="0"/>
              <a:t>k </a:t>
            </a:r>
            <a:r>
              <a:rPr lang="en-US" altLang="zh-CN" dirty="0"/>
              <a:t>= shape parameter </a:t>
            </a:r>
          </a:p>
          <a:p>
            <a:r>
              <a:rPr lang="en-US" altLang="zh-CN" i="1" dirty="0"/>
              <a:t>c</a:t>
            </a:r>
            <a:r>
              <a:rPr lang="en-US" altLang="zh-CN" dirty="0"/>
              <a:t> = scale parameter</a:t>
            </a:r>
            <a:endParaRPr lang="en-US" altLang="zh-CN" i="1" dirty="0"/>
          </a:p>
          <a:p>
            <a:endParaRPr lang="en-US" altLang="zh-CN" dirty="0">
              <a:ea typeface="SimSun" panose="02010600030101010101" pitchFamily="2" charset="-122"/>
            </a:endParaRPr>
          </a:p>
        </p:txBody>
      </p:sp>
      <p:graphicFrame>
        <p:nvGraphicFramePr>
          <p:cNvPr id="201732" name="Object 2">
            <a:extLst>
              <a:ext uri="{FF2B5EF4-FFF2-40B4-BE49-F238E27FC236}">
                <a16:creationId xmlns:a16="http://schemas.microsoft.com/office/drawing/2014/main" id="{3BF317E2-2410-41C0-831A-940544E93F96}"/>
              </a:ext>
            </a:extLst>
          </p:cNvPr>
          <p:cNvGraphicFramePr>
            <a:graphicFrameLocks noChangeAspect="1"/>
          </p:cNvGraphicFramePr>
          <p:nvPr>
            <p:extLst>
              <p:ext uri="{D42A27DB-BD31-4B8C-83A1-F6EECF244321}">
                <p14:modId xmlns:p14="http://schemas.microsoft.com/office/powerpoint/2010/main" val="725139368"/>
              </p:ext>
            </p:extLst>
          </p:nvPr>
        </p:nvGraphicFramePr>
        <p:xfrm>
          <a:off x="1245394" y="2314575"/>
          <a:ext cx="6653212" cy="1114425"/>
        </p:xfrm>
        <a:graphic>
          <a:graphicData uri="http://schemas.openxmlformats.org/presentationml/2006/ole">
            <mc:AlternateContent xmlns:mc="http://schemas.openxmlformats.org/markup-compatibility/2006">
              <mc:Choice xmlns:v="urn:schemas-microsoft-com:vml" Requires="v">
                <p:oleObj spid="_x0000_s33808" name="Equation" r:id="rId3" imgW="2959100" imgH="495300" progId="Equation.DSMT4">
                  <p:embed/>
                </p:oleObj>
              </mc:Choice>
              <mc:Fallback>
                <p:oleObj name="Equation" r:id="rId3" imgW="2959100" imgH="495300" progId="Equation.DSMT4">
                  <p:embed/>
                  <p:pic>
                    <p:nvPicPr>
                      <p:cNvPr id="201732" name="Object 2">
                        <a:extLst>
                          <a:ext uri="{FF2B5EF4-FFF2-40B4-BE49-F238E27FC236}">
                            <a16:creationId xmlns:a16="http://schemas.microsoft.com/office/drawing/2014/main" id="{3BF317E2-2410-41C0-831A-940544E93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394" y="2314575"/>
                        <a:ext cx="6653212"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图片 1">
            <a:extLst>
              <a:ext uri="{FF2B5EF4-FFF2-40B4-BE49-F238E27FC236}">
                <a16:creationId xmlns:a16="http://schemas.microsoft.com/office/drawing/2014/main" id="{AFB467E7-A7C6-481D-BD95-480C9719DD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133475"/>
            <a:ext cx="751522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8" name="Title 1">
            <a:extLst>
              <a:ext uri="{FF2B5EF4-FFF2-40B4-BE49-F238E27FC236}">
                <a16:creationId xmlns:a16="http://schemas.microsoft.com/office/drawing/2014/main" id="{6E06D8FA-A6AA-42DA-944B-F1421045DFCD}"/>
              </a:ext>
            </a:extLst>
          </p:cNvPr>
          <p:cNvSpPr>
            <a:spLocks noGrp="1"/>
          </p:cNvSpPr>
          <p:nvPr>
            <p:ph type="title"/>
          </p:nvPr>
        </p:nvSpPr>
        <p:spPr/>
        <p:txBody>
          <a:bodyPr/>
          <a:lstStyle/>
          <a:p>
            <a:pPr>
              <a:defRPr/>
            </a:pPr>
            <a:r>
              <a:rPr lang="en-US" altLang="zh-CN" dirty="0" err="1">
                <a:latin typeface="+mn-lt"/>
                <a:ea typeface="宋体" panose="02010600030101010101" pitchFamily="2" charset="-122"/>
              </a:rPr>
              <a:t>Weibull</a:t>
            </a:r>
            <a:r>
              <a:rPr lang="en-US" altLang="zh-CN" dirty="0">
                <a:latin typeface="+mn-lt"/>
                <a:ea typeface="宋体" panose="02010600030101010101" pitchFamily="2" charset="-122"/>
              </a:rPr>
              <a:t> </a:t>
            </a:r>
            <a:r>
              <a:rPr lang="en-US" altLang="zh-CN" dirty="0" err="1">
                <a:latin typeface="+mn-lt"/>
                <a:ea typeface="宋体" panose="02010600030101010101" pitchFamily="2" charset="-122"/>
              </a:rPr>
              <a:t>p.d.f</a:t>
            </a:r>
            <a:r>
              <a:rPr lang="en-US" altLang="zh-CN" dirty="0">
                <a:latin typeface="+mn-lt"/>
                <a:ea typeface="宋体" panose="02010600030101010101" pitchFamily="2" charset="-122"/>
              </a:rPr>
              <a:t>.</a:t>
            </a:r>
          </a:p>
        </p:txBody>
      </p:sp>
      <p:cxnSp>
        <p:nvCxnSpPr>
          <p:cNvPr id="202756" name="Straight Arrow Connector 6">
            <a:extLst>
              <a:ext uri="{FF2B5EF4-FFF2-40B4-BE49-F238E27FC236}">
                <a16:creationId xmlns:a16="http://schemas.microsoft.com/office/drawing/2014/main" id="{20D20CFB-0431-408A-894C-0C33F9FC01DD}"/>
              </a:ext>
            </a:extLst>
          </p:cNvPr>
          <p:cNvCxnSpPr>
            <a:cxnSpLocks noChangeShapeType="1"/>
          </p:cNvCxnSpPr>
          <p:nvPr/>
        </p:nvCxnSpPr>
        <p:spPr bwMode="auto">
          <a:xfrm flipV="1">
            <a:off x="4038600" y="3124200"/>
            <a:ext cx="1447800" cy="442913"/>
          </a:xfrm>
          <a:prstGeom prst="straightConnector1">
            <a:avLst/>
          </a:prstGeom>
          <a:noFill/>
          <a:ln w="38100"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8" name="TextBox 9">
            <a:extLst>
              <a:ext uri="{FF2B5EF4-FFF2-40B4-BE49-F238E27FC236}">
                <a16:creationId xmlns:a16="http://schemas.microsoft.com/office/drawing/2014/main" id="{0FE4F4C7-0A34-4B9B-B01B-D1B820CDA563}"/>
              </a:ext>
            </a:extLst>
          </p:cNvPr>
          <p:cNvSpPr txBox="1">
            <a:spLocks noChangeArrowheads="1"/>
          </p:cNvSpPr>
          <p:nvPr/>
        </p:nvSpPr>
        <p:spPr bwMode="auto">
          <a:xfrm>
            <a:off x="5562600" y="2667000"/>
            <a:ext cx="1905000" cy="923330"/>
          </a:xfrm>
          <a:prstGeom prst="rect">
            <a:avLst/>
          </a:prstGeom>
          <a:solidFill>
            <a:schemeClr val="accent4">
              <a:lumMod val="10000"/>
              <a:lumOff val="90000"/>
            </a:schemeClr>
          </a:solidFill>
          <a:ln w="9525">
            <a:noFill/>
            <a:miter lim="800000"/>
            <a:headEnd/>
            <a:tailEnd/>
          </a:ln>
        </p:spPr>
        <p:txBody>
          <a:bodyPr>
            <a:spAutoFit/>
          </a:bodyPr>
          <a:lstStyle/>
          <a:p>
            <a:pPr algn="r" eaLnBrk="1" hangingPunct="1">
              <a:spcBef>
                <a:spcPct val="20000"/>
              </a:spcBef>
              <a:buClr>
                <a:schemeClr val="tx1"/>
              </a:buClr>
              <a:buSzPct val="100000"/>
              <a:buFont typeface="Wingdings" panose="05000000000000000000" pitchFamily="2" charset="2"/>
              <a:buNone/>
              <a:defRPr/>
            </a:pPr>
            <a:r>
              <a:rPr lang="en-US" b="1" dirty="0">
                <a:solidFill>
                  <a:srgbClr val="FF0000"/>
                </a:solidFill>
              </a:rPr>
              <a:t>k=2 looks reasonable for wind</a:t>
            </a:r>
          </a:p>
        </p:txBody>
      </p:sp>
      <p:sp>
        <p:nvSpPr>
          <p:cNvPr id="202758" name="Rectangle 8">
            <a:extLst>
              <a:ext uri="{FF2B5EF4-FFF2-40B4-BE49-F238E27FC236}">
                <a16:creationId xmlns:a16="http://schemas.microsoft.com/office/drawing/2014/main" id="{1C7AA0B6-BBFA-480E-A37C-DD7266B53779}"/>
              </a:ext>
            </a:extLst>
          </p:cNvPr>
          <p:cNvSpPr>
            <a:spLocks noChangeArrowheads="1"/>
          </p:cNvSpPr>
          <p:nvPr/>
        </p:nvSpPr>
        <p:spPr bwMode="auto">
          <a:xfrm>
            <a:off x="2590800" y="6181725"/>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lgn="r" eaLnBrk="1" hangingPunct="1">
              <a:buSzPct val="100000"/>
              <a:buFont typeface="Wingdings" panose="05000000000000000000" pitchFamily="2" charset="2"/>
              <a:buNone/>
            </a:pPr>
            <a:r>
              <a:rPr lang="en-US" altLang="zh-CN">
                <a:solidFill>
                  <a:schemeClr val="bg2"/>
                </a:solidFill>
                <a:ea typeface="SimSun" panose="02010600030101010101" pitchFamily="2" charset="-122"/>
              </a:rPr>
              <a:t>Weibull p.d.f. for c = 8</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A6B3C6CA-C235-4A61-9D88-943AC7D092D4}"/>
              </a:ext>
            </a:extLst>
          </p:cNvPr>
          <p:cNvSpPr>
            <a:spLocks noGrp="1"/>
          </p:cNvSpPr>
          <p:nvPr>
            <p:ph type="title"/>
          </p:nvPr>
        </p:nvSpPr>
        <p:spPr/>
        <p:txBody>
          <a:bodyPr/>
          <a:lstStyle/>
          <a:p>
            <a:pPr>
              <a:defRPr/>
            </a:pPr>
            <a:r>
              <a:rPr lang="en-US" altLang="zh-CN" dirty="0">
                <a:latin typeface="+mn-lt"/>
                <a:ea typeface="宋体" panose="02010600030101010101" pitchFamily="2" charset="-122"/>
              </a:rPr>
              <a:t>Rayleigh </a:t>
            </a:r>
            <a:r>
              <a:rPr lang="en-US" altLang="zh-CN" dirty="0" err="1">
                <a:latin typeface="+mn-lt"/>
                <a:ea typeface="宋体" panose="02010600030101010101" pitchFamily="2" charset="-122"/>
              </a:rPr>
              <a:t>p.d.f</a:t>
            </a:r>
            <a:r>
              <a:rPr lang="en-US" altLang="zh-CN" dirty="0">
                <a:latin typeface="+mn-lt"/>
                <a:ea typeface="宋体" panose="02010600030101010101" pitchFamily="2" charset="-122"/>
              </a:rPr>
              <a:t>.</a:t>
            </a:r>
          </a:p>
        </p:txBody>
      </p:sp>
      <p:sp>
        <p:nvSpPr>
          <p:cNvPr id="203779" name="Content Placeholder 2">
            <a:extLst>
              <a:ext uri="{FF2B5EF4-FFF2-40B4-BE49-F238E27FC236}">
                <a16:creationId xmlns:a16="http://schemas.microsoft.com/office/drawing/2014/main" id="{4576E0D7-E61F-4B8B-9BD3-70F1B0CBBBAF}"/>
              </a:ext>
            </a:extLst>
          </p:cNvPr>
          <p:cNvSpPr>
            <a:spLocks noGrp="1" noChangeArrowheads="1"/>
          </p:cNvSpPr>
          <p:nvPr>
            <p:ph idx="1"/>
          </p:nvPr>
        </p:nvSpPr>
        <p:spPr/>
        <p:txBody>
          <a:bodyPr/>
          <a:lstStyle/>
          <a:p>
            <a:r>
              <a:rPr lang="en-US" altLang="zh-CN">
                <a:ea typeface="SimSun" panose="02010600030101010101" pitchFamily="2" charset="-122"/>
              </a:rPr>
              <a:t>This is a Weibull p.d.f. with </a:t>
            </a:r>
            <a:r>
              <a:rPr lang="en-US" altLang="zh-CN" i="1">
                <a:ea typeface="SimSun" panose="02010600030101010101" pitchFamily="2" charset="-122"/>
              </a:rPr>
              <a:t>k</a:t>
            </a:r>
            <a:r>
              <a:rPr lang="en-US" altLang="zh-CN">
                <a:ea typeface="SimSun" panose="02010600030101010101" pitchFamily="2" charset="-122"/>
              </a:rPr>
              <a:t>=2</a:t>
            </a:r>
          </a:p>
          <a:p>
            <a:endParaRPr lang="en-US" altLang="zh-CN">
              <a:ea typeface="SimSun" panose="02010600030101010101" pitchFamily="2" charset="-122"/>
            </a:endParaRPr>
          </a:p>
          <a:p>
            <a:endParaRPr lang="en-US" altLang="zh-CN">
              <a:ea typeface="SimSun" panose="02010600030101010101" pitchFamily="2" charset="-122"/>
            </a:endParaRPr>
          </a:p>
          <a:p>
            <a:endParaRPr lang="en-US" altLang="zh-CN">
              <a:ea typeface="SimSun" panose="02010600030101010101" pitchFamily="2" charset="-122"/>
            </a:endParaRPr>
          </a:p>
          <a:p>
            <a:r>
              <a:rPr lang="en-US" altLang="zh-CN">
                <a:ea typeface="SimSun" panose="02010600030101010101" pitchFamily="2" charset="-122"/>
              </a:rPr>
              <a:t>Typical starting point when little is known about the wind at a particular site</a:t>
            </a:r>
          </a:p>
          <a:p>
            <a:r>
              <a:rPr lang="en-US" altLang="zh-CN">
                <a:ea typeface="SimSun" panose="02010600030101010101" pitchFamily="2" charset="-122"/>
              </a:rPr>
              <a:t>Fairly realistic for a wind turbine site – winds are mostly pretty strong but there are also some periods of low wind and high wind</a:t>
            </a:r>
          </a:p>
        </p:txBody>
      </p:sp>
      <p:graphicFrame>
        <p:nvGraphicFramePr>
          <p:cNvPr id="203780" name="Object 2">
            <a:extLst>
              <a:ext uri="{FF2B5EF4-FFF2-40B4-BE49-F238E27FC236}">
                <a16:creationId xmlns:a16="http://schemas.microsoft.com/office/drawing/2014/main" id="{E636158F-5AFD-45F1-83EB-7328725438DF}"/>
              </a:ext>
            </a:extLst>
          </p:cNvPr>
          <p:cNvGraphicFramePr>
            <a:graphicFrameLocks noChangeAspect="1"/>
          </p:cNvGraphicFramePr>
          <p:nvPr>
            <p:extLst>
              <p:ext uri="{D42A27DB-BD31-4B8C-83A1-F6EECF244321}">
                <p14:modId xmlns:p14="http://schemas.microsoft.com/office/powerpoint/2010/main" val="477201259"/>
              </p:ext>
            </p:extLst>
          </p:nvPr>
        </p:nvGraphicFramePr>
        <p:xfrm>
          <a:off x="1688306" y="1828800"/>
          <a:ext cx="5767388" cy="1057275"/>
        </p:xfrm>
        <a:graphic>
          <a:graphicData uri="http://schemas.openxmlformats.org/presentationml/2006/ole">
            <mc:AlternateContent xmlns:mc="http://schemas.openxmlformats.org/markup-compatibility/2006">
              <mc:Choice xmlns:v="urn:schemas-microsoft-com:vml" Requires="v">
                <p:oleObj spid="_x0000_s34832" name="Equation" r:id="rId3" imgW="2565400" imgH="469900" progId="Equation.DSMT4">
                  <p:embed/>
                </p:oleObj>
              </mc:Choice>
              <mc:Fallback>
                <p:oleObj name="Equation" r:id="rId3" imgW="2565400" imgH="469900" progId="Equation.DSMT4">
                  <p:embed/>
                  <p:pic>
                    <p:nvPicPr>
                      <p:cNvPr id="203780" name="Object 2">
                        <a:extLst>
                          <a:ext uri="{FF2B5EF4-FFF2-40B4-BE49-F238E27FC236}">
                            <a16:creationId xmlns:a16="http://schemas.microsoft.com/office/drawing/2014/main" id="{E636158F-5AFD-45F1-83EB-732872543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306" y="1828800"/>
                        <a:ext cx="5767388"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8F36D16C-26D8-489B-B630-A471A6F66473}"/>
              </a:ext>
            </a:extLst>
          </p:cNvPr>
          <p:cNvSpPr>
            <a:spLocks noGrp="1"/>
          </p:cNvSpPr>
          <p:nvPr>
            <p:ph type="title"/>
          </p:nvPr>
        </p:nvSpPr>
        <p:spPr/>
        <p:txBody>
          <a:bodyPr/>
          <a:lstStyle/>
          <a:p>
            <a:pPr>
              <a:defRPr/>
            </a:pPr>
            <a:r>
              <a:rPr lang="en-US" altLang="zh-CN" dirty="0">
                <a:latin typeface="+mn-lt"/>
                <a:ea typeface="宋体" panose="02010600030101010101" pitchFamily="2" charset="-122"/>
              </a:rPr>
              <a:t>Rayleigh </a:t>
            </a:r>
            <a:r>
              <a:rPr lang="en-US" altLang="zh-CN" dirty="0" err="1">
                <a:latin typeface="+mn-lt"/>
                <a:ea typeface="宋体" panose="02010600030101010101" pitchFamily="2" charset="-122"/>
              </a:rPr>
              <a:t>p.d.f</a:t>
            </a:r>
            <a:r>
              <a:rPr lang="en-US" altLang="zh-CN" dirty="0">
                <a:latin typeface="+mn-lt"/>
                <a:ea typeface="宋体" panose="02010600030101010101" pitchFamily="2" charset="-122"/>
              </a:rPr>
              <a:t>. (</a:t>
            </a:r>
            <a:r>
              <a:rPr lang="en-US" altLang="zh-CN" dirty="0" err="1">
                <a:latin typeface="+mn-lt"/>
                <a:ea typeface="宋体" panose="02010600030101010101" pitchFamily="2" charset="-122"/>
              </a:rPr>
              <a:t>Weibull</a:t>
            </a:r>
            <a:r>
              <a:rPr lang="en-US" altLang="zh-CN" dirty="0">
                <a:latin typeface="+mn-lt"/>
                <a:ea typeface="宋体" panose="02010600030101010101" pitchFamily="2" charset="-122"/>
              </a:rPr>
              <a:t> with k=2)</a:t>
            </a:r>
          </a:p>
        </p:txBody>
      </p:sp>
      <p:sp>
        <p:nvSpPr>
          <p:cNvPr id="204803" name="Rectangle 5">
            <a:extLst>
              <a:ext uri="{FF2B5EF4-FFF2-40B4-BE49-F238E27FC236}">
                <a16:creationId xmlns:a16="http://schemas.microsoft.com/office/drawing/2014/main" id="{F1D114E9-B946-4B16-ADD8-A96A5357D1FF}"/>
              </a:ext>
            </a:extLst>
          </p:cNvPr>
          <p:cNvSpPr>
            <a:spLocks noChangeArrowheads="1"/>
          </p:cNvSpPr>
          <p:nvPr/>
        </p:nvSpPr>
        <p:spPr bwMode="auto">
          <a:xfrm>
            <a:off x="1143000" y="5867400"/>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lgn="r" eaLnBrk="1" hangingPunct="1">
              <a:buSzPct val="100000"/>
              <a:buFont typeface="Wingdings" panose="05000000000000000000" pitchFamily="2" charset="2"/>
              <a:buNone/>
            </a:pPr>
            <a:r>
              <a:rPr lang="en-US" altLang="zh-CN">
                <a:solidFill>
                  <a:schemeClr val="bg2"/>
                </a:solidFill>
                <a:ea typeface="SimSun" panose="02010600030101010101" pitchFamily="2" charset="-122"/>
              </a:rPr>
              <a:t>Higher </a:t>
            </a:r>
            <a:r>
              <a:rPr lang="en-US" altLang="zh-CN" i="1">
                <a:solidFill>
                  <a:schemeClr val="bg2"/>
                </a:solidFill>
                <a:ea typeface="SimSun" panose="02010600030101010101" pitchFamily="2" charset="-122"/>
              </a:rPr>
              <a:t>c</a:t>
            </a:r>
            <a:r>
              <a:rPr lang="en-US" altLang="zh-CN">
                <a:solidFill>
                  <a:schemeClr val="bg2"/>
                </a:solidFill>
                <a:ea typeface="SimSun" panose="02010600030101010101" pitchFamily="2" charset="-122"/>
              </a:rPr>
              <a:t> implies higher average windspeeds</a:t>
            </a:r>
          </a:p>
        </p:txBody>
      </p:sp>
      <p:sp>
        <p:nvSpPr>
          <p:cNvPr id="204804" name="Text Box 32">
            <a:extLst>
              <a:ext uri="{FF2B5EF4-FFF2-40B4-BE49-F238E27FC236}">
                <a16:creationId xmlns:a16="http://schemas.microsoft.com/office/drawing/2014/main" id="{D10ABD06-0C12-4526-9264-2ECB12635E7A}"/>
              </a:ext>
            </a:extLst>
          </p:cNvPr>
          <p:cNvSpPr txBox="1">
            <a:spLocks noChangeArrowheads="1"/>
          </p:cNvSpPr>
          <p:nvPr/>
        </p:nvSpPr>
        <p:spPr bwMode="auto">
          <a:xfrm>
            <a:off x="6934200" y="1981200"/>
            <a:ext cx="2209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a:ea typeface="SimSun" panose="02010600030101010101" pitchFamily="2" charset="-122"/>
              </a:rPr>
              <a:t>Larger scale factor shifts the pdf curve towards higher windspeed</a:t>
            </a:r>
          </a:p>
        </p:txBody>
      </p:sp>
      <p:pic>
        <p:nvPicPr>
          <p:cNvPr id="204805" name="图片 1">
            <a:extLst>
              <a:ext uri="{FF2B5EF4-FFF2-40B4-BE49-F238E27FC236}">
                <a16:creationId xmlns:a16="http://schemas.microsoft.com/office/drawing/2014/main" id="{A95FBC02-D5A9-43A4-8836-8607DF8C70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12888"/>
            <a:ext cx="5943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0D4EF162-DAFE-4691-9035-1820B3E5F89D}"/>
              </a:ext>
            </a:extLst>
          </p:cNvPr>
          <p:cNvSpPr>
            <a:spLocks noGrp="1"/>
          </p:cNvSpPr>
          <p:nvPr>
            <p:ph type="title"/>
          </p:nvPr>
        </p:nvSpPr>
        <p:spPr/>
        <p:txBody>
          <a:bodyPr/>
          <a:lstStyle/>
          <a:p>
            <a:pPr>
              <a:defRPr/>
            </a:pPr>
            <a:r>
              <a:rPr lang="en-US" altLang="zh-CN" sz="2400" dirty="0">
                <a:latin typeface="+mn-lt"/>
                <a:ea typeface="宋体" panose="02010600030101010101" pitchFamily="2" charset="-122"/>
              </a:rPr>
              <a:t>Rayleigh </a:t>
            </a:r>
            <a:r>
              <a:rPr lang="en-US" altLang="zh-CN" sz="2400" dirty="0" err="1">
                <a:latin typeface="+mn-lt"/>
                <a:ea typeface="宋体" panose="02010600030101010101" pitchFamily="2" charset="-122"/>
              </a:rPr>
              <a:t>p.d.f</a:t>
            </a:r>
            <a:r>
              <a:rPr lang="en-US" altLang="zh-CN" sz="2400" dirty="0">
                <a:latin typeface="+mn-lt"/>
                <a:ea typeface="宋体" panose="02010600030101010101" pitchFamily="2" charset="-122"/>
              </a:rPr>
              <a:t>.  -- Average speed and average power</a:t>
            </a:r>
          </a:p>
        </p:txBody>
      </p:sp>
      <p:sp>
        <p:nvSpPr>
          <p:cNvPr id="205827" name="Content Placeholder 2">
            <a:extLst>
              <a:ext uri="{FF2B5EF4-FFF2-40B4-BE49-F238E27FC236}">
                <a16:creationId xmlns:a16="http://schemas.microsoft.com/office/drawing/2014/main" id="{0656743E-C9BC-4CC0-BEF9-6D2D1CD1A676}"/>
              </a:ext>
            </a:extLst>
          </p:cNvPr>
          <p:cNvSpPr>
            <a:spLocks noGrp="1" noChangeArrowheads="1"/>
          </p:cNvSpPr>
          <p:nvPr>
            <p:ph idx="1"/>
          </p:nvPr>
        </p:nvSpPr>
        <p:spPr/>
        <p:txBody>
          <a:bodyPr/>
          <a:lstStyle/>
          <a:p>
            <a:r>
              <a:rPr lang="en-US" altLang="zh-CN">
                <a:ea typeface="SimSun" panose="02010600030101010101" pitchFamily="2" charset="-122"/>
              </a:rPr>
              <a:t>When using a Rayleigh p.d.f., there is a direct relationship between average windspeed </a:t>
            </a:r>
            <a:r>
              <a:rPr lang="en-US" altLang="zh-CN" i="1">
                <a:ea typeface="SimSun" panose="02010600030101010101" pitchFamily="2" charset="-122"/>
              </a:rPr>
              <a:t>v</a:t>
            </a:r>
            <a:r>
              <a:rPr lang="en-US" altLang="zh-CN">
                <a:ea typeface="SimSun" panose="02010600030101010101" pitchFamily="2" charset="-122"/>
              </a:rPr>
              <a:t> and scale parameter </a:t>
            </a:r>
            <a:r>
              <a:rPr lang="en-US" altLang="zh-CN" i="1">
                <a:ea typeface="SimSun" panose="02010600030101010101" pitchFamily="2" charset="-122"/>
              </a:rPr>
              <a:t>c</a:t>
            </a:r>
            <a:endParaRPr lang="en-US" altLang="zh-CN">
              <a:ea typeface="SimSun" panose="02010600030101010101" pitchFamily="2" charset="-122"/>
            </a:endParaRPr>
          </a:p>
          <a:p>
            <a:endParaRPr lang="en-US" altLang="zh-CN">
              <a:ea typeface="SimSun" panose="02010600030101010101" pitchFamily="2" charset="-122"/>
            </a:endParaRPr>
          </a:p>
          <a:p>
            <a:endParaRPr lang="en-US" altLang="zh-CN">
              <a:ea typeface="SimSun" panose="02010600030101010101" pitchFamily="2" charset="-122"/>
            </a:endParaRPr>
          </a:p>
          <a:p>
            <a:r>
              <a:rPr lang="en-US" altLang="zh-CN">
                <a:ea typeface="SimSun" panose="02010600030101010101" pitchFamily="2" charset="-122"/>
              </a:rPr>
              <a:t>Substitute (7.44) into (7.41):</a:t>
            </a:r>
          </a:p>
        </p:txBody>
      </p:sp>
      <p:graphicFrame>
        <p:nvGraphicFramePr>
          <p:cNvPr id="205828" name="Object 3">
            <a:extLst>
              <a:ext uri="{FF2B5EF4-FFF2-40B4-BE49-F238E27FC236}">
                <a16:creationId xmlns:a16="http://schemas.microsoft.com/office/drawing/2014/main" id="{1919ECAE-91F9-47BC-A870-20CFCADC672C}"/>
              </a:ext>
            </a:extLst>
          </p:cNvPr>
          <p:cNvGraphicFramePr>
            <a:graphicFrameLocks noChangeAspect="1"/>
          </p:cNvGraphicFramePr>
          <p:nvPr>
            <p:extLst>
              <p:ext uri="{D42A27DB-BD31-4B8C-83A1-F6EECF244321}">
                <p14:modId xmlns:p14="http://schemas.microsoft.com/office/powerpoint/2010/main" val="3871775154"/>
              </p:ext>
            </p:extLst>
          </p:nvPr>
        </p:nvGraphicFramePr>
        <p:xfrm>
          <a:off x="2460625" y="2001994"/>
          <a:ext cx="4222750" cy="1057275"/>
        </p:xfrm>
        <a:graphic>
          <a:graphicData uri="http://schemas.openxmlformats.org/presentationml/2006/ole">
            <mc:AlternateContent xmlns:mc="http://schemas.openxmlformats.org/markup-compatibility/2006">
              <mc:Choice xmlns:v="urn:schemas-microsoft-com:vml" Requires="v">
                <p:oleObj spid="_x0000_s35884" name="Equation" r:id="rId3" imgW="1879600" imgH="469900" progId="Equation.DSMT4">
                  <p:embed/>
                </p:oleObj>
              </mc:Choice>
              <mc:Fallback>
                <p:oleObj name="Equation" r:id="rId3" imgW="1879600" imgH="469900" progId="Equation.DSMT4">
                  <p:embed/>
                  <p:pic>
                    <p:nvPicPr>
                      <p:cNvPr id="205828" name="Object 3">
                        <a:extLst>
                          <a:ext uri="{FF2B5EF4-FFF2-40B4-BE49-F238E27FC236}">
                            <a16:creationId xmlns:a16="http://schemas.microsoft.com/office/drawing/2014/main" id="{1919ECAE-91F9-47BC-A870-20CFCADC67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5" y="2001994"/>
                        <a:ext cx="4222750"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829" name="Object 4">
            <a:extLst>
              <a:ext uri="{FF2B5EF4-FFF2-40B4-BE49-F238E27FC236}">
                <a16:creationId xmlns:a16="http://schemas.microsoft.com/office/drawing/2014/main" id="{8B71ED6D-08D0-42A5-8BC6-E00ADAD8C648}"/>
              </a:ext>
            </a:extLst>
          </p:cNvPr>
          <p:cNvGraphicFramePr>
            <a:graphicFrameLocks noChangeAspect="1"/>
          </p:cNvGraphicFramePr>
          <p:nvPr>
            <p:extLst>
              <p:ext uri="{D42A27DB-BD31-4B8C-83A1-F6EECF244321}">
                <p14:modId xmlns:p14="http://schemas.microsoft.com/office/powerpoint/2010/main" val="1340862736"/>
              </p:ext>
            </p:extLst>
          </p:nvPr>
        </p:nvGraphicFramePr>
        <p:xfrm>
          <a:off x="935038" y="3768010"/>
          <a:ext cx="4792662" cy="1171575"/>
        </p:xfrm>
        <a:graphic>
          <a:graphicData uri="http://schemas.openxmlformats.org/presentationml/2006/ole">
            <mc:AlternateContent xmlns:mc="http://schemas.openxmlformats.org/markup-compatibility/2006">
              <mc:Choice xmlns:v="urn:schemas-microsoft-com:vml" Requires="v">
                <p:oleObj spid="_x0000_s35885" name="Equation" r:id="rId5" imgW="2133600" imgH="520700" progId="Equation.DSMT4">
                  <p:embed/>
                </p:oleObj>
              </mc:Choice>
              <mc:Fallback>
                <p:oleObj name="Equation" r:id="rId5" imgW="2133600" imgH="520700" progId="Equation.DSMT4">
                  <p:embed/>
                  <p:pic>
                    <p:nvPicPr>
                      <p:cNvPr id="205829" name="Object 4">
                        <a:extLst>
                          <a:ext uri="{FF2B5EF4-FFF2-40B4-BE49-F238E27FC236}">
                            <a16:creationId xmlns:a16="http://schemas.microsoft.com/office/drawing/2014/main" id="{8B71ED6D-08D0-42A5-8BC6-E00ADAD8C6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038" y="3768010"/>
                        <a:ext cx="4792662"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830" name="Right Arrow 6">
            <a:extLst>
              <a:ext uri="{FF2B5EF4-FFF2-40B4-BE49-F238E27FC236}">
                <a16:creationId xmlns:a16="http://schemas.microsoft.com/office/drawing/2014/main" id="{16C2D16C-F62A-4A55-95C0-77A1775DE385}"/>
              </a:ext>
            </a:extLst>
          </p:cNvPr>
          <p:cNvSpPr>
            <a:spLocks noChangeArrowheads="1"/>
          </p:cNvSpPr>
          <p:nvPr/>
        </p:nvSpPr>
        <p:spPr bwMode="auto">
          <a:xfrm>
            <a:off x="3200400" y="5034835"/>
            <a:ext cx="609600" cy="304800"/>
          </a:xfrm>
          <a:prstGeom prst="rightArrow">
            <a:avLst>
              <a:gd name="adj1" fmla="val 50000"/>
              <a:gd name="adj2" fmla="val 50000"/>
            </a:avLst>
          </a:prstGeom>
          <a:solidFill>
            <a:schemeClr val="accent1"/>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graphicFrame>
        <p:nvGraphicFramePr>
          <p:cNvPr id="205831" name="Object 5">
            <a:extLst>
              <a:ext uri="{FF2B5EF4-FFF2-40B4-BE49-F238E27FC236}">
                <a16:creationId xmlns:a16="http://schemas.microsoft.com/office/drawing/2014/main" id="{61850C1A-D228-47FE-BD3C-5466B923DFFD}"/>
              </a:ext>
            </a:extLst>
          </p:cNvPr>
          <p:cNvGraphicFramePr>
            <a:graphicFrameLocks noChangeAspect="1"/>
          </p:cNvGraphicFramePr>
          <p:nvPr>
            <p:extLst>
              <p:ext uri="{D42A27DB-BD31-4B8C-83A1-F6EECF244321}">
                <p14:modId xmlns:p14="http://schemas.microsoft.com/office/powerpoint/2010/main" val="633849553"/>
              </p:ext>
            </p:extLst>
          </p:nvPr>
        </p:nvGraphicFramePr>
        <p:xfrm>
          <a:off x="3886200" y="4577635"/>
          <a:ext cx="4365625" cy="971550"/>
        </p:xfrm>
        <a:graphic>
          <a:graphicData uri="http://schemas.openxmlformats.org/presentationml/2006/ole">
            <mc:AlternateContent xmlns:mc="http://schemas.openxmlformats.org/markup-compatibility/2006">
              <mc:Choice xmlns:v="urn:schemas-microsoft-com:vml" Requires="v">
                <p:oleObj spid="_x0000_s35886" name="Equation" r:id="rId7" imgW="1943100" imgH="431800" progId="Equation.DSMT4">
                  <p:embed/>
                </p:oleObj>
              </mc:Choice>
              <mc:Fallback>
                <p:oleObj name="Equation" r:id="rId7" imgW="1943100" imgH="431800" progId="Equation.DSMT4">
                  <p:embed/>
                  <p:pic>
                    <p:nvPicPr>
                      <p:cNvPr id="205831" name="Object 5">
                        <a:extLst>
                          <a:ext uri="{FF2B5EF4-FFF2-40B4-BE49-F238E27FC236}">
                            <a16:creationId xmlns:a16="http://schemas.microsoft.com/office/drawing/2014/main" id="{61850C1A-D228-47FE-BD3C-5466B923DF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4577635"/>
                        <a:ext cx="436562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90B354B5-2641-4BEB-9CD9-F06E294244D2}"/>
              </a:ext>
            </a:extLst>
          </p:cNvPr>
          <p:cNvSpPr>
            <a:spLocks noGrp="1"/>
          </p:cNvSpPr>
          <p:nvPr>
            <p:ph type="title"/>
          </p:nvPr>
        </p:nvSpPr>
        <p:spPr/>
        <p:txBody>
          <a:bodyPr/>
          <a:lstStyle/>
          <a:p>
            <a:pPr>
              <a:defRPr/>
            </a:pPr>
            <a:r>
              <a:rPr lang="en-US" altLang="zh-CN" dirty="0">
                <a:latin typeface="+mn-lt"/>
                <a:ea typeface="宋体" panose="02010600030101010101" pitchFamily="2" charset="-122"/>
              </a:rPr>
              <a:t>Rayleigh </a:t>
            </a:r>
            <a:r>
              <a:rPr lang="en-US" altLang="zh-CN" dirty="0" err="1">
                <a:latin typeface="+mn-lt"/>
                <a:ea typeface="宋体" panose="02010600030101010101" pitchFamily="2" charset="-122"/>
              </a:rPr>
              <a:t>p.d.f</a:t>
            </a:r>
            <a:r>
              <a:rPr lang="en-US" altLang="zh-CN" dirty="0">
                <a:latin typeface="+mn-lt"/>
                <a:ea typeface="宋体" panose="02010600030101010101" pitchFamily="2" charset="-122"/>
              </a:rPr>
              <a:t>.</a:t>
            </a:r>
          </a:p>
        </p:txBody>
      </p:sp>
      <p:sp>
        <p:nvSpPr>
          <p:cNvPr id="206851" name="Content Placeholder 2">
            <a:extLst>
              <a:ext uri="{FF2B5EF4-FFF2-40B4-BE49-F238E27FC236}">
                <a16:creationId xmlns:a16="http://schemas.microsoft.com/office/drawing/2014/main" id="{EE36D41E-545E-41D0-B253-CE525FB486A8}"/>
              </a:ext>
            </a:extLst>
          </p:cNvPr>
          <p:cNvSpPr>
            <a:spLocks noGrp="1" noChangeArrowheads="1"/>
          </p:cNvSpPr>
          <p:nvPr>
            <p:ph idx="1"/>
          </p:nvPr>
        </p:nvSpPr>
        <p:spPr/>
        <p:txBody>
          <a:bodyPr/>
          <a:lstStyle/>
          <a:p>
            <a:r>
              <a:rPr lang="en-US" altLang="zh-CN">
                <a:ea typeface="SimSun" panose="02010600030101010101" pitchFamily="2" charset="-122"/>
              </a:rPr>
              <a:t>From (7.45), we can solve for </a:t>
            </a:r>
            <a:r>
              <a:rPr lang="en-US" altLang="zh-CN" i="1">
                <a:ea typeface="SimSun" panose="02010600030101010101" pitchFamily="2" charset="-122"/>
              </a:rPr>
              <a:t>c</a:t>
            </a:r>
            <a:r>
              <a:rPr lang="en-US" altLang="zh-CN">
                <a:ea typeface="SimSun" panose="02010600030101010101" pitchFamily="2" charset="-122"/>
              </a:rPr>
              <a:t> in terms of </a:t>
            </a:r>
            <a:r>
              <a:rPr lang="en-US" altLang="zh-CN" i="1">
                <a:ea typeface="SimSun" panose="02010600030101010101" pitchFamily="2" charset="-122"/>
              </a:rPr>
              <a:t>v</a:t>
            </a:r>
            <a:r>
              <a:rPr lang="en-US" altLang="zh-CN">
                <a:ea typeface="SimSun" panose="02010600030101010101" pitchFamily="2" charset="-122"/>
              </a:rPr>
              <a:t> </a:t>
            </a:r>
          </a:p>
          <a:p>
            <a:endParaRPr lang="en-US" altLang="zh-CN">
              <a:ea typeface="SimSun" panose="02010600030101010101" pitchFamily="2" charset="-122"/>
            </a:endParaRPr>
          </a:p>
          <a:p>
            <a:endParaRPr lang="en-US" altLang="zh-CN">
              <a:ea typeface="SimSun" panose="02010600030101010101" pitchFamily="2" charset="-122"/>
            </a:endParaRPr>
          </a:p>
          <a:p>
            <a:r>
              <a:rPr lang="en-US" altLang="zh-CN">
                <a:ea typeface="SimSun" panose="02010600030101010101" pitchFamily="2" charset="-122"/>
              </a:rPr>
              <a:t>Then we can substitute this into the Rayleigh p.d.f (7.44) for </a:t>
            </a:r>
            <a:r>
              <a:rPr lang="en-US" altLang="zh-CN" i="1">
                <a:ea typeface="SimSun" panose="02010600030101010101" pitchFamily="2" charset="-122"/>
              </a:rPr>
              <a:t>c</a:t>
            </a:r>
          </a:p>
        </p:txBody>
      </p:sp>
      <p:graphicFrame>
        <p:nvGraphicFramePr>
          <p:cNvPr id="206852" name="Object 2">
            <a:extLst>
              <a:ext uri="{FF2B5EF4-FFF2-40B4-BE49-F238E27FC236}">
                <a16:creationId xmlns:a16="http://schemas.microsoft.com/office/drawing/2014/main" id="{9D38DB99-611D-430C-9B75-C5F8F1D07650}"/>
              </a:ext>
            </a:extLst>
          </p:cNvPr>
          <p:cNvGraphicFramePr>
            <a:graphicFrameLocks noChangeAspect="1"/>
          </p:cNvGraphicFramePr>
          <p:nvPr>
            <p:extLst>
              <p:ext uri="{D42A27DB-BD31-4B8C-83A1-F6EECF244321}">
                <p14:modId xmlns:p14="http://schemas.microsoft.com/office/powerpoint/2010/main" val="1451464538"/>
              </p:ext>
            </p:extLst>
          </p:nvPr>
        </p:nvGraphicFramePr>
        <p:xfrm>
          <a:off x="889715" y="1706451"/>
          <a:ext cx="4195763" cy="971550"/>
        </p:xfrm>
        <a:graphic>
          <a:graphicData uri="http://schemas.openxmlformats.org/presentationml/2006/ole">
            <mc:AlternateContent xmlns:mc="http://schemas.openxmlformats.org/markup-compatibility/2006">
              <mc:Choice xmlns:v="urn:schemas-microsoft-com:vml" Requires="v">
                <p:oleObj spid="_x0000_s36896" name="Equation" r:id="rId3" imgW="1866900" imgH="431800" progId="Equation.DSMT4">
                  <p:embed/>
                </p:oleObj>
              </mc:Choice>
              <mc:Fallback>
                <p:oleObj name="Equation" r:id="rId3" imgW="1866900" imgH="431800" progId="Equation.DSMT4">
                  <p:embed/>
                  <p:pic>
                    <p:nvPicPr>
                      <p:cNvPr id="206852" name="Object 2">
                        <a:extLst>
                          <a:ext uri="{FF2B5EF4-FFF2-40B4-BE49-F238E27FC236}">
                            <a16:creationId xmlns:a16="http://schemas.microsoft.com/office/drawing/2014/main" id="{9D38DB99-611D-430C-9B75-C5F8F1D07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15" y="1706451"/>
                        <a:ext cx="4195763"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853" name="Object 3">
            <a:extLst>
              <a:ext uri="{FF2B5EF4-FFF2-40B4-BE49-F238E27FC236}">
                <a16:creationId xmlns:a16="http://schemas.microsoft.com/office/drawing/2014/main" id="{79083028-498E-4A68-8041-F59E77ADEDD8}"/>
              </a:ext>
            </a:extLst>
          </p:cNvPr>
          <p:cNvGraphicFramePr>
            <a:graphicFrameLocks noChangeAspect="1"/>
          </p:cNvGraphicFramePr>
          <p:nvPr>
            <p:extLst>
              <p:ext uri="{D42A27DB-BD31-4B8C-83A1-F6EECF244321}">
                <p14:modId xmlns:p14="http://schemas.microsoft.com/office/powerpoint/2010/main" val="4181858586"/>
              </p:ext>
            </p:extLst>
          </p:nvPr>
        </p:nvGraphicFramePr>
        <p:xfrm>
          <a:off x="5691188" y="1781175"/>
          <a:ext cx="2824162" cy="942975"/>
        </p:xfrm>
        <a:graphic>
          <a:graphicData uri="http://schemas.openxmlformats.org/presentationml/2006/ole">
            <mc:AlternateContent xmlns:mc="http://schemas.openxmlformats.org/markup-compatibility/2006">
              <mc:Choice xmlns:v="urn:schemas-microsoft-com:vml" Requires="v">
                <p:oleObj spid="_x0000_s36897" name="Equation" r:id="rId5" imgW="1257300" imgH="419100" progId="Equation.DSMT4">
                  <p:embed/>
                </p:oleObj>
              </mc:Choice>
              <mc:Fallback>
                <p:oleObj name="Equation" r:id="rId5" imgW="1257300" imgH="419100" progId="Equation.DSMT4">
                  <p:embed/>
                  <p:pic>
                    <p:nvPicPr>
                      <p:cNvPr id="206853" name="Object 3">
                        <a:extLst>
                          <a:ext uri="{FF2B5EF4-FFF2-40B4-BE49-F238E27FC236}">
                            <a16:creationId xmlns:a16="http://schemas.microsoft.com/office/drawing/2014/main" id="{79083028-498E-4A68-8041-F59E77ADED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188" y="1781175"/>
                        <a:ext cx="2824162"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06854" name="Object 4">
                <a:extLst>
                  <a:ext uri="{FF2B5EF4-FFF2-40B4-BE49-F238E27FC236}">
                    <a16:creationId xmlns:a16="http://schemas.microsoft.com/office/drawing/2014/main" id="{AAC2217B-D4FD-40CA-B436-302B2F9B521A}"/>
                  </a:ext>
                </a:extLst>
              </p:cNvPr>
              <p:cNvSpPr txBox="1"/>
              <p:nvPr/>
            </p:nvSpPr>
            <p:spPr bwMode="auto">
              <a:xfrm>
                <a:off x="1330325" y="3179763"/>
                <a:ext cx="6483350" cy="19145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zh-CN" altLang="en-US" sz="2400" i="1" smtClean="0">
                          <a:solidFill>
                            <a:schemeClr val="tx1"/>
                          </a:solidFill>
                          <a:latin typeface="Cambria Math" panose="02040503050406030204" pitchFamily="18" charset="0"/>
                        </a:rPr>
                        <m:t>𝑓</m:t>
                      </m:r>
                      <m:r>
                        <a:rPr lang="zh-CN" altLang="en-US" sz="2400" i="1" smtClean="0">
                          <a:solidFill>
                            <a:schemeClr val="tx1"/>
                          </a:solidFill>
                          <a:latin typeface="Cambria Math" panose="02040503050406030204" pitchFamily="18" charset="0"/>
                        </a:rPr>
                        <m:t>(</m:t>
                      </m:r>
                      <m:r>
                        <a:rPr lang="zh-CN" altLang="en-US" sz="2400" i="1" smtClean="0">
                          <a:solidFill>
                            <a:schemeClr val="tx1"/>
                          </a:solidFill>
                          <a:latin typeface="Cambria Math" panose="02040503050406030204" pitchFamily="18" charset="0"/>
                        </a:rPr>
                        <m:t>𝑣</m:t>
                      </m:r>
                      <m:r>
                        <a:rPr lang="zh-CN" altLang="en-US" sz="2400" i="1" smtClean="0">
                          <a:solidFill>
                            <a:schemeClr val="tx1"/>
                          </a:solidFill>
                          <a:latin typeface="Cambria Math" panose="02040503050406030204" pitchFamily="18" charset="0"/>
                        </a:rPr>
                        <m:t>)=</m:t>
                      </m:r>
                      <m:f>
                        <m:fPr>
                          <m:ctrlPr>
                            <a:rPr lang="zh-CN" altLang="en-US" sz="2400" i="1">
                              <a:solidFill>
                                <a:schemeClr val="tx1"/>
                              </a:solidFill>
                              <a:latin typeface="Cambria Math" panose="02040503050406030204" pitchFamily="18" charset="0"/>
                            </a:rPr>
                          </m:ctrlPr>
                        </m:fPr>
                        <m:num>
                          <m:r>
                            <a:rPr lang="zh-CN" altLang="en-US" sz="2400" i="1">
                              <a:solidFill>
                                <a:schemeClr val="tx1"/>
                              </a:solidFill>
                              <a:latin typeface="Cambria Math" panose="02040503050406030204" pitchFamily="18" charset="0"/>
                            </a:rPr>
                            <m:t>2</m:t>
                          </m:r>
                          <m:r>
                            <a:rPr lang="zh-CN" altLang="en-US" sz="2400" i="1">
                              <a:solidFill>
                                <a:schemeClr val="tx1"/>
                              </a:solidFill>
                              <a:latin typeface="Cambria Math" panose="02040503050406030204" pitchFamily="18" charset="0"/>
                            </a:rPr>
                            <m:t>𝑣</m:t>
                          </m:r>
                        </m:num>
                        <m:den>
                          <m:sSup>
                            <m:sSupPr>
                              <m:ctrlPr>
                                <a:rPr lang="zh-CN" altLang="en-US" sz="2400" i="1">
                                  <a:solidFill>
                                    <a:schemeClr val="tx1"/>
                                  </a:solidFill>
                                  <a:latin typeface="Cambria Math" panose="02040503050406030204" pitchFamily="18" charset="0"/>
                                </a:rPr>
                              </m:ctrlPr>
                            </m:sSupPr>
                            <m:e>
                              <m:d>
                                <m:dPr>
                                  <m:ctrlPr>
                                    <a:rPr lang="zh-CN" altLang="en-US" sz="2400" i="1">
                                      <a:solidFill>
                                        <a:schemeClr val="tx1"/>
                                      </a:solidFill>
                                      <a:latin typeface="Cambria Math" panose="02040503050406030204" pitchFamily="18" charset="0"/>
                                    </a:rPr>
                                  </m:ctrlPr>
                                </m:dPr>
                                <m:e>
                                  <m:f>
                                    <m:fPr>
                                      <m:ctrlPr>
                                        <a:rPr lang="zh-CN" altLang="en-US" sz="2400" i="1">
                                          <a:solidFill>
                                            <a:schemeClr val="tx1"/>
                                          </a:solidFill>
                                          <a:latin typeface="Cambria Math" panose="02040503050406030204" pitchFamily="18" charset="0"/>
                                        </a:rPr>
                                      </m:ctrlPr>
                                    </m:fPr>
                                    <m:num>
                                      <m:r>
                                        <a:rPr lang="zh-CN" altLang="en-US" sz="2400" i="1">
                                          <a:solidFill>
                                            <a:schemeClr val="tx1"/>
                                          </a:solidFill>
                                          <a:latin typeface="Cambria Math" panose="02040503050406030204" pitchFamily="18" charset="0"/>
                                        </a:rPr>
                                        <m:t>2</m:t>
                                      </m:r>
                                      <m:acc>
                                        <m:accPr>
                                          <m:chr m:val="̄"/>
                                          <m:ctrlPr>
                                            <a:rPr lang="zh-CN" altLang="en-US" sz="2400" i="1">
                                              <a:solidFill>
                                                <a:schemeClr val="tx1"/>
                                              </a:solidFill>
                                              <a:latin typeface="Cambria Math" panose="02040503050406030204" pitchFamily="18" charset="0"/>
                                            </a:rPr>
                                          </m:ctrlPr>
                                        </m:accPr>
                                        <m:e>
                                          <m:r>
                                            <a:rPr lang="zh-CN" altLang="en-US" sz="2400" i="1">
                                              <a:solidFill>
                                                <a:schemeClr val="tx1"/>
                                              </a:solidFill>
                                              <a:latin typeface="Cambria Math" panose="02040503050406030204" pitchFamily="18" charset="0"/>
                                            </a:rPr>
                                            <m:t>𝑣</m:t>
                                          </m:r>
                                        </m:e>
                                      </m:acc>
                                    </m:num>
                                    <m:den>
                                      <m:rad>
                                        <m:radPr>
                                          <m:degHide m:val="on"/>
                                          <m:ctrlPr>
                                            <a:rPr lang="zh-CN" altLang="en-US" sz="2400" i="1">
                                              <a:solidFill>
                                                <a:schemeClr val="tx1"/>
                                              </a:solidFill>
                                              <a:latin typeface="Cambria Math" panose="02040503050406030204" pitchFamily="18" charset="0"/>
                                            </a:rPr>
                                          </m:ctrlPr>
                                        </m:radPr>
                                        <m:deg/>
                                        <m:e>
                                          <m:r>
                                            <a:rPr lang="zh-CN" altLang="en-US" sz="2400" i="1">
                                              <a:solidFill>
                                                <a:schemeClr val="tx1"/>
                                              </a:solidFill>
                                              <a:latin typeface="Cambria Math" panose="02040503050406030204" pitchFamily="18" charset="0"/>
                                            </a:rPr>
                                            <m:t>𝜋</m:t>
                                          </m:r>
                                        </m:e>
                                      </m:rad>
                                    </m:den>
                                  </m:f>
                                </m:e>
                              </m:d>
                            </m:e>
                            <m:sup>
                              <m:r>
                                <a:rPr lang="zh-CN" altLang="en-US" sz="2400" i="1">
                                  <a:solidFill>
                                    <a:schemeClr val="tx1"/>
                                  </a:solidFill>
                                  <a:latin typeface="Cambria Math" panose="02040503050406030204" pitchFamily="18" charset="0"/>
                                </a:rPr>
                                <m:t>2</m:t>
                              </m:r>
                            </m:sup>
                          </m:sSup>
                        </m:den>
                      </m:f>
                      <m:r>
                        <a:rPr lang="zh-CN" altLang="en-US" sz="2400" i="1">
                          <a:solidFill>
                            <a:schemeClr val="tx1"/>
                          </a:solidFill>
                          <a:latin typeface="Cambria Math" panose="02040503050406030204" pitchFamily="18" charset="0"/>
                        </a:rPr>
                        <m:t>⋅</m:t>
                      </m:r>
                      <m:sSup>
                        <m:sSupPr>
                          <m:ctrlPr>
                            <a:rPr lang="zh-CN" altLang="en-US" sz="2400" i="1">
                              <a:solidFill>
                                <a:schemeClr val="tx1"/>
                              </a:solidFill>
                              <a:latin typeface="Cambria Math" panose="02040503050406030204" pitchFamily="18" charset="0"/>
                            </a:rPr>
                          </m:ctrlPr>
                        </m:sSupPr>
                        <m:e>
                          <m:r>
                            <m:rPr>
                              <m:sty m:val="p"/>
                            </m:rPr>
                            <a:rPr lang="zh-CN" altLang="en-US" sz="2400" i="0">
                              <a:solidFill>
                                <a:schemeClr val="tx1"/>
                              </a:solidFill>
                              <a:latin typeface="Cambria Math" panose="02040503050406030204" pitchFamily="18" charset="0"/>
                            </a:rPr>
                            <m:t>e</m:t>
                          </m:r>
                        </m:e>
                        <m:sup>
                          <m:f>
                            <m:fPr>
                              <m:ctrlPr>
                                <a:rPr lang="zh-CN" altLang="en-US" sz="2400" i="1">
                                  <a:solidFill>
                                    <a:schemeClr val="tx1"/>
                                  </a:solidFill>
                                  <a:latin typeface="Cambria Math" panose="02040503050406030204" pitchFamily="18" charset="0"/>
                                </a:rPr>
                              </m:ctrlPr>
                            </m:fPr>
                            <m:num>
                              <m:r>
                                <a:rPr lang="zh-CN" altLang="en-US" sz="2400" i="1">
                                  <a:solidFill>
                                    <a:schemeClr val="tx1"/>
                                  </a:solidFill>
                                  <a:latin typeface="Cambria Math" panose="02040503050406030204" pitchFamily="18" charset="0"/>
                                </a:rPr>
                                <m:t>−</m:t>
                              </m:r>
                              <m:sSup>
                                <m:sSupPr>
                                  <m:ctrlPr>
                                    <a:rPr lang="zh-CN" altLang="en-US" sz="2400" i="1">
                                      <a:solidFill>
                                        <a:schemeClr val="tx1"/>
                                      </a:solidFill>
                                      <a:latin typeface="Cambria Math" panose="02040503050406030204" pitchFamily="18" charset="0"/>
                                    </a:rPr>
                                  </m:ctrlPr>
                                </m:sSupPr>
                                <m:e>
                                  <m:r>
                                    <a:rPr lang="zh-CN" altLang="en-US" sz="2400" i="1">
                                      <a:solidFill>
                                        <a:schemeClr val="tx1"/>
                                      </a:solidFill>
                                      <a:latin typeface="Cambria Math" panose="02040503050406030204" pitchFamily="18" charset="0"/>
                                    </a:rPr>
                                    <m:t>𝑣</m:t>
                                  </m:r>
                                </m:e>
                                <m:sup>
                                  <m:r>
                                    <a:rPr lang="zh-CN" altLang="en-US" sz="2400" i="1">
                                      <a:solidFill>
                                        <a:schemeClr val="tx1"/>
                                      </a:solidFill>
                                      <a:latin typeface="Cambria Math" panose="02040503050406030204" pitchFamily="18" charset="0"/>
                                    </a:rPr>
                                    <m:t>𝑘</m:t>
                                  </m:r>
                                </m:sup>
                              </m:sSup>
                            </m:num>
                            <m:den>
                              <m:sSup>
                                <m:sSupPr>
                                  <m:ctrlPr>
                                    <a:rPr lang="zh-CN" altLang="en-US" sz="2400" i="1">
                                      <a:solidFill>
                                        <a:schemeClr val="tx1"/>
                                      </a:solidFill>
                                      <a:latin typeface="Cambria Math" panose="02040503050406030204" pitchFamily="18" charset="0"/>
                                    </a:rPr>
                                  </m:ctrlPr>
                                </m:sSupPr>
                                <m:e>
                                  <m:d>
                                    <m:dPr>
                                      <m:ctrlPr>
                                        <a:rPr lang="zh-CN" altLang="en-US" sz="2400" i="1">
                                          <a:solidFill>
                                            <a:schemeClr val="tx1"/>
                                          </a:solidFill>
                                          <a:latin typeface="Cambria Math" panose="02040503050406030204" pitchFamily="18" charset="0"/>
                                        </a:rPr>
                                      </m:ctrlPr>
                                    </m:dPr>
                                    <m:e>
                                      <m:f>
                                        <m:fPr>
                                          <m:ctrlPr>
                                            <a:rPr lang="zh-CN" altLang="en-US" sz="2400" i="1">
                                              <a:solidFill>
                                                <a:schemeClr val="tx1"/>
                                              </a:solidFill>
                                              <a:latin typeface="Cambria Math" panose="02040503050406030204" pitchFamily="18" charset="0"/>
                                            </a:rPr>
                                          </m:ctrlPr>
                                        </m:fPr>
                                        <m:num>
                                          <m:r>
                                            <a:rPr lang="zh-CN" altLang="en-US" sz="2400" i="1">
                                              <a:solidFill>
                                                <a:schemeClr val="tx1"/>
                                              </a:solidFill>
                                              <a:latin typeface="Cambria Math" panose="02040503050406030204" pitchFamily="18" charset="0"/>
                                            </a:rPr>
                                            <m:t>2</m:t>
                                          </m:r>
                                          <m:acc>
                                            <m:accPr>
                                              <m:chr m:val="̄"/>
                                              <m:ctrlPr>
                                                <a:rPr lang="zh-CN" altLang="en-US" sz="2400" i="1">
                                                  <a:solidFill>
                                                    <a:schemeClr val="tx1"/>
                                                  </a:solidFill>
                                                  <a:latin typeface="Cambria Math" panose="02040503050406030204" pitchFamily="18" charset="0"/>
                                                </a:rPr>
                                              </m:ctrlPr>
                                            </m:accPr>
                                            <m:e>
                                              <m:r>
                                                <a:rPr lang="zh-CN" altLang="en-US" sz="2400" i="1">
                                                  <a:solidFill>
                                                    <a:schemeClr val="tx1"/>
                                                  </a:solidFill>
                                                  <a:latin typeface="Cambria Math" panose="02040503050406030204" pitchFamily="18" charset="0"/>
                                                </a:rPr>
                                                <m:t>𝑣</m:t>
                                              </m:r>
                                            </m:e>
                                          </m:acc>
                                        </m:num>
                                        <m:den>
                                          <m:rad>
                                            <m:radPr>
                                              <m:degHide m:val="on"/>
                                              <m:ctrlPr>
                                                <a:rPr lang="zh-CN" altLang="en-US" sz="2400" i="1">
                                                  <a:solidFill>
                                                    <a:schemeClr val="tx1"/>
                                                  </a:solidFill>
                                                  <a:latin typeface="Cambria Math" panose="02040503050406030204" pitchFamily="18" charset="0"/>
                                                </a:rPr>
                                              </m:ctrlPr>
                                            </m:radPr>
                                            <m:deg/>
                                            <m:e>
                                              <m:r>
                                                <a:rPr lang="zh-CN" altLang="en-US" sz="2400" i="1">
                                                  <a:solidFill>
                                                    <a:schemeClr val="tx1"/>
                                                  </a:solidFill>
                                                  <a:latin typeface="Cambria Math" panose="02040503050406030204" pitchFamily="18" charset="0"/>
                                                </a:rPr>
                                                <m:t>𝜋</m:t>
                                              </m:r>
                                            </m:e>
                                          </m:rad>
                                        </m:den>
                                      </m:f>
                                    </m:e>
                                  </m:d>
                                </m:e>
                                <m:sup>
                                  <m:r>
                                    <a:rPr lang="zh-CN" altLang="en-US" sz="2400" i="1">
                                      <a:solidFill>
                                        <a:schemeClr val="tx1"/>
                                      </a:solidFill>
                                      <a:latin typeface="Cambria Math" panose="02040503050406030204" pitchFamily="18" charset="0"/>
                                    </a:rPr>
                                    <m:t>𝑘</m:t>
                                  </m:r>
                                </m:sup>
                              </m:sSup>
                            </m:den>
                          </m:f>
                        </m:sup>
                      </m:sSup>
                      <m:r>
                        <m:rPr>
                          <m:nor/>
                        </m:rPr>
                        <a:rPr lang="zh-CN" altLang="en-US" sz="2400" i="0">
                          <a:solidFill>
                            <a:schemeClr val="tx1"/>
                          </a:solidFill>
                          <a:latin typeface="Cambria Math" panose="02040503050406030204" pitchFamily="18" charset="0"/>
                        </a:rPr>
                        <m:t>     </m:t>
                      </m:r>
                      <m:r>
                        <m:rPr>
                          <m:nor/>
                        </m:rPr>
                        <a:rPr lang="zh-CN" altLang="en-US" sz="2400" i="0">
                          <a:solidFill>
                            <a:schemeClr val="tx1"/>
                          </a:solidFill>
                          <a:latin typeface="Cambria Math" panose="02040503050406030204" pitchFamily="18" charset="0"/>
                        </a:rPr>
                        <m:t>Rayleigh</m:t>
                      </m:r>
                      <m:r>
                        <m:rPr>
                          <m:nor/>
                        </m:rPr>
                        <a:rPr lang="zh-CN" altLang="en-US" sz="2400" i="0">
                          <a:solidFill>
                            <a:schemeClr val="tx1"/>
                          </a:solidFill>
                          <a:latin typeface="Cambria Math" panose="02040503050406030204" pitchFamily="18" charset="0"/>
                        </a:rPr>
                        <m:t> </m:t>
                      </m:r>
                      <m:r>
                        <m:rPr>
                          <m:nor/>
                        </m:rPr>
                        <a:rPr lang="zh-CN" altLang="en-US" sz="2400" i="0">
                          <a:solidFill>
                            <a:schemeClr val="tx1"/>
                          </a:solidFill>
                          <a:latin typeface="Cambria Math" panose="02040503050406030204" pitchFamily="18" charset="0"/>
                        </a:rPr>
                        <m:t>p</m:t>
                      </m:r>
                      <m:r>
                        <m:rPr>
                          <m:nor/>
                        </m:rPr>
                        <a:rPr lang="zh-CN" altLang="en-US" sz="2400" i="0">
                          <a:solidFill>
                            <a:schemeClr val="tx1"/>
                          </a:solidFill>
                          <a:latin typeface="Cambria Math" panose="02040503050406030204" pitchFamily="18" charset="0"/>
                        </a:rPr>
                        <m:t>.</m:t>
                      </m:r>
                      <m:r>
                        <m:rPr>
                          <m:nor/>
                        </m:rPr>
                        <a:rPr lang="zh-CN" altLang="en-US" sz="2400" i="0">
                          <a:solidFill>
                            <a:schemeClr val="tx1"/>
                          </a:solidFill>
                          <a:latin typeface="Cambria Math" panose="02040503050406030204" pitchFamily="18" charset="0"/>
                        </a:rPr>
                        <m:t>d</m:t>
                      </m:r>
                      <m:r>
                        <m:rPr>
                          <m:nor/>
                        </m:rPr>
                        <a:rPr lang="zh-CN" altLang="en-US" sz="2400" i="0">
                          <a:solidFill>
                            <a:schemeClr val="tx1"/>
                          </a:solidFill>
                          <a:latin typeface="Cambria Math" panose="02040503050406030204" pitchFamily="18" charset="0"/>
                        </a:rPr>
                        <m:t>.</m:t>
                      </m:r>
                      <m:r>
                        <m:rPr>
                          <m:nor/>
                        </m:rPr>
                        <a:rPr lang="zh-CN" altLang="en-US" sz="2400" i="0">
                          <a:solidFill>
                            <a:schemeClr val="tx1"/>
                          </a:solidFill>
                          <a:latin typeface="Cambria Math" panose="02040503050406030204" pitchFamily="18" charset="0"/>
                        </a:rPr>
                        <m:t>f</m:t>
                      </m:r>
                      <m:r>
                        <m:rPr>
                          <m:nor/>
                        </m:rPr>
                        <a:rPr lang="zh-CN" altLang="en-US" sz="2400" i="0">
                          <a:solidFill>
                            <a:schemeClr val="tx1"/>
                          </a:solidFill>
                          <a:latin typeface="Cambria Math" panose="02040503050406030204" pitchFamily="18" charset="0"/>
                        </a:rPr>
                        <m:t>.  </m:t>
                      </m:r>
                      <m:r>
                        <a:rPr lang="zh-CN" altLang="en-US" sz="2400" i="1">
                          <a:solidFill>
                            <a:schemeClr val="tx1"/>
                          </a:solidFill>
                          <a:latin typeface="Cambria Math" panose="02040503050406030204" pitchFamily="18" charset="0"/>
                        </a:rPr>
                        <m:t>(</m:t>
                      </m:r>
                      <m:r>
                        <m:rPr>
                          <m:nor/>
                        </m:rPr>
                        <a:rPr lang="zh-CN" altLang="en-US" sz="2400" i="0">
                          <a:solidFill>
                            <a:schemeClr val="tx1"/>
                          </a:solidFill>
                          <a:latin typeface="Cambria Math" panose="02040503050406030204" pitchFamily="18" charset="0"/>
                        </a:rPr>
                        <m:t>7.46</m:t>
                      </m:r>
                      <m:r>
                        <a:rPr lang="zh-CN" altLang="en-US" sz="2400" i="1">
                          <a:solidFill>
                            <a:schemeClr val="tx1"/>
                          </a:solidFill>
                          <a:latin typeface="Cambria Math" panose="02040503050406030204" pitchFamily="18" charset="0"/>
                        </a:rPr>
                        <m:t>)</m:t>
                      </m:r>
                    </m:oMath>
                  </m:oMathPara>
                </a14:m>
                <a:endParaRPr lang="zh-CN" altLang="en-US" sz="2400" dirty="0">
                  <a:solidFill>
                    <a:schemeClr val="tx1"/>
                  </a:solidFill>
                </a:endParaRPr>
              </a:p>
            </p:txBody>
          </p:sp>
        </mc:Choice>
        <mc:Fallback xmlns="">
          <p:sp>
            <p:nvSpPr>
              <p:cNvPr id="206854" name="Object 4">
                <a:extLst>
                  <a:ext uri="{FF2B5EF4-FFF2-40B4-BE49-F238E27FC236}">
                    <a16:creationId xmlns:a16="http://schemas.microsoft.com/office/drawing/2014/main" id="{AAC2217B-D4FD-40CA-B436-302B2F9B521A}"/>
                  </a:ext>
                </a:extLst>
              </p:cNvPr>
              <p:cNvSpPr txBox="1">
                <a:spLocks noRot="1" noChangeAspect="1" noMove="1" noResize="1" noEditPoints="1" noAdjustHandles="1" noChangeArrowheads="1" noChangeShapeType="1" noTextEdit="1"/>
              </p:cNvSpPr>
              <p:nvPr/>
            </p:nvSpPr>
            <p:spPr bwMode="auto">
              <a:xfrm>
                <a:off x="1330325" y="3179763"/>
                <a:ext cx="6483350" cy="1914525"/>
              </a:xfrm>
              <a:prstGeom prst="rect">
                <a:avLst/>
              </a:prstGeom>
              <a:blipFill>
                <a:blip r:embed="rId7"/>
                <a:stretch>
                  <a:fillRect/>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6855" name="Object 5">
                <a:extLst>
                  <a:ext uri="{FF2B5EF4-FFF2-40B4-BE49-F238E27FC236}">
                    <a16:creationId xmlns:a16="http://schemas.microsoft.com/office/drawing/2014/main" id="{F87F5ACC-C46B-4A0E-9468-2EBFF6CED240}"/>
                  </a:ext>
                </a:extLst>
              </p:cNvPr>
              <p:cNvSpPr txBox="1"/>
              <p:nvPr/>
            </p:nvSpPr>
            <p:spPr bwMode="auto">
              <a:xfrm>
                <a:off x="1330325" y="5094288"/>
                <a:ext cx="6626225" cy="10572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zh-CN" altLang="en-US" sz="2400" i="1" smtClean="0">
                          <a:solidFill>
                            <a:schemeClr val="tx1"/>
                          </a:solidFill>
                          <a:latin typeface="Cambria Math" panose="02040503050406030204" pitchFamily="18" charset="0"/>
                        </a:rPr>
                        <m:t>𝑓</m:t>
                      </m:r>
                      <m:r>
                        <a:rPr lang="zh-CN" altLang="en-US" sz="2400" i="1" smtClean="0">
                          <a:solidFill>
                            <a:schemeClr val="tx1"/>
                          </a:solidFill>
                          <a:latin typeface="Cambria Math" panose="02040503050406030204" pitchFamily="18" charset="0"/>
                        </a:rPr>
                        <m:t>(</m:t>
                      </m:r>
                      <m:r>
                        <a:rPr lang="zh-CN" altLang="en-US" sz="2400" i="1" smtClean="0">
                          <a:solidFill>
                            <a:schemeClr val="tx1"/>
                          </a:solidFill>
                          <a:latin typeface="Cambria Math" panose="02040503050406030204" pitchFamily="18" charset="0"/>
                        </a:rPr>
                        <m:t>𝑣</m:t>
                      </m:r>
                      <m:r>
                        <a:rPr lang="zh-CN" altLang="en-US" sz="2400" i="1" smtClean="0">
                          <a:solidFill>
                            <a:schemeClr val="tx1"/>
                          </a:solidFill>
                          <a:latin typeface="Cambria Math" panose="02040503050406030204" pitchFamily="18" charset="0"/>
                        </a:rPr>
                        <m:t>)=</m:t>
                      </m:r>
                      <m:f>
                        <m:fPr>
                          <m:ctrlPr>
                            <a:rPr lang="zh-CN" altLang="en-US" sz="2400" i="1">
                              <a:solidFill>
                                <a:schemeClr val="tx1"/>
                              </a:solidFill>
                              <a:latin typeface="Cambria Math" panose="02040503050406030204" pitchFamily="18" charset="0"/>
                            </a:rPr>
                          </m:ctrlPr>
                        </m:fPr>
                        <m:num>
                          <m:r>
                            <a:rPr lang="zh-CN" altLang="en-US" sz="2400" i="1">
                              <a:solidFill>
                                <a:schemeClr val="tx1"/>
                              </a:solidFill>
                              <a:latin typeface="Cambria Math" panose="02040503050406030204" pitchFamily="18" charset="0"/>
                            </a:rPr>
                            <m:t>𝜋</m:t>
                          </m:r>
                          <m:r>
                            <a:rPr lang="zh-CN" altLang="en-US" sz="2400" i="1">
                              <a:solidFill>
                                <a:schemeClr val="tx1"/>
                              </a:solidFill>
                              <a:latin typeface="Cambria Math" panose="02040503050406030204" pitchFamily="18" charset="0"/>
                            </a:rPr>
                            <m:t>𝑣</m:t>
                          </m:r>
                        </m:num>
                        <m:den>
                          <m:r>
                            <a:rPr lang="zh-CN" altLang="en-US" sz="2400" i="1">
                              <a:solidFill>
                                <a:schemeClr val="tx1"/>
                              </a:solidFill>
                              <a:latin typeface="Cambria Math" panose="02040503050406030204" pitchFamily="18" charset="0"/>
                            </a:rPr>
                            <m:t>2</m:t>
                          </m:r>
                          <m:sSup>
                            <m:sSupPr>
                              <m:ctrlPr>
                                <a:rPr lang="zh-CN" altLang="en-US" sz="2400" i="1">
                                  <a:solidFill>
                                    <a:schemeClr val="tx1"/>
                                  </a:solidFill>
                                  <a:latin typeface="Cambria Math" panose="02040503050406030204" pitchFamily="18" charset="0"/>
                                </a:rPr>
                              </m:ctrlPr>
                            </m:sSupPr>
                            <m:e>
                              <m:acc>
                                <m:accPr>
                                  <m:chr m:val="̄"/>
                                  <m:ctrlPr>
                                    <a:rPr lang="zh-CN" altLang="en-US" sz="2400" i="1">
                                      <a:solidFill>
                                        <a:schemeClr val="tx1"/>
                                      </a:solidFill>
                                      <a:latin typeface="Cambria Math" panose="02040503050406030204" pitchFamily="18" charset="0"/>
                                    </a:rPr>
                                  </m:ctrlPr>
                                </m:accPr>
                                <m:e>
                                  <m:r>
                                    <a:rPr lang="zh-CN" altLang="en-US" sz="2400" i="1">
                                      <a:solidFill>
                                        <a:schemeClr val="tx1"/>
                                      </a:solidFill>
                                      <a:latin typeface="Cambria Math" panose="02040503050406030204" pitchFamily="18" charset="0"/>
                                    </a:rPr>
                                    <m:t>𝑣</m:t>
                                  </m:r>
                                </m:e>
                              </m:acc>
                            </m:e>
                            <m:sup>
                              <m:r>
                                <a:rPr lang="zh-CN" altLang="en-US" sz="2400" i="1">
                                  <a:solidFill>
                                    <a:schemeClr val="tx1"/>
                                  </a:solidFill>
                                  <a:latin typeface="Cambria Math" panose="02040503050406030204" pitchFamily="18" charset="0"/>
                                </a:rPr>
                                <m:t>2</m:t>
                              </m:r>
                            </m:sup>
                          </m:sSup>
                        </m:den>
                      </m:f>
                      <m:r>
                        <a:rPr lang="zh-CN" altLang="en-US" sz="2400" i="1">
                          <a:solidFill>
                            <a:schemeClr val="tx1"/>
                          </a:solidFill>
                          <a:latin typeface="Cambria Math" panose="02040503050406030204" pitchFamily="18" charset="0"/>
                        </a:rPr>
                        <m:t>⋅</m:t>
                      </m:r>
                      <m:sSup>
                        <m:sSupPr>
                          <m:ctrlPr>
                            <a:rPr lang="zh-CN" altLang="en-US" sz="2400" i="1">
                              <a:solidFill>
                                <a:schemeClr val="tx1"/>
                              </a:solidFill>
                              <a:latin typeface="Cambria Math" panose="02040503050406030204" pitchFamily="18" charset="0"/>
                            </a:rPr>
                          </m:ctrlPr>
                        </m:sSupPr>
                        <m:e>
                          <m:r>
                            <m:rPr>
                              <m:sty m:val="p"/>
                            </m:rPr>
                            <a:rPr lang="zh-CN" altLang="en-US" sz="2400" i="0">
                              <a:solidFill>
                                <a:schemeClr val="tx1"/>
                              </a:solidFill>
                              <a:latin typeface="Cambria Math" panose="02040503050406030204" pitchFamily="18" charset="0"/>
                            </a:rPr>
                            <m:t>e</m:t>
                          </m:r>
                        </m:e>
                        <m:sup>
                          <m:r>
                            <a:rPr lang="zh-CN" altLang="en-US" sz="2400" i="1">
                              <a:solidFill>
                                <a:schemeClr val="tx1"/>
                              </a:solidFill>
                              <a:latin typeface="Cambria Math" panose="02040503050406030204" pitchFamily="18" charset="0"/>
                            </a:rPr>
                            <m:t>−</m:t>
                          </m:r>
                          <m:f>
                            <m:fPr>
                              <m:ctrlPr>
                                <a:rPr lang="zh-CN" altLang="en-US" sz="2400" i="1">
                                  <a:solidFill>
                                    <a:schemeClr val="tx1"/>
                                  </a:solidFill>
                                  <a:latin typeface="Cambria Math" panose="02040503050406030204" pitchFamily="18" charset="0"/>
                                </a:rPr>
                              </m:ctrlPr>
                            </m:fPr>
                            <m:num>
                              <m:r>
                                <a:rPr lang="zh-CN" altLang="en-US" sz="2400" i="1">
                                  <a:solidFill>
                                    <a:schemeClr val="tx1"/>
                                  </a:solidFill>
                                  <a:latin typeface="Cambria Math" panose="02040503050406030204" pitchFamily="18" charset="0"/>
                                </a:rPr>
                                <m:t>𝜋</m:t>
                              </m:r>
                            </m:num>
                            <m:den>
                              <m:r>
                                <a:rPr lang="zh-CN" altLang="en-US" sz="2400" i="1">
                                  <a:solidFill>
                                    <a:schemeClr val="tx1"/>
                                  </a:solidFill>
                                  <a:latin typeface="Cambria Math" panose="02040503050406030204" pitchFamily="18" charset="0"/>
                                </a:rPr>
                                <m:t>4</m:t>
                              </m:r>
                            </m:den>
                          </m:f>
                          <m:sSup>
                            <m:sSupPr>
                              <m:ctrlPr>
                                <a:rPr lang="zh-CN" altLang="en-US" sz="2400" i="1">
                                  <a:solidFill>
                                    <a:schemeClr val="tx1"/>
                                  </a:solidFill>
                                  <a:latin typeface="Cambria Math" panose="02040503050406030204" pitchFamily="18" charset="0"/>
                                </a:rPr>
                              </m:ctrlPr>
                            </m:sSupPr>
                            <m:e>
                              <m:d>
                                <m:dPr>
                                  <m:ctrlPr>
                                    <a:rPr lang="zh-CN" altLang="en-US" sz="2400" i="1">
                                      <a:solidFill>
                                        <a:schemeClr val="tx1"/>
                                      </a:solidFill>
                                      <a:latin typeface="Cambria Math" panose="02040503050406030204" pitchFamily="18" charset="0"/>
                                    </a:rPr>
                                  </m:ctrlPr>
                                </m:dPr>
                                <m:e>
                                  <m:f>
                                    <m:fPr>
                                      <m:ctrlPr>
                                        <a:rPr lang="zh-CN" altLang="en-US" sz="2400" i="1">
                                          <a:solidFill>
                                            <a:schemeClr val="tx1"/>
                                          </a:solidFill>
                                          <a:latin typeface="Cambria Math" panose="02040503050406030204" pitchFamily="18" charset="0"/>
                                        </a:rPr>
                                      </m:ctrlPr>
                                    </m:fPr>
                                    <m:num>
                                      <m:r>
                                        <a:rPr lang="zh-CN" altLang="en-US" sz="2400" i="1">
                                          <a:solidFill>
                                            <a:schemeClr val="tx1"/>
                                          </a:solidFill>
                                          <a:latin typeface="Cambria Math" panose="02040503050406030204" pitchFamily="18" charset="0"/>
                                        </a:rPr>
                                        <m:t>𝑣</m:t>
                                      </m:r>
                                    </m:num>
                                    <m:den>
                                      <m:acc>
                                        <m:accPr>
                                          <m:chr m:val="̄"/>
                                          <m:ctrlPr>
                                            <a:rPr lang="zh-CN" altLang="en-US" sz="2400" i="1">
                                              <a:solidFill>
                                                <a:schemeClr val="tx1"/>
                                              </a:solidFill>
                                              <a:latin typeface="Cambria Math" panose="02040503050406030204" pitchFamily="18" charset="0"/>
                                            </a:rPr>
                                          </m:ctrlPr>
                                        </m:accPr>
                                        <m:e>
                                          <m:r>
                                            <a:rPr lang="zh-CN" altLang="en-US" sz="2400" i="1">
                                              <a:solidFill>
                                                <a:schemeClr val="tx1"/>
                                              </a:solidFill>
                                              <a:latin typeface="Cambria Math" panose="02040503050406030204" pitchFamily="18" charset="0"/>
                                            </a:rPr>
                                            <m:t>𝑣</m:t>
                                          </m:r>
                                        </m:e>
                                      </m:acc>
                                    </m:den>
                                  </m:f>
                                </m:e>
                              </m:d>
                            </m:e>
                            <m:sup>
                              <m:r>
                                <a:rPr lang="zh-CN" altLang="en-US" sz="2400" i="1">
                                  <a:solidFill>
                                    <a:schemeClr val="tx1"/>
                                  </a:solidFill>
                                  <a:latin typeface="Cambria Math" panose="02040503050406030204" pitchFamily="18" charset="0"/>
                                </a:rPr>
                                <m:t>2</m:t>
                              </m:r>
                            </m:sup>
                          </m:sSup>
                        </m:sup>
                      </m:sSup>
                      <m:r>
                        <m:rPr>
                          <m:nor/>
                        </m:rPr>
                        <a:rPr lang="zh-CN" altLang="en-US" sz="2400" i="0">
                          <a:solidFill>
                            <a:schemeClr val="tx1"/>
                          </a:solidFill>
                          <a:latin typeface="Cambria Math" panose="02040503050406030204" pitchFamily="18" charset="0"/>
                        </a:rPr>
                        <m:t>          </m:t>
                      </m:r>
                      <m:r>
                        <m:rPr>
                          <m:nor/>
                        </m:rPr>
                        <a:rPr lang="zh-CN" altLang="en-US" sz="2400" i="0">
                          <a:solidFill>
                            <a:schemeClr val="tx1"/>
                          </a:solidFill>
                          <a:latin typeface="Cambria Math" panose="02040503050406030204" pitchFamily="18" charset="0"/>
                        </a:rPr>
                        <m:t>Rayleigh</m:t>
                      </m:r>
                      <m:r>
                        <m:rPr>
                          <m:nor/>
                        </m:rPr>
                        <a:rPr lang="zh-CN" altLang="en-US" sz="2400" i="0">
                          <a:solidFill>
                            <a:schemeClr val="tx1"/>
                          </a:solidFill>
                          <a:latin typeface="Cambria Math" panose="02040503050406030204" pitchFamily="18" charset="0"/>
                        </a:rPr>
                        <m:t> </m:t>
                      </m:r>
                      <m:r>
                        <m:rPr>
                          <m:nor/>
                        </m:rPr>
                        <a:rPr lang="zh-CN" altLang="en-US" sz="2400" i="0">
                          <a:solidFill>
                            <a:schemeClr val="tx1"/>
                          </a:solidFill>
                          <a:latin typeface="Cambria Math" panose="02040503050406030204" pitchFamily="18" charset="0"/>
                        </a:rPr>
                        <m:t>p</m:t>
                      </m:r>
                      <m:r>
                        <m:rPr>
                          <m:nor/>
                        </m:rPr>
                        <a:rPr lang="zh-CN" altLang="en-US" sz="2400" i="0">
                          <a:solidFill>
                            <a:schemeClr val="tx1"/>
                          </a:solidFill>
                          <a:latin typeface="Cambria Math" panose="02040503050406030204" pitchFamily="18" charset="0"/>
                        </a:rPr>
                        <m:t>.</m:t>
                      </m:r>
                      <m:r>
                        <m:rPr>
                          <m:nor/>
                        </m:rPr>
                        <a:rPr lang="zh-CN" altLang="en-US" sz="2400" i="0">
                          <a:solidFill>
                            <a:schemeClr val="tx1"/>
                          </a:solidFill>
                          <a:latin typeface="Cambria Math" panose="02040503050406030204" pitchFamily="18" charset="0"/>
                        </a:rPr>
                        <m:t>d</m:t>
                      </m:r>
                      <m:r>
                        <m:rPr>
                          <m:nor/>
                        </m:rPr>
                        <a:rPr lang="zh-CN" altLang="en-US" sz="2400" i="0">
                          <a:solidFill>
                            <a:schemeClr val="tx1"/>
                          </a:solidFill>
                          <a:latin typeface="Cambria Math" panose="02040503050406030204" pitchFamily="18" charset="0"/>
                        </a:rPr>
                        <m:t>.</m:t>
                      </m:r>
                      <m:r>
                        <m:rPr>
                          <m:nor/>
                        </m:rPr>
                        <a:rPr lang="zh-CN" altLang="en-US" sz="2400" i="0">
                          <a:solidFill>
                            <a:schemeClr val="tx1"/>
                          </a:solidFill>
                          <a:latin typeface="Cambria Math" panose="02040503050406030204" pitchFamily="18" charset="0"/>
                        </a:rPr>
                        <m:t>f</m:t>
                      </m:r>
                      <m:r>
                        <m:rPr>
                          <m:nor/>
                        </m:rPr>
                        <a:rPr lang="zh-CN" altLang="en-US" sz="2400" i="0">
                          <a:solidFill>
                            <a:schemeClr val="tx1"/>
                          </a:solidFill>
                          <a:latin typeface="Cambria Math" panose="02040503050406030204" pitchFamily="18" charset="0"/>
                        </a:rPr>
                        <m:t>.  </m:t>
                      </m:r>
                      <m:r>
                        <a:rPr lang="zh-CN" altLang="en-US" sz="2400" i="1">
                          <a:solidFill>
                            <a:schemeClr val="tx1"/>
                          </a:solidFill>
                          <a:latin typeface="Cambria Math" panose="02040503050406030204" pitchFamily="18" charset="0"/>
                        </a:rPr>
                        <m:t>(</m:t>
                      </m:r>
                      <m:r>
                        <m:rPr>
                          <m:nor/>
                        </m:rPr>
                        <a:rPr lang="zh-CN" altLang="en-US" sz="2400" i="0">
                          <a:solidFill>
                            <a:schemeClr val="tx1"/>
                          </a:solidFill>
                          <a:latin typeface="Cambria Math" panose="02040503050406030204" pitchFamily="18" charset="0"/>
                        </a:rPr>
                        <m:t>7.46</m:t>
                      </m:r>
                      <m:r>
                        <a:rPr lang="zh-CN" altLang="en-US" sz="2400" i="1">
                          <a:solidFill>
                            <a:schemeClr val="tx1"/>
                          </a:solidFill>
                          <a:latin typeface="Cambria Math" panose="02040503050406030204" pitchFamily="18" charset="0"/>
                        </a:rPr>
                        <m:t>)</m:t>
                      </m:r>
                    </m:oMath>
                  </m:oMathPara>
                </a14:m>
                <a:endParaRPr lang="zh-CN" altLang="en-US" sz="2400" dirty="0">
                  <a:solidFill>
                    <a:schemeClr val="tx1"/>
                  </a:solidFill>
                </a:endParaRPr>
              </a:p>
            </p:txBody>
          </p:sp>
        </mc:Choice>
        <mc:Fallback xmlns="">
          <p:sp>
            <p:nvSpPr>
              <p:cNvPr id="206855" name="Object 5">
                <a:extLst>
                  <a:ext uri="{FF2B5EF4-FFF2-40B4-BE49-F238E27FC236}">
                    <a16:creationId xmlns:a16="http://schemas.microsoft.com/office/drawing/2014/main" id="{F87F5ACC-C46B-4A0E-9468-2EBFF6CED240}"/>
                  </a:ext>
                </a:extLst>
              </p:cNvPr>
              <p:cNvSpPr txBox="1">
                <a:spLocks noRot="1" noChangeAspect="1" noMove="1" noResize="1" noEditPoints="1" noAdjustHandles="1" noChangeArrowheads="1" noChangeShapeType="1" noTextEdit="1"/>
              </p:cNvSpPr>
              <p:nvPr/>
            </p:nvSpPr>
            <p:spPr bwMode="auto">
              <a:xfrm>
                <a:off x="1330325" y="5094288"/>
                <a:ext cx="6626225" cy="1057275"/>
              </a:xfrm>
              <a:prstGeom prst="rect">
                <a:avLst/>
              </a:prstGeom>
              <a:blipFill>
                <a:blip r:embed="rId8"/>
                <a:stretch>
                  <a:fillRect/>
                </a:stretch>
              </a:blipFill>
              <a:ln>
                <a:noFill/>
              </a:ln>
              <a:effectLst/>
            </p:spPr>
            <p:txBody>
              <a:bodyPr/>
              <a:lstStyle/>
              <a:p>
                <a:r>
                  <a:rPr lang="zh-CN" altLang="en-US">
                    <a:noFill/>
                  </a:rPr>
                  <a:t> </a:t>
                </a:r>
              </a:p>
            </p:txBody>
          </p:sp>
        </mc:Fallback>
      </mc:AlternateContent>
      <p:sp>
        <p:nvSpPr>
          <p:cNvPr id="206856" name="Right Arrow 6">
            <a:extLst>
              <a:ext uri="{FF2B5EF4-FFF2-40B4-BE49-F238E27FC236}">
                <a16:creationId xmlns:a16="http://schemas.microsoft.com/office/drawing/2014/main" id="{716C8024-8451-47E9-854D-D38CADC66559}"/>
              </a:ext>
            </a:extLst>
          </p:cNvPr>
          <p:cNvSpPr>
            <a:spLocks noChangeArrowheads="1"/>
          </p:cNvSpPr>
          <p:nvPr/>
        </p:nvSpPr>
        <p:spPr bwMode="auto">
          <a:xfrm>
            <a:off x="674688" y="5410200"/>
            <a:ext cx="609600" cy="304800"/>
          </a:xfrm>
          <a:prstGeom prst="rightArrow">
            <a:avLst>
              <a:gd name="adj1" fmla="val 50000"/>
              <a:gd name="adj2" fmla="val 50000"/>
            </a:avLst>
          </a:prstGeom>
          <a:solidFill>
            <a:schemeClr val="accent1"/>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a:extLst>
              <a:ext uri="{FF2B5EF4-FFF2-40B4-BE49-F238E27FC236}">
                <a16:creationId xmlns:a16="http://schemas.microsoft.com/office/drawing/2014/main" id="{E0EC0B32-0A2E-4902-B217-4E036B943D4A}"/>
              </a:ext>
            </a:extLst>
          </p:cNvPr>
          <p:cNvSpPr>
            <a:spLocks noGrp="1"/>
          </p:cNvSpPr>
          <p:nvPr>
            <p:ph type="title"/>
          </p:nvPr>
        </p:nvSpPr>
        <p:spPr/>
        <p:txBody>
          <a:bodyPr/>
          <a:lstStyle/>
          <a:p>
            <a:pPr>
              <a:defRPr/>
            </a:pPr>
            <a:r>
              <a:rPr lang="en-US" altLang="zh-CN" sz="2800" dirty="0">
                <a:latin typeface="+mn-lt"/>
                <a:ea typeface="宋体" panose="02010600030101010101" pitchFamily="2" charset="-122"/>
              </a:rPr>
              <a:t>Rayleigh Statistics – Average Power in the Wind</a:t>
            </a:r>
          </a:p>
        </p:txBody>
      </p:sp>
      <p:sp>
        <p:nvSpPr>
          <p:cNvPr id="207875" name="Content Placeholder 2">
            <a:extLst>
              <a:ext uri="{FF2B5EF4-FFF2-40B4-BE49-F238E27FC236}">
                <a16:creationId xmlns:a16="http://schemas.microsoft.com/office/drawing/2014/main" id="{305F28F8-FAE7-4317-B411-7B059B7D75B7}"/>
              </a:ext>
            </a:extLst>
          </p:cNvPr>
          <p:cNvSpPr>
            <a:spLocks noGrp="1" noChangeArrowheads="1"/>
          </p:cNvSpPr>
          <p:nvPr>
            <p:ph idx="1"/>
          </p:nvPr>
        </p:nvSpPr>
        <p:spPr/>
        <p:txBody>
          <a:bodyPr/>
          <a:lstStyle/>
          <a:p>
            <a:r>
              <a:rPr lang="en-US" altLang="zh-CN">
                <a:ea typeface="SimSun" panose="02010600030101010101" pitchFamily="2" charset="-122"/>
              </a:rPr>
              <a:t>Can use Rayleigh statistics when all you know is the average windspeed</a:t>
            </a:r>
          </a:p>
          <a:p>
            <a:r>
              <a:rPr lang="en-US" altLang="zh-CN">
                <a:ea typeface="SimSun" panose="02010600030101010101" pitchFamily="2" charset="-122"/>
              </a:rPr>
              <a:t>Anemometer </a:t>
            </a:r>
          </a:p>
          <a:p>
            <a:pPr lvl="1"/>
            <a:r>
              <a:rPr lang="en-US" altLang="zh-CN">
                <a:ea typeface="SimSun" panose="02010600030101010101" pitchFamily="2" charset="-122"/>
              </a:rPr>
              <a:t> Spins at a rate proportional to windspeed</a:t>
            </a:r>
          </a:p>
          <a:p>
            <a:pPr lvl="1"/>
            <a:r>
              <a:rPr lang="en-US" altLang="zh-CN">
                <a:ea typeface="SimSun" panose="02010600030101010101" pitchFamily="2" charset="-122"/>
              </a:rPr>
              <a:t>Has a revolution counter that indicates “miles” of wind that pass</a:t>
            </a:r>
          </a:p>
          <a:p>
            <a:pPr lvl="1"/>
            <a:r>
              <a:rPr lang="en-US" altLang="zh-CN">
                <a:ea typeface="SimSun" panose="02010600030101010101" pitchFamily="2" charset="-122"/>
              </a:rPr>
              <a:t>Dividing “miles” of wind by elapsed hours gives the average windspeed (miles/hour)</a:t>
            </a:r>
          </a:p>
          <a:p>
            <a:pPr lvl="1"/>
            <a:r>
              <a:rPr lang="en-US" altLang="zh-CN">
                <a:ea typeface="SimSun" panose="02010600030101010101" pitchFamily="2" charset="-122"/>
              </a:rPr>
              <a:t>“Wind odometer”</a:t>
            </a:r>
          </a:p>
          <a:p>
            <a:pPr lvl="1"/>
            <a:r>
              <a:rPr lang="en-US" altLang="zh-CN">
                <a:ea typeface="SimSun" panose="02010600030101010101" pitchFamily="2" charset="-122"/>
              </a:rPr>
              <a:t>About $200 each</a:t>
            </a:r>
          </a:p>
          <a:p>
            <a:pPr lvl="1"/>
            <a:r>
              <a:rPr lang="en-US" altLang="zh-CN">
                <a:ea typeface="SimSun" panose="02010600030101010101" pitchFamily="2" charset="-122"/>
              </a:rPr>
              <a:t>Easy to use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E5C085C9-8FA7-4129-A09B-A1FCB52E3657}"/>
              </a:ext>
            </a:extLst>
          </p:cNvPr>
          <p:cNvSpPr>
            <a:spLocks noGrp="1"/>
          </p:cNvSpPr>
          <p:nvPr>
            <p:ph type="title"/>
          </p:nvPr>
        </p:nvSpPr>
        <p:spPr/>
        <p:txBody>
          <a:bodyPr/>
          <a:lstStyle/>
          <a:p>
            <a:pPr>
              <a:defRPr/>
            </a:pPr>
            <a:r>
              <a:rPr lang="en-US" altLang="zh-CN" sz="2800" dirty="0">
                <a:latin typeface="+mn-lt"/>
                <a:ea typeface="宋体" panose="02010600030101010101" pitchFamily="2" charset="-122"/>
              </a:rPr>
              <a:t>Rayleigh Statistics – Average Power in the Wind</a:t>
            </a:r>
          </a:p>
        </p:txBody>
      </p:sp>
      <p:sp>
        <p:nvSpPr>
          <p:cNvPr id="208899" name="Content Placeholder 2">
            <a:extLst>
              <a:ext uri="{FF2B5EF4-FFF2-40B4-BE49-F238E27FC236}">
                <a16:creationId xmlns:a16="http://schemas.microsoft.com/office/drawing/2014/main" id="{58581789-B294-43DF-97AE-F549EF46A731}"/>
              </a:ext>
            </a:extLst>
          </p:cNvPr>
          <p:cNvSpPr>
            <a:spLocks noGrp="1" noChangeArrowheads="1"/>
          </p:cNvSpPr>
          <p:nvPr>
            <p:ph idx="1"/>
          </p:nvPr>
        </p:nvSpPr>
        <p:spPr/>
        <p:txBody>
          <a:bodyPr/>
          <a:lstStyle/>
          <a:p>
            <a:r>
              <a:rPr lang="en-US" altLang="zh-CN" dirty="0">
                <a:ea typeface="SimSun" panose="02010600030101010101" pitchFamily="2" charset="-122"/>
              </a:rPr>
              <a:t>Assume the wind speed distribution is a Rayleigh distribution </a:t>
            </a:r>
          </a:p>
          <a:p>
            <a:r>
              <a:rPr lang="en-US" altLang="zh-CN" dirty="0">
                <a:ea typeface="SimSun" panose="02010600030101010101" pitchFamily="2" charset="-122"/>
              </a:rPr>
              <a:t>To find average power in the wind, we need (</a:t>
            </a:r>
            <a:r>
              <a:rPr lang="en-US" altLang="zh-CN" i="1" dirty="0">
                <a:ea typeface="SimSun" panose="02010600030101010101" pitchFamily="2" charset="-122"/>
              </a:rPr>
              <a:t>v</a:t>
            </a:r>
            <a:r>
              <a:rPr lang="en-US" altLang="zh-CN" i="1" baseline="30000" dirty="0">
                <a:ea typeface="SimSun" panose="02010600030101010101" pitchFamily="2" charset="-122"/>
              </a:rPr>
              <a:t>3</a:t>
            </a:r>
            <a:r>
              <a:rPr lang="en-US" altLang="zh-CN" dirty="0">
                <a:ea typeface="SimSun" panose="02010600030101010101" pitchFamily="2" charset="-122"/>
              </a:rPr>
              <a:t>)</a:t>
            </a:r>
            <a:r>
              <a:rPr lang="en-US" altLang="zh-CN" baseline="-25000" dirty="0">
                <a:ea typeface="SimSun" panose="02010600030101010101" pitchFamily="2" charset="-122"/>
              </a:rPr>
              <a:t>avg </a:t>
            </a:r>
          </a:p>
          <a:p>
            <a:r>
              <a:rPr lang="en-US" altLang="zh-CN" dirty="0">
                <a:ea typeface="SimSun" panose="02010600030101010101" pitchFamily="2" charset="-122"/>
              </a:rPr>
              <a:t>From (7.42) and the Rayleigh </a:t>
            </a:r>
            <a:r>
              <a:rPr lang="en-US" altLang="zh-CN" dirty="0" err="1">
                <a:ea typeface="SimSun" panose="02010600030101010101" pitchFamily="2" charset="-122"/>
              </a:rPr>
              <a:t>p.d.f.</a:t>
            </a:r>
            <a:r>
              <a:rPr lang="en-US" altLang="zh-CN" dirty="0">
                <a:ea typeface="SimSun" panose="02010600030101010101" pitchFamily="2" charset="-122"/>
              </a:rPr>
              <a:t> (6.45):</a:t>
            </a: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r>
              <a:rPr lang="en-US" altLang="zh-CN" dirty="0">
                <a:ea typeface="SimSun" panose="02010600030101010101" pitchFamily="2" charset="-122"/>
              </a:rPr>
              <a:t>Then for a Rayleigh distribution we have </a:t>
            </a: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p:txBody>
      </p:sp>
      <p:graphicFrame>
        <p:nvGraphicFramePr>
          <p:cNvPr id="208900" name="Object 2">
            <a:extLst>
              <a:ext uri="{FF2B5EF4-FFF2-40B4-BE49-F238E27FC236}">
                <a16:creationId xmlns:a16="http://schemas.microsoft.com/office/drawing/2014/main" id="{D3D83460-B918-4168-A0A9-C46F385D79D2}"/>
              </a:ext>
            </a:extLst>
          </p:cNvPr>
          <p:cNvGraphicFramePr>
            <a:graphicFrameLocks noChangeAspect="1"/>
          </p:cNvGraphicFramePr>
          <p:nvPr>
            <p:extLst>
              <p:ext uri="{D42A27DB-BD31-4B8C-83A1-F6EECF244321}">
                <p14:modId xmlns:p14="http://schemas.microsoft.com/office/powerpoint/2010/main" val="1817142655"/>
              </p:ext>
            </p:extLst>
          </p:nvPr>
        </p:nvGraphicFramePr>
        <p:xfrm>
          <a:off x="2446337" y="2548911"/>
          <a:ext cx="4251325" cy="1057275"/>
        </p:xfrm>
        <a:graphic>
          <a:graphicData uri="http://schemas.openxmlformats.org/presentationml/2006/ole">
            <mc:AlternateContent xmlns:mc="http://schemas.openxmlformats.org/markup-compatibility/2006">
              <mc:Choice xmlns:v="urn:schemas-microsoft-com:vml" Requires="v">
                <p:oleObj spid="_x0000_s37932" name="Equation" r:id="rId3" imgW="1892300" imgH="469900" progId="Equation.DSMT4">
                  <p:embed/>
                </p:oleObj>
              </mc:Choice>
              <mc:Fallback>
                <p:oleObj name="Equation" r:id="rId3" imgW="1892300" imgH="469900" progId="Equation.DSMT4">
                  <p:embed/>
                  <p:pic>
                    <p:nvPicPr>
                      <p:cNvPr id="208900" name="Object 2">
                        <a:extLst>
                          <a:ext uri="{FF2B5EF4-FFF2-40B4-BE49-F238E27FC236}">
                            <a16:creationId xmlns:a16="http://schemas.microsoft.com/office/drawing/2014/main" id="{D3D83460-B918-4168-A0A9-C46F385D7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337" y="2548911"/>
                        <a:ext cx="4251325"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901" name="Object 3">
            <a:extLst>
              <a:ext uri="{FF2B5EF4-FFF2-40B4-BE49-F238E27FC236}">
                <a16:creationId xmlns:a16="http://schemas.microsoft.com/office/drawing/2014/main" id="{F65CECE7-7863-46B6-B0DF-B870D422882E}"/>
              </a:ext>
            </a:extLst>
          </p:cNvPr>
          <p:cNvGraphicFramePr>
            <a:graphicFrameLocks noChangeAspect="1"/>
          </p:cNvGraphicFramePr>
          <p:nvPr>
            <p:extLst>
              <p:ext uri="{D42A27DB-BD31-4B8C-83A1-F6EECF244321}">
                <p14:modId xmlns:p14="http://schemas.microsoft.com/office/powerpoint/2010/main" val="2255483773"/>
              </p:ext>
            </p:extLst>
          </p:nvPr>
        </p:nvGraphicFramePr>
        <p:xfrm>
          <a:off x="2346190" y="3450465"/>
          <a:ext cx="4341813" cy="1057275"/>
        </p:xfrm>
        <a:graphic>
          <a:graphicData uri="http://schemas.openxmlformats.org/presentationml/2006/ole">
            <mc:AlternateContent xmlns:mc="http://schemas.openxmlformats.org/markup-compatibility/2006">
              <mc:Choice xmlns:v="urn:schemas-microsoft-com:vml" Requires="v">
                <p:oleObj spid="_x0000_s37933" name="Equation" r:id="rId5" imgW="1930400" imgH="469900" progId="Equation.DSMT4">
                  <p:embed/>
                </p:oleObj>
              </mc:Choice>
              <mc:Fallback>
                <p:oleObj name="Equation" r:id="rId5" imgW="1930400" imgH="469900" progId="Equation.DSMT4">
                  <p:embed/>
                  <p:pic>
                    <p:nvPicPr>
                      <p:cNvPr id="208901" name="Object 3">
                        <a:extLst>
                          <a:ext uri="{FF2B5EF4-FFF2-40B4-BE49-F238E27FC236}">
                            <a16:creationId xmlns:a16="http://schemas.microsoft.com/office/drawing/2014/main" id="{F65CECE7-7863-46B6-B0DF-B870D42288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6190" y="3450465"/>
                        <a:ext cx="4341813"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902" name="Object 4">
            <a:extLst>
              <a:ext uri="{FF2B5EF4-FFF2-40B4-BE49-F238E27FC236}">
                <a16:creationId xmlns:a16="http://schemas.microsoft.com/office/drawing/2014/main" id="{55530C12-9AD0-4CFC-9E3E-FDA829BA5F8D}"/>
              </a:ext>
            </a:extLst>
          </p:cNvPr>
          <p:cNvGraphicFramePr>
            <a:graphicFrameLocks noChangeAspect="1"/>
          </p:cNvGraphicFramePr>
          <p:nvPr>
            <p:extLst>
              <p:ext uri="{D42A27DB-BD31-4B8C-83A1-F6EECF244321}">
                <p14:modId xmlns:p14="http://schemas.microsoft.com/office/powerpoint/2010/main" val="2816982292"/>
              </p:ext>
            </p:extLst>
          </p:nvPr>
        </p:nvGraphicFramePr>
        <p:xfrm>
          <a:off x="1861344" y="5087895"/>
          <a:ext cx="5421312" cy="1171575"/>
        </p:xfrm>
        <a:graphic>
          <a:graphicData uri="http://schemas.openxmlformats.org/presentationml/2006/ole">
            <mc:AlternateContent xmlns:mc="http://schemas.openxmlformats.org/markup-compatibility/2006">
              <mc:Choice xmlns:v="urn:schemas-microsoft-com:vml" Requires="v">
                <p:oleObj spid="_x0000_s37934" name="Equation" r:id="rId7" imgW="2413000" imgH="520700" progId="Equation.DSMT4">
                  <p:embed/>
                </p:oleObj>
              </mc:Choice>
              <mc:Fallback>
                <p:oleObj name="Equation" r:id="rId7" imgW="2413000" imgH="520700" progId="Equation.DSMT4">
                  <p:embed/>
                  <p:pic>
                    <p:nvPicPr>
                      <p:cNvPr id="208902" name="Object 4">
                        <a:extLst>
                          <a:ext uri="{FF2B5EF4-FFF2-40B4-BE49-F238E27FC236}">
                            <a16:creationId xmlns:a16="http://schemas.microsoft.com/office/drawing/2014/main" id="{55530C12-9AD0-4CFC-9E3E-FDA829BA5F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1344" y="5087895"/>
                        <a:ext cx="5421312"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35EDBD4-18E6-4283-87C3-A20CC457896E}"/>
              </a:ext>
            </a:extLst>
          </p:cNvPr>
          <p:cNvSpPr>
            <a:spLocks noGrp="1"/>
          </p:cNvSpPr>
          <p:nvPr>
            <p:ph type="title"/>
          </p:nvPr>
        </p:nvSpPr>
        <p:spPr/>
        <p:txBody>
          <a:bodyPr/>
          <a:lstStyle/>
          <a:p>
            <a:pPr>
              <a:defRPr/>
            </a:pPr>
            <a:r>
              <a:rPr lang="en-US" altLang="zh-CN" dirty="0">
                <a:latin typeface="+mn-lt"/>
                <a:ea typeface="宋体" panose="02010600030101010101" pitchFamily="2" charset="-122"/>
              </a:rPr>
              <a:t>US Wind Resources</a:t>
            </a:r>
          </a:p>
        </p:txBody>
      </p:sp>
      <p:sp>
        <p:nvSpPr>
          <p:cNvPr id="43011" name="TextBox 9">
            <a:extLst>
              <a:ext uri="{FF2B5EF4-FFF2-40B4-BE49-F238E27FC236}">
                <a16:creationId xmlns:a16="http://schemas.microsoft.com/office/drawing/2014/main" id="{5EEE1F52-126C-4F49-AD80-CFD41AABB66A}"/>
              </a:ext>
            </a:extLst>
          </p:cNvPr>
          <p:cNvSpPr txBox="1">
            <a:spLocks noChangeArrowheads="1"/>
          </p:cNvSpPr>
          <p:nvPr/>
        </p:nvSpPr>
        <p:spPr bwMode="auto">
          <a:xfrm>
            <a:off x="3657600" y="6488113"/>
            <a:ext cx="487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800">
                <a:solidFill>
                  <a:schemeClr val="bg1"/>
                </a:solidFill>
                <a:ea typeface="SimSun" panose="02010600030101010101" pitchFamily="2" charset="-122"/>
              </a:rPr>
              <a:t>http://www.windpower.org/en/pictures/lacour.htm</a:t>
            </a:r>
          </a:p>
        </p:txBody>
      </p:sp>
      <p:pic>
        <p:nvPicPr>
          <p:cNvPr id="43012" name="Picture 6" descr="windclassmap.png">
            <a:extLst>
              <a:ext uri="{FF2B5EF4-FFF2-40B4-BE49-F238E27FC236}">
                <a16:creationId xmlns:a16="http://schemas.microsoft.com/office/drawing/2014/main" id="{B1D44B51-9D85-473D-8B50-A95D34090B62}"/>
              </a:ext>
            </a:extLst>
          </p:cNvPr>
          <p:cNvPicPr>
            <a:picLocks noChangeAspect="1"/>
          </p:cNvPicPr>
          <p:nvPr/>
        </p:nvPicPr>
        <p:blipFill rotWithShape="1">
          <a:blip r:embed="rId3">
            <a:extLst>
              <a:ext uri="{28A0092B-C50C-407E-A947-70E740481C1C}">
                <a14:useLocalDpi xmlns:a14="http://schemas.microsoft.com/office/drawing/2010/main" val="0"/>
              </a:ext>
            </a:extLst>
          </a:blip>
          <a:srcRect l="3362"/>
          <a:stretch/>
        </p:blipFill>
        <p:spPr bwMode="auto">
          <a:xfrm>
            <a:off x="317131" y="1362868"/>
            <a:ext cx="8052537"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9">
            <a:extLst>
              <a:ext uri="{FF2B5EF4-FFF2-40B4-BE49-F238E27FC236}">
                <a16:creationId xmlns:a16="http://schemas.microsoft.com/office/drawing/2014/main" id="{74307E0E-737F-4FB4-A779-EAAC587C2741}"/>
              </a:ext>
            </a:extLst>
          </p:cNvPr>
          <p:cNvSpPr txBox="1">
            <a:spLocks noChangeArrowheads="1"/>
          </p:cNvSpPr>
          <p:nvPr/>
        </p:nvSpPr>
        <p:spPr bwMode="auto">
          <a:xfrm>
            <a:off x="685800" y="640080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lgn="r" eaLnBrk="1" hangingPunct="1">
              <a:buSzPct val="100000"/>
              <a:buFont typeface="Wingdings" panose="05000000000000000000" pitchFamily="2" charset="2"/>
              <a:buNone/>
            </a:pPr>
            <a:r>
              <a:rPr lang="en-US" altLang="zh-CN" sz="1800">
                <a:solidFill>
                  <a:schemeClr val="bg2"/>
                </a:solidFill>
                <a:ea typeface="SimSun" panose="02010600030101010101" pitchFamily="2" charset="-122"/>
              </a:rPr>
              <a:t>http://www.windpoweringamerica.gov/pdfs/wind_maps/us_windmap.pdf</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CD875251-6BF8-45E4-8066-648E7EFE6AB8}"/>
              </a:ext>
            </a:extLst>
          </p:cNvPr>
          <p:cNvSpPr>
            <a:spLocks noGrp="1"/>
          </p:cNvSpPr>
          <p:nvPr>
            <p:ph type="title"/>
          </p:nvPr>
        </p:nvSpPr>
        <p:spPr/>
        <p:txBody>
          <a:bodyPr/>
          <a:lstStyle/>
          <a:p>
            <a:pPr>
              <a:defRPr/>
            </a:pPr>
            <a:r>
              <a:rPr lang="en-US" altLang="zh-CN" dirty="0">
                <a:latin typeface="+mn-lt"/>
                <a:ea typeface="宋体" panose="02010600030101010101" pitchFamily="2" charset="-122"/>
              </a:rPr>
              <a:t>Rayleigh Statistics – Average Power in the Wind</a:t>
            </a:r>
          </a:p>
        </p:txBody>
      </p:sp>
      <p:sp>
        <p:nvSpPr>
          <p:cNvPr id="209923" name="Content Placeholder 2">
            <a:extLst>
              <a:ext uri="{FF2B5EF4-FFF2-40B4-BE49-F238E27FC236}">
                <a16:creationId xmlns:a16="http://schemas.microsoft.com/office/drawing/2014/main" id="{ADA5997E-2642-4001-8F5D-D719F18CB647}"/>
              </a:ext>
            </a:extLst>
          </p:cNvPr>
          <p:cNvSpPr>
            <a:spLocks noGrp="1" noChangeArrowheads="1"/>
          </p:cNvSpPr>
          <p:nvPr>
            <p:ph idx="1"/>
          </p:nvPr>
        </p:nvSpPr>
        <p:spPr/>
        <p:txBody>
          <a:bodyPr/>
          <a:lstStyle/>
          <a:p>
            <a:r>
              <a:rPr lang="en-US" altLang="zh-CN" dirty="0">
                <a:ea typeface="SimSun" panose="02010600030101010101" pitchFamily="2" charset="-122"/>
              </a:rPr>
              <a:t>This is (</a:t>
            </a:r>
            <a:r>
              <a:rPr lang="en-US" altLang="zh-CN" i="1" dirty="0">
                <a:ea typeface="SimSun" panose="02010600030101010101" pitchFamily="2" charset="-122"/>
              </a:rPr>
              <a:t>v</a:t>
            </a:r>
            <a:r>
              <a:rPr lang="en-US" altLang="zh-CN" i="1" baseline="30000" dirty="0">
                <a:ea typeface="SimSun" panose="02010600030101010101" pitchFamily="2" charset="-122"/>
              </a:rPr>
              <a:t>3</a:t>
            </a:r>
            <a:r>
              <a:rPr lang="en-US" altLang="zh-CN" dirty="0">
                <a:ea typeface="SimSun" panose="02010600030101010101" pitchFamily="2" charset="-122"/>
              </a:rPr>
              <a:t>)</a:t>
            </a:r>
            <a:r>
              <a:rPr lang="en-US" altLang="zh-CN" baseline="-25000" dirty="0">
                <a:ea typeface="SimSun" panose="02010600030101010101" pitchFamily="2" charset="-122"/>
              </a:rPr>
              <a:t>avg </a:t>
            </a:r>
            <a:r>
              <a:rPr lang="en-US" altLang="zh-CN" dirty="0">
                <a:ea typeface="SimSun" panose="02010600030101010101" pitchFamily="2" charset="-122"/>
              </a:rPr>
              <a:t> in terms of </a:t>
            </a:r>
            <a:r>
              <a:rPr lang="en-US" altLang="zh-CN" i="1" dirty="0">
                <a:ea typeface="SimSun" panose="02010600030101010101" pitchFamily="2" charset="-122"/>
              </a:rPr>
              <a:t>c</a:t>
            </a:r>
            <a:r>
              <a:rPr lang="en-US" altLang="zh-CN" dirty="0">
                <a:ea typeface="SimSun" panose="02010600030101010101" pitchFamily="2" charset="-122"/>
              </a:rPr>
              <a:t>, but we can use (7.45) to write </a:t>
            </a:r>
            <a:r>
              <a:rPr lang="en-US" altLang="zh-CN" i="1" dirty="0">
                <a:ea typeface="SimSun" panose="02010600030101010101" pitchFamily="2" charset="-122"/>
              </a:rPr>
              <a:t>c</a:t>
            </a:r>
            <a:r>
              <a:rPr lang="en-US" altLang="zh-CN" dirty="0">
                <a:ea typeface="SimSun" panose="02010600030101010101" pitchFamily="2" charset="-122"/>
              </a:rPr>
              <a:t> in terms of </a:t>
            </a:r>
            <a:r>
              <a:rPr lang="en-US" altLang="zh-CN" i="1" dirty="0" err="1">
                <a:ea typeface="SimSun" panose="02010600030101010101" pitchFamily="2" charset="-122"/>
              </a:rPr>
              <a:t>v</a:t>
            </a:r>
            <a:r>
              <a:rPr lang="en-US" altLang="zh-CN" baseline="-25000" dirty="0" err="1">
                <a:ea typeface="SimSun" panose="02010600030101010101" pitchFamily="2" charset="-122"/>
              </a:rPr>
              <a:t>avg</a:t>
            </a:r>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r>
              <a:rPr lang="en-US" altLang="zh-CN" dirty="0">
                <a:ea typeface="SimSun" panose="02010600030101010101" pitchFamily="2" charset="-122"/>
              </a:rPr>
              <a:t> Then we have (</a:t>
            </a:r>
            <a:r>
              <a:rPr lang="en-US" altLang="zh-CN" i="1" dirty="0">
                <a:ea typeface="SimSun" panose="02010600030101010101" pitchFamily="2" charset="-122"/>
              </a:rPr>
              <a:t>v</a:t>
            </a:r>
            <a:r>
              <a:rPr lang="en-US" altLang="zh-CN" i="1" baseline="30000" dirty="0">
                <a:ea typeface="SimSun" panose="02010600030101010101" pitchFamily="2" charset="-122"/>
              </a:rPr>
              <a:t>3</a:t>
            </a:r>
            <a:r>
              <a:rPr lang="en-US" altLang="zh-CN" dirty="0">
                <a:ea typeface="SimSun" panose="02010600030101010101" pitchFamily="2" charset="-122"/>
              </a:rPr>
              <a:t>)</a:t>
            </a:r>
            <a:r>
              <a:rPr lang="en-US" altLang="zh-CN" baseline="-25000" dirty="0">
                <a:ea typeface="SimSun" panose="02010600030101010101" pitchFamily="2" charset="-122"/>
              </a:rPr>
              <a:t>avg</a:t>
            </a:r>
            <a:r>
              <a:rPr lang="en-US" altLang="zh-CN" dirty="0">
                <a:ea typeface="SimSun" panose="02010600030101010101" pitchFamily="2" charset="-122"/>
              </a:rPr>
              <a:t> in terms of </a:t>
            </a:r>
            <a:r>
              <a:rPr lang="en-US" altLang="zh-CN" i="1" dirty="0" err="1">
                <a:ea typeface="SimSun" panose="02010600030101010101" pitchFamily="2" charset="-122"/>
              </a:rPr>
              <a:t>v</a:t>
            </a:r>
            <a:r>
              <a:rPr lang="en-US" altLang="zh-CN" baseline="-25000" dirty="0" err="1">
                <a:ea typeface="SimSun" panose="02010600030101010101" pitchFamily="2" charset="-122"/>
              </a:rPr>
              <a:t>avg</a:t>
            </a:r>
            <a:r>
              <a:rPr lang="en-US" altLang="zh-CN" baseline="-25000" dirty="0">
                <a:ea typeface="SimSun" panose="02010600030101010101" pitchFamily="2" charset="-122"/>
              </a:rPr>
              <a:t> </a:t>
            </a:r>
            <a:r>
              <a:rPr lang="en-US" altLang="zh-CN" dirty="0">
                <a:ea typeface="SimSun" panose="02010600030101010101" pitchFamily="2" charset="-122"/>
              </a:rPr>
              <a:t>:</a:t>
            </a:r>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baseline="-25000" dirty="0">
              <a:ea typeface="SimSun" panose="02010600030101010101" pitchFamily="2" charset="-122"/>
            </a:endParaRPr>
          </a:p>
          <a:p>
            <a:endParaRPr lang="en-US" altLang="zh-CN" dirty="0">
              <a:ea typeface="SimSun" panose="02010600030101010101" pitchFamily="2" charset="-122"/>
            </a:endParaRPr>
          </a:p>
        </p:txBody>
      </p:sp>
      <p:graphicFrame>
        <p:nvGraphicFramePr>
          <p:cNvPr id="209924" name="Object 2">
            <a:extLst>
              <a:ext uri="{FF2B5EF4-FFF2-40B4-BE49-F238E27FC236}">
                <a16:creationId xmlns:a16="http://schemas.microsoft.com/office/drawing/2014/main" id="{E4DC1DC2-9F0D-4468-B2D1-4DF785F7B4A4}"/>
              </a:ext>
            </a:extLst>
          </p:cNvPr>
          <p:cNvGraphicFramePr>
            <a:graphicFrameLocks noChangeAspect="1"/>
          </p:cNvGraphicFramePr>
          <p:nvPr>
            <p:extLst>
              <p:ext uri="{D42A27DB-BD31-4B8C-83A1-F6EECF244321}">
                <p14:modId xmlns:p14="http://schemas.microsoft.com/office/powerpoint/2010/main" val="2203618426"/>
              </p:ext>
            </p:extLst>
          </p:nvPr>
        </p:nvGraphicFramePr>
        <p:xfrm>
          <a:off x="1941468" y="2067731"/>
          <a:ext cx="5421312" cy="1171575"/>
        </p:xfrm>
        <a:graphic>
          <a:graphicData uri="http://schemas.openxmlformats.org/presentationml/2006/ole">
            <mc:AlternateContent xmlns:mc="http://schemas.openxmlformats.org/markup-compatibility/2006">
              <mc:Choice xmlns:v="urn:schemas-microsoft-com:vml" Requires="v">
                <p:oleObj spid="_x0000_s38956" name="Equation" r:id="rId3" imgW="2413000" imgH="520700" progId="Equation.DSMT4">
                  <p:embed/>
                </p:oleObj>
              </mc:Choice>
              <mc:Fallback>
                <p:oleObj name="Equation" r:id="rId3" imgW="2413000" imgH="520700" progId="Equation.DSMT4">
                  <p:embed/>
                  <p:pic>
                    <p:nvPicPr>
                      <p:cNvPr id="209924" name="Object 2">
                        <a:extLst>
                          <a:ext uri="{FF2B5EF4-FFF2-40B4-BE49-F238E27FC236}">
                            <a16:creationId xmlns:a16="http://schemas.microsoft.com/office/drawing/2014/main" id="{E4DC1DC2-9F0D-4468-B2D1-4DF785F7B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468" y="2067731"/>
                        <a:ext cx="5421312"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9925" name="Object 3">
            <a:extLst>
              <a:ext uri="{FF2B5EF4-FFF2-40B4-BE49-F238E27FC236}">
                <a16:creationId xmlns:a16="http://schemas.microsoft.com/office/drawing/2014/main" id="{0DF5A712-8105-43CD-ADCE-BFFFB90334FF}"/>
              </a:ext>
            </a:extLst>
          </p:cNvPr>
          <p:cNvGraphicFramePr>
            <a:graphicFrameLocks noChangeAspect="1"/>
          </p:cNvGraphicFramePr>
          <p:nvPr>
            <p:extLst>
              <p:ext uri="{D42A27DB-BD31-4B8C-83A1-F6EECF244321}">
                <p14:modId xmlns:p14="http://schemas.microsoft.com/office/powerpoint/2010/main" val="533274576"/>
              </p:ext>
            </p:extLst>
          </p:nvPr>
        </p:nvGraphicFramePr>
        <p:xfrm>
          <a:off x="1981200" y="3299606"/>
          <a:ext cx="5819775" cy="942975"/>
        </p:xfrm>
        <a:graphic>
          <a:graphicData uri="http://schemas.openxmlformats.org/presentationml/2006/ole">
            <mc:AlternateContent xmlns:mc="http://schemas.openxmlformats.org/markup-compatibility/2006">
              <mc:Choice xmlns:v="urn:schemas-microsoft-com:vml" Requires="v">
                <p:oleObj spid="_x0000_s38957" name="Equation" r:id="rId5" imgW="2590800" imgH="419100" progId="Equation.DSMT4">
                  <p:embed/>
                </p:oleObj>
              </mc:Choice>
              <mc:Fallback>
                <p:oleObj name="Equation" r:id="rId5" imgW="2590800" imgH="419100" progId="Equation.DSMT4">
                  <p:embed/>
                  <p:pic>
                    <p:nvPicPr>
                      <p:cNvPr id="209925" name="Object 3">
                        <a:extLst>
                          <a:ext uri="{FF2B5EF4-FFF2-40B4-BE49-F238E27FC236}">
                            <a16:creationId xmlns:a16="http://schemas.microsoft.com/office/drawing/2014/main" id="{0DF5A712-8105-43CD-ADCE-BFFFB90334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299606"/>
                        <a:ext cx="5819775"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9926" name="Object 5">
            <a:extLst>
              <a:ext uri="{FF2B5EF4-FFF2-40B4-BE49-F238E27FC236}">
                <a16:creationId xmlns:a16="http://schemas.microsoft.com/office/drawing/2014/main" id="{A2B86169-309E-4BFF-998D-AFBB26314269}"/>
              </a:ext>
            </a:extLst>
          </p:cNvPr>
          <p:cNvGraphicFramePr>
            <a:graphicFrameLocks noChangeAspect="1"/>
          </p:cNvGraphicFramePr>
          <p:nvPr>
            <p:extLst>
              <p:ext uri="{D42A27DB-BD31-4B8C-83A1-F6EECF244321}">
                <p14:modId xmlns:p14="http://schemas.microsoft.com/office/powerpoint/2010/main" val="2260950770"/>
              </p:ext>
            </p:extLst>
          </p:nvPr>
        </p:nvGraphicFramePr>
        <p:xfrm>
          <a:off x="2322512" y="5195887"/>
          <a:ext cx="5478463" cy="885825"/>
        </p:xfrm>
        <a:graphic>
          <a:graphicData uri="http://schemas.openxmlformats.org/presentationml/2006/ole">
            <mc:AlternateContent xmlns:mc="http://schemas.openxmlformats.org/markup-compatibility/2006">
              <mc:Choice xmlns:v="urn:schemas-microsoft-com:vml" Requires="v">
                <p:oleObj spid="_x0000_s38958" name="Equation" r:id="rId7" imgW="2438400" imgH="393700" progId="Equation.DSMT4">
                  <p:embed/>
                </p:oleObj>
              </mc:Choice>
              <mc:Fallback>
                <p:oleObj name="Equation" r:id="rId7" imgW="2438400" imgH="393700" progId="Equation.DSMT4">
                  <p:embed/>
                  <p:pic>
                    <p:nvPicPr>
                      <p:cNvPr id="209926" name="Object 5">
                        <a:extLst>
                          <a:ext uri="{FF2B5EF4-FFF2-40B4-BE49-F238E27FC236}">
                            <a16:creationId xmlns:a16="http://schemas.microsoft.com/office/drawing/2014/main" id="{A2B86169-309E-4BFF-998D-AFBB263142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2512" y="5195887"/>
                        <a:ext cx="5478463"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927" name="Right Arrow 7">
            <a:extLst>
              <a:ext uri="{FF2B5EF4-FFF2-40B4-BE49-F238E27FC236}">
                <a16:creationId xmlns:a16="http://schemas.microsoft.com/office/drawing/2014/main" id="{E772E1FF-5867-4AFE-9271-E4F8C469B351}"/>
              </a:ext>
            </a:extLst>
          </p:cNvPr>
          <p:cNvSpPr>
            <a:spLocks noChangeArrowheads="1"/>
          </p:cNvSpPr>
          <p:nvPr/>
        </p:nvSpPr>
        <p:spPr bwMode="auto">
          <a:xfrm>
            <a:off x="1522066" y="5486399"/>
            <a:ext cx="609600" cy="304800"/>
          </a:xfrm>
          <a:prstGeom prst="rightArrow">
            <a:avLst>
              <a:gd name="adj1" fmla="val 50000"/>
              <a:gd name="adj2" fmla="val 50000"/>
            </a:avLst>
          </a:prstGeom>
          <a:solidFill>
            <a:schemeClr val="accent1"/>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8B5EB466-62EC-4877-BDB1-3F064293134D}"/>
              </a:ext>
            </a:extLst>
          </p:cNvPr>
          <p:cNvSpPr>
            <a:spLocks noGrp="1"/>
          </p:cNvSpPr>
          <p:nvPr>
            <p:ph type="title"/>
          </p:nvPr>
        </p:nvSpPr>
        <p:spPr/>
        <p:txBody>
          <a:bodyPr/>
          <a:lstStyle/>
          <a:p>
            <a:pPr>
              <a:defRPr/>
            </a:pPr>
            <a:r>
              <a:rPr lang="en-US" altLang="zh-CN" dirty="0">
                <a:latin typeface="+mn-lt"/>
                <a:ea typeface="宋体" panose="02010600030101010101" pitchFamily="2" charset="-122"/>
              </a:rPr>
              <a:t>Rayleigh Statistics – Average Power in the Wind</a:t>
            </a:r>
          </a:p>
        </p:txBody>
      </p:sp>
      <p:sp>
        <p:nvSpPr>
          <p:cNvPr id="210947" name="Content Placeholder 2">
            <a:extLst>
              <a:ext uri="{FF2B5EF4-FFF2-40B4-BE49-F238E27FC236}">
                <a16:creationId xmlns:a16="http://schemas.microsoft.com/office/drawing/2014/main" id="{B4BB87F6-DA10-466C-B2F5-0A878CBDA48B}"/>
              </a:ext>
            </a:extLst>
          </p:cNvPr>
          <p:cNvSpPr>
            <a:spLocks noGrp="1" noChangeArrowheads="1"/>
          </p:cNvSpPr>
          <p:nvPr>
            <p:ph idx="1"/>
          </p:nvPr>
        </p:nvSpPr>
        <p:spPr/>
        <p:txBody>
          <a:bodyPr/>
          <a:lstStyle/>
          <a:p>
            <a:r>
              <a:rPr lang="en-US" altLang="zh-CN">
                <a:ea typeface="SimSun" panose="02010600030101010101" pitchFamily="2" charset="-122"/>
              </a:rPr>
              <a:t>To figure out average power in the wind, we need to know the average value of the </a:t>
            </a:r>
            <a:r>
              <a:rPr lang="en-US" altLang="zh-CN" b="1" i="1">
                <a:ea typeface="SimSun" panose="02010600030101010101" pitchFamily="2" charset="-122"/>
              </a:rPr>
              <a:t>cube</a:t>
            </a:r>
            <a:r>
              <a:rPr lang="en-US" altLang="zh-CN">
                <a:ea typeface="SimSun" panose="02010600030101010101" pitchFamily="2" charset="-122"/>
              </a:rPr>
              <a:t> of velocity:</a:t>
            </a:r>
          </a:p>
          <a:p>
            <a:endParaRPr lang="en-US" altLang="zh-CN">
              <a:ea typeface="SimSun" panose="02010600030101010101" pitchFamily="2" charset="-122"/>
            </a:endParaRPr>
          </a:p>
          <a:p>
            <a:endParaRPr lang="en-US" altLang="zh-CN">
              <a:ea typeface="SimSun" panose="02010600030101010101" pitchFamily="2" charset="-122"/>
            </a:endParaRPr>
          </a:p>
          <a:p>
            <a:r>
              <a:rPr lang="en-US" altLang="zh-CN">
                <a:ea typeface="SimSun" panose="02010600030101010101" pitchFamily="2" charset="-122"/>
              </a:rPr>
              <a:t>With </a:t>
            </a:r>
            <a:r>
              <a:rPr lang="en-US" altLang="zh-CN" b="1" i="1">
                <a:ea typeface="SimSun" panose="02010600030101010101" pitchFamily="2" charset="-122"/>
              </a:rPr>
              <a:t>Rayleigh assumptions</a:t>
            </a:r>
            <a:r>
              <a:rPr lang="en-US" altLang="zh-CN">
                <a:ea typeface="SimSun" panose="02010600030101010101" pitchFamily="2" charset="-122"/>
              </a:rPr>
              <a:t>, we can write the (</a:t>
            </a:r>
            <a:r>
              <a:rPr lang="en-US" altLang="zh-CN" i="1">
                <a:ea typeface="SimSun" panose="02010600030101010101" pitchFamily="2" charset="-122"/>
              </a:rPr>
              <a:t>v</a:t>
            </a:r>
            <a:r>
              <a:rPr lang="en-US" altLang="zh-CN" i="1" baseline="30000">
                <a:ea typeface="SimSun" panose="02010600030101010101" pitchFamily="2" charset="-122"/>
              </a:rPr>
              <a:t>3</a:t>
            </a:r>
            <a:r>
              <a:rPr lang="en-US" altLang="zh-CN">
                <a:ea typeface="SimSun" panose="02010600030101010101" pitchFamily="2" charset="-122"/>
              </a:rPr>
              <a:t>)</a:t>
            </a:r>
            <a:r>
              <a:rPr lang="en-US" altLang="zh-CN" baseline="-25000">
                <a:ea typeface="SimSun" panose="02010600030101010101" pitchFamily="2" charset="-122"/>
              </a:rPr>
              <a:t>avg</a:t>
            </a:r>
            <a:r>
              <a:rPr lang="en-US" altLang="zh-CN">
                <a:ea typeface="SimSun" panose="02010600030101010101" pitchFamily="2" charset="-122"/>
              </a:rPr>
              <a:t> in terms of </a:t>
            </a:r>
            <a:r>
              <a:rPr lang="en-US" altLang="zh-CN" i="1">
                <a:ea typeface="SimSun" panose="02010600030101010101" pitchFamily="2" charset="-122"/>
              </a:rPr>
              <a:t>v</a:t>
            </a:r>
            <a:r>
              <a:rPr lang="en-US" altLang="zh-CN" baseline="-25000">
                <a:ea typeface="SimSun" panose="02010600030101010101" pitchFamily="2" charset="-122"/>
              </a:rPr>
              <a:t>avg </a:t>
            </a:r>
            <a:r>
              <a:rPr lang="en-US" altLang="zh-CN">
                <a:ea typeface="SimSun" panose="02010600030101010101" pitchFamily="2" charset="-122"/>
              </a:rPr>
              <a:t> as in (7.48), and the expression for average power in the wind is just</a:t>
            </a:r>
          </a:p>
          <a:p>
            <a:endParaRPr lang="en-US" altLang="zh-CN">
              <a:ea typeface="SimSun" panose="02010600030101010101" pitchFamily="2" charset="-122"/>
            </a:endParaRPr>
          </a:p>
          <a:p>
            <a:endParaRPr lang="en-US" altLang="zh-CN">
              <a:ea typeface="SimSun" panose="02010600030101010101" pitchFamily="2" charset="-122"/>
            </a:endParaRPr>
          </a:p>
          <a:p>
            <a:r>
              <a:rPr lang="en-US" altLang="zh-CN">
                <a:ea typeface="SimSun" panose="02010600030101010101" pitchFamily="2" charset="-122"/>
              </a:rPr>
              <a:t>This is an important and useful result </a:t>
            </a:r>
          </a:p>
        </p:txBody>
      </p:sp>
      <p:graphicFrame>
        <p:nvGraphicFramePr>
          <p:cNvPr id="210948" name="Object 2">
            <a:extLst>
              <a:ext uri="{FF2B5EF4-FFF2-40B4-BE49-F238E27FC236}">
                <a16:creationId xmlns:a16="http://schemas.microsoft.com/office/drawing/2014/main" id="{6C76A618-C38C-4B30-B03C-C78DE27314D4}"/>
              </a:ext>
            </a:extLst>
          </p:cNvPr>
          <p:cNvGraphicFramePr>
            <a:graphicFrameLocks noChangeAspect="1"/>
          </p:cNvGraphicFramePr>
          <p:nvPr>
            <p:extLst>
              <p:ext uri="{D42A27DB-BD31-4B8C-83A1-F6EECF244321}">
                <p14:modId xmlns:p14="http://schemas.microsoft.com/office/powerpoint/2010/main" val="2930808290"/>
              </p:ext>
            </p:extLst>
          </p:nvPr>
        </p:nvGraphicFramePr>
        <p:xfrm>
          <a:off x="1371600" y="2021379"/>
          <a:ext cx="6650037" cy="1028700"/>
        </p:xfrm>
        <a:graphic>
          <a:graphicData uri="http://schemas.openxmlformats.org/presentationml/2006/ole">
            <mc:AlternateContent xmlns:mc="http://schemas.openxmlformats.org/markup-compatibility/2006">
              <mc:Choice xmlns:v="urn:schemas-microsoft-com:vml" Requires="v">
                <p:oleObj spid="_x0000_s39966" name="Equation" r:id="rId3" imgW="2959100" imgH="457200" progId="Equation.DSMT4">
                  <p:embed/>
                </p:oleObj>
              </mc:Choice>
              <mc:Fallback>
                <p:oleObj name="Equation" r:id="rId3" imgW="2959100" imgH="457200" progId="Equation.DSMT4">
                  <p:embed/>
                  <p:pic>
                    <p:nvPicPr>
                      <p:cNvPr id="210948" name="Object 2">
                        <a:extLst>
                          <a:ext uri="{FF2B5EF4-FFF2-40B4-BE49-F238E27FC236}">
                            <a16:creationId xmlns:a16="http://schemas.microsoft.com/office/drawing/2014/main" id="{6C76A618-C38C-4B30-B03C-C78DE2731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21379"/>
                        <a:ext cx="6650037"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0949" name="Object 3">
            <a:extLst>
              <a:ext uri="{FF2B5EF4-FFF2-40B4-BE49-F238E27FC236}">
                <a16:creationId xmlns:a16="http://schemas.microsoft.com/office/drawing/2014/main" id="{36EDBB11-0E91-47EC-A9CD-4DADD28D35B3}"/>
              </a:ext>
            </a:extLst>
          </p:cNvPr>
          <p:cNvGraphicFramePr>
            <a:graphicFrameLocks noChangeAspect="1"/>
          </p:cNvGraphicFramePr>
          <p:nvPr>
            <p:extLst>
              <p:ext uri="{D42A27DB-BD31-4B8C-83A1-F6EECF244321}">
                <p14:modId xmlns:p14="http://schemas.microsoft.com/office/powerpoint/2010/main" val="3931500869"/>
              </p:ext>
            </p:extLst>
          </p:nvPr>
        </p:nvGraphicFramePr>
        <p:xfrm>
          <a:off x="2362200" y="4177047"/>
          <a:ext cx="5024438" cy="885825"/>
        </p:xfrm>
        <a:graphic>
          <a:graphicData uri="http://schemas.openxmlformats.org/presentationml/2006/ole">
            <mc:AlternateContent xmlns:mc="http://schemas.openxmlformats.org/markup-compatibility/2006">
              <mc:Choice xmlns:v="urn:schemas-microsoft-com:vml" Requires="v">
                <p:oleObj spid="_x0000_s39967" name="Equation" r:id="rId5" imgW="2235200" imgH="393700" progId="Equation.DSMT4">
                  <p:embed/>
                </p:oleObj>
              </mc:Choice>
              <mc:Fallback>
                <p:oleObj name="Equation" r:id="rId5" imgW="2235200" imgH="393700" progId="Equation.DSMT4">
                  <p:embed/>
                  <p:pic>
                    <p:nvPicPr>
                      <p:cNvPr id="210949" name="Object 3">
                        <a:extLst>
                          <a:ext uri="{FF2B5EF4-FFF2-40B4-BE49-F238E27FC236}">
                            <a16:creationId xmlns:a16="http://schemas.microsoft.com/office/drawing/2014/main" id="{36EDBB11-0E91-47EC-A9CD-4DADD28D3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177047"/>
                        <a:ext cx="502443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0950" name="Right Arrow 6">
            <a:extLst>
              <a:ext uri="{FF2B5EF4-FFF2-40B4-BE49-F238E27FC236}">
                <a16:creationId xmlns:a16="http://schemas.microsoft.com/office/drawing/2014/main" id="{07BE76CC-16CC-496D-A7F6-E7DE94F1F9F6}"/>
              </a:ext>
            </a:extLst>
          </p:cNvPr>
          <p:cNvSpPr>
            <a:spLocks noChangeArrowheads="1"/>
          </p:cNvSpPr>
          <p:nvPr/>
        </p:nvSpPr>
        <p:spPr bwMode="auto">
          <a:xfrm>
            <a:off x="1168400" y="4486609"/>
            <a:ext cx="609600" cy="304800"/>
          </a:xfrm>
          <a:prstGeom prst="rightArrow">
            <a:avLst>
              <a:gd name="adj1" fmla="val 50000"/>
              <a:gd name="adj2" fmla="val 50000"/>
            </a:avLst>
          </a:prstGeom>
          <a:solidFill>
            <a:schemeClr val="accent1"/>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3B7A992A-E86E-4B32-ACC2-A46668DE88F6}"/>
              </a:ext>
            </a:extLst>
          </p:cNvPr>
          <p:cNvSpPr>
            <a:spLocks noGrp="1"/>
          </p:cNvSpPr>
          <p:nvPr>
            <p:ph type="title"/>
          </p:nvPr>
        </p:nvSpPr>
        <p:spPr/>
        <p:txBody>
          <a:bodyPr/>
          <a:lstStyle/>
          <a:p>
            <a:pPr>
              <a:defRPr/>
            </a:pPr>
            <a:r>
              <a:rPr lang="en-US" altLang="zh-CN" sz="2400" dirty="0">
                <a:latin typeface="+mn-lt"/>
                <a:ea typeface="宋体" panose="02010600030101010101" pitchFamily="2" charset="-122"/>
              </a:rPr>
              <a:t>Rayleigh Statistics – Average Power in the Wind</a:t>
            </a:r>
          </a:p>
        </p:txBody>
      </p:sp>
      <p:sp>
        <p:nvSpPr>
          <p:cNvPr id="211971" name="Rectangle 6">
            <a:extLst>
              <a:ext uri="{FF2B5EF4-FFF2-40B4-BE49-F238E27FC236}">
                <a16:creationId xmlns:a16="http://schemas.microsoft.com/office/drawing/2014/main" id="{AEBE5641-301E-4D0B-86E2-772D1445C9CE}"/>
              </a:ext>
            </a:extLst>
          </p:cNvPr>
          <p:cNvSpPr>
            <a:spLocks noChangeArrowheads="1"/>
          </p:cNvSpPr>
          <p:nvPr/>
        </p:nvSpPr>
        <p:spPr bwMode="auto">
          <a:xfrm>
            <a:off x="381000" y="2514600"/>
            <a:ext cx="838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600">
                <a:ea typeface="SimSun" panose="02010600030101010101" pitchFamily="2" charset="-122"/>
              </a:rPr>
              <a:t># The number of hours per year that the wind blows between any two speeds:</a:t>
            </a:r>
          </a:p>
        </p:txBody>
      </p:sp>
      <p:sp>
        <p:nvSpPr>
          <p:cNvPr id="211972" name="Rectangle 8">
            <a:extLst>
              <a:ext uri="{FF2B5EF4-FFF2-40B4-BE49-F238E27FC236}">
                <a16:creationId xmlns:a16="http://schemas.microsoft.com/office/drawing/2014/main" id="{CE2E6336-0048-4B86-8652-4FEA41F8C313}"/>
              </a:ext>
            </a:extLst>
          </p:cNvPr>
          <p:cNvSpPr>
            <a:spLocks noChangeArrowheads="1"/>
          </p:cNvSpPr>
          <p:nvPr/>
        </p:nvSpPr>
        <p:spPr bwMode="auto">
          <a:xfrm>
            <a:off x="381000" y="33528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600">
                <a:ea typeface="SimSun" panose="02010600030101010101" pitchFamily="2" charset="-122"/>
              </a:rPr>
              <a:t># Average wind speed:</a:t>
            </a:r>
          </a:p>
        </p:txBody>
      </p:sp>
      <p:sp>
        <p:nvSpPr>
          <p:cNvPr id="211973" name="Rectangle 10">
            <a:extLst>
              <a:ext uri="{FF2B5EF4-FFF2-40B4-BE49-F238E27FC236}">
                <a16:creationId xmlns:a16="http://schemas.microsoft.com/office/drawing/2014/main" id="{79521FDF-211C-414E-9379-88BCA73EF059}"/>
              </a:ext>
            </a:extLst>
          </p:cNvPr>
          <p:cNvSpPr>
            <a:spLocks noChangeArrowheads="1"/>
          </p:cNvSpPr>
          <p:nvPr/>
        </p:nvSpPr>
        <p:spPr bwMode="auto">
          <a:xfrm>
            <a:off x="381000" y="41148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600">
                <a:ea typeface="SimSun" panose="02010600030101010101" pitchFamily="2" charset="-122"/>
              </a:rPr>
              <a:t># Average wind power:</a:t>
            </a:r>
          </a:p>
        </p:txBody>
      </p:sp>
      <p:sp>
        <p:nvSpPr>
          <p:cNvPr id="211974" name="Rectangle 12">
            <a:extLst>
              <a:ext uri="{FF2B5EF4-FFF2-40B4-BE49-F238E27FC236}">
                <a16:creationId xmlns:a16="http://schemas.microsoft.com/office/drawing/2014/main" id="{2DCF37DE-A619-47C7-B124-504241C28994}"/>
              </a:ext>
            </a:extLst>
          </p:cNvPr>
          <p:cNvSpPr>
            <a:spLocks noChangeArrowheads="1"/>
          </p:cNvSpPr>
          <p:nvPr/>
        </p:nvSpPr>
        <p:spPr bwMode="auto">
          <a:xfrm>
            <a:off x="304800" y="4953000"/>
            <a:ext cx="838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600">
                <a:ea typeface="SimSun" panose="02010600030101010101" pitchFamily="2" charset="-122"/>
              </a:rPr>
              <a:t># For Rayleigh pdf,</a:t>
            </a:r>
          </a:p>
        </p:txBody>
      </p:sp>
      <mc:AlternateContent xmlns:mc="http://schemas.openxmlformats.org/markup-compatibility/2006" xmlns:a14="http://schemas.microsoft.com/office/drawing/2010/main">
        <mc:Choice Requires="a14">
          <p:sp>
            <p:nvSpPr>
              <p:cNvPr id="211975" name="对象 1">
                <a:extLst>
                  <a:ext uri="{FF2B5EF4-FFF2-40B4-BE49-F238E27FC236}">
                    <a16:creationId xmlns:a16="http://schemas.microsoft.com/office/drawing/2014/main" id="{5048711B-ED0A-47E8-9CB7-CB0FD7B072ED}"/>
                  </a:ext>
                </a:extLst>
              </p:cNvPr>
              <p:cNvSpPr txBox="1"/>
              <p:nvPr/>
            </p:nvSpPr>
            <p:spPr bwMode="auto">
              <a:xfrm>
                <a:off x="457200" y="1150938"/>
                <a:ext cx="3297238" cy="1296987"/>
              </a:xfrm>
              <a:prstGeom prst="rect">
                <a:avLst/>
              </a:prstGeom>
              <a:noFill/>
              <a:ln>
                <a:noFill/>
              </a:ln>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zh-CN" altLang="en-US" i="1" smtClean="0">
                          <a:solidFill>
                            <a:srgbClr val="003366"/>
                          </a:solidFill>
                          <a:latin typeface="Cambria Math" panose="02040503050406030204" pitchFamily="18" charset="0"/>
                        </a:rPr>
                        <m:t>𝑓</m:t>
                      </m:r>
                      <m:r>
                        <a:rPr lang="zh-CN" altLang="en-US" i="1" smtClean="0">
                          <a:solidFill>
                            <a:srgbClr val="003366"/>
                          </a:solidFill>
                          <a:latin typeface="Cambria Math" panose="02040503050406030204" pitchFamily="18" charset="0"/>
                        </a:rPr>
                        <m:t>(</m:t>
                      </m:r>
                      <m:r>
                        <a:rPr lang="zh-CN" altLang="en-US" i="1" smtClean="0">
                          <a:solidFill>
                            <a:srgbClr val="003366"/>
                          </a:solidFill>
                          <a:latin typeface="Cambria Math" panose="02040503050406030204" pitchFamily="18" charset="0"/>
                        </a:rPr>
                        <m:t>𝑣</m:t>
                      </m:r>
                      <m:r>
                        <a:rPr lang="zh-CN" altLang="en-US" i="1" smtClean="0">
                          <a:solidFill>
                            <a:srgbClr val="003366"/>
                          </a:solidFill>
                          <a:latin typeface="Cambria Math" panose="02040503050406030204" pitchFamily="18" charset="0"/>
                        </a:rPr>
                        <m:t>)=</m:t>
                      </m:r>
                      <m:r>
                        <m:rPr>
                          <m:nor/>
                        </m:rPr>
                        <a:rPr lang="zh-CN" altLang="en-US" i="0">
                          <a:solidFill>
                            <a:srgbClr val="003366"/>
                          </a:solidFill>
                          <a:latin typeface="Cambria Math" panose="02040503050406030204" pitchFamily="18" charset="0"/>
                        </a:rPr>
                        <m:t>windspeed</m:t>
                      </m:r>
                      <m:r>
                        <m:rPr>
                          <m:nor/>
                        </m:rPr>
                        <a:rPr lang="zh-CN" altLang="en-US" i="0">
                          <a:solidFill>
                            <a:srgbClr val="003366"/>
                          </a:solidFill>
                          <a:latin typeface="Cambria Math" panose="02040503050406030204" pitchFamily="18" charset="0"/>
                        </a:rPr>
                        <m:t> </m:t>
                      </m:r>
                      <m:r>
                        <m:rPr>
                          <m:nor/>
                        </m:rPr>
                        <a:rPr lang="zh-CN" altLang="en-US" i="0">
                          <a:solidFill>
                            <a:srgbClr val="003366"/>
                          </a:solidFill>
                          <a:latin typeface="Cambria Math" panose="02040503050406030204" pitchFamily="18" charset="0"/>
                        </a:rPr>
                        <m:t>pdf</m:t>
                      </m:r>
                    </m:oMath>
                    <m:oMath xmlns:m="http://schemas.openxmlformats.org/officeDocument/2006/math">
                      <m:r>
                        <m:rPr>
                          <m:nor/>
                        </m:rPr>
                        <a:rPr lang="zh-CN" altLang="en-US" i="0">
                          <a:solidFill>
                            <a:srgbClr val="003366"/>
                          </a:solidFill>
                          <a:latin typeface="Cambria Math" panose="02040503050406030204" pitchFamily="18" charset="0"/>
                        </a:rPr>
                        <m:t>probability</m:t>
                      </m:r>
                      <m:r>
                        <a:rPr lang="zh-CN" altLang="en-US" i="1">
                          <a:solidFill>
                            <a:srgbClr val="003366"/>
                          </a:solidFill>
                          <a:latin typeface="Cambria Math" panose="02040503050406030204" pitchFamily="18" charset="0"/>
                        </a:rPr>
                        <m:t>(</m:t>
                      </m:r>
                      <m:sSub>
                        <m:sSubPr>
                          <m:ctrlPr>
                            <a:rPr lang="zh-CN" altLang="en-US" i="1">
                              <a:solidFill>
                                <a:srgbClr val="003366"/>
                              </a:solidFill>
                              <a:latin typeface="Cambria Math" panose="02040503050406030204" pitchFamily="18" charset="0"/>
                            </a:rPr>
                          </m:ctrlPr>
                        </m:sSubPr>
                        <m:e>
                          <m:r>
                            <a:rPr lang="zh-CN" altLang="en-US" i="1">
                              <a:solidFill>
                                <a:srgbClr val="003366"/>
                              </a:solidFill>
                              <a:latin typeface="Cambria Math" panose="02040503050406030204" pitchFamily="18" charset="0"/>
                            </a:rPr>
                            <m:t>𝑣</m:t>
                          </m:r>
                        </m:e>
                        <m:sub>
                          <m:r>
                            <a:rPr lang="zh-CN" altLang="en-US" i="1">
                              <a:solidFill>
                                <a:srgbClr val="003366"/>
                              </a:solidFill>
                              <a:latin typeface="Cambria Math" panose="02040503050406030204" pitchFamily="18" charset="0"/>
                            </a:rPr>
                            <m:t>1</m:t>
                          </m:r>
                        </m:sub>
                      </m:sSub>
                      <m:r>
                        <a:rPr lang="zh-CN" altLang="en-US" i="1">
                          <a:solidFill>
                            <a:srgbClr val="003366"/>
                          </a:solidFill>
                          <a:latin typeface="Cambria Math" panose="02040503050406030204" pitchFamily="18" charset="0"/>
                        </a:rPr>
                        <m:t>≤</m:t>
                      </m:r>
                      <m:r>
                        <a:rPr lang="zh-CN" altLang="en-US" i="1">
                          <a:solidFill>
                            <a:srgbClr val="003366"/>
                          </a:solidFill>
                          <a:latin typeface="Cambria Math" panose="02040503050406030204" pitchFamily="18" charset="0"/>
                        </a:rPr>
                        <m:t>𝑣</m:t>
                      </m:r>
                      <m:r>
                        <a:rPr lang="zh-CN" altLang="en-US" i="1">
                          <a:solidFill>
                            <a:srgbClr val="003366"/>
                          </a:solidFill>
                          <a:latin typeface="Cambria Math" panose="02040503050406030204" pitchFamily="18" charset="0"/>
                        </a:rPr>
                        <m:t>≤</m:t>
                      </m:r>
                      <m:sSub>
                        <m:sSubPr>
                          <m:ctrlPr>
                            <a:rPr lang="zh-CN" altLang="en-US" i="1">
                              <a:solidFill>
                                <a:srgbClr val="003366"/>
                              </a:solidFill>
                              <a:latin typeface="Cambria Math" panose="02040503050406030204" pitchFamily="18" charset="0"/>
                            </a:rPr>
                          </m:ctrlPr>
                        </m:sSubPr>
                        <m:e>
                          <m:r>
                            <a:rPr lang="zh-CN" altLang="en-US" i="1">
                              <a:solidFill>
                                <a:srgbClr val="003366"/>
                              </a:solidFill>
                              <a:latin typeface="Cambria Math" panose="02040503050406030204" pitchFamily="18" charset="0"/>
                            </a:rPr>
                            <m:t>𝑣</m:t>
                          </m:r>
                        </m:e>
                        <m:sub>
                          <m:r>
                            <a:rPr lang="zh-CN" altLang="en-US" i="1">
                              <a:solidFill>
                                <a:srgbClr val="003366"/>
                              </a:solidFill>
                              <a:latin typeface="Cambria Math" panose="02040503050406030204" pitchFamily="18" charset="0"/>
                            </a:rPr>
                            <m:t>2</m:t>
                          </m:r>
                        </m:sub>
                      </m:sSub>
                      <m:r>
                        <a:rPr lang="zh-CN" altLang="en-US" i="1">
                          <a:solidFill>
                            <a:srgbClr val="003366"/>
                          </a:solidFill>
                          <a:latin typeface="Cambria Math" panose="02040503050406030204" pitchFamily="18" charset="0"/>
                        </a:rPr>
                        <m:t>)=</m:t>
                      </m:r>
                      <m:nary>
                        <m:naryPr>
                          <m:ctrlPr>
                            <a:rPr lang="zh-CN" altLang="en-US" i="1">
                              <a:solidFill>
                                <a:srgbClr val="003366"/>
                              </a:solidFill>
                              <a:latin typeface="Cambria Math" panose="02040503050406030204" pitchFamily="18" charset="0"/>
                            </a:rPr>
                          </m:ctrlPr>
                        </m:naryPr>
                        <m:sub>
                          <m:sSub>
                            <m:sSubPr>
                              <m:ctrlPr>
                                <a:rPr lang="zh-CN" altLang="en-US" i="1">
                                  <a:solidFill>
                                    <a:srgbClr val="003366"/>
                                  </a:solidFill>
                                  <a:latin typeface="Cambria Math" panose="02040503050406030204" pitchFamily="18" charset="0"/>
                                </a:rPr>
                              </m:ctrlPr>
                            </m:sSubPr>
                            <m:e>
                              <m:r>
                                <a:rPr lang="zh-CN" altLang="en-US" i="1">
                                  <a:solidFill>
                                    <a:srgbClr val="003366"/>
                                  </a:solidFill>
                                  <a:latin typeface="Cambria Math" panose="02040503050406030204" pitchFamily="18" charset="0"/>
                                </a:rPr>
                                <m:t>𝑣</m:t>
                              </m:r>
                            </m:e>
                            <m:sub>
                              <m:r>
                                <a:rPr lang="zh-CN" altLang="en-US" i="1">
                                  <a:solidFill>
                                    <a:srgbClr val="003366"/>
                                  </a:solidFill>
                                  <a:latin typeface="Cambria Math" panose="02040503050406030204" pitchFamily="18" charset="0"/>
                                </a:rPr>
                                <m:t>1</m:t>
                              </m:r>
                            </m:sub>
                          </m:sSub>
                        </m:sub>
                        <m:sup>
                          <m:sSub>
                            <m:sSubPr>
                              <m:ctrlPr>
                                <a:rPr lang="zh-CN" altLang="en-US" i="1">
                                  <a:solidFill>
                                    <a:srgbClr val="003366"/>
                                  </a:solidFill>
                                  <a:latin typeface="Cambria Math" panose="02040503050406030204" pitchFamily="18" charset="0"/>
                                </a:rPr>
                              </m:ctrlPr>
                            </m:sSubPr>
                            <m:e>
                              <m:r>
                                <a:rPr lang="zh-CN" altLang="en-US" i="1">
                                  <a:solidFill>
                                    <a:srgbClr val="003366"/>
                                  </a:solidFill>
                                  <a:latin typeface="Cambria Math" panose="02040503050406030204" pitchFamily="18" charset="0"/>
                                </a:rPr>
                                <m:t>𝑣</m:t>
                              </m:r>
                            </m:e>
                            <m:sub>
                              <m:r>
                                <a:rPr lang="zh-CN" altLang="en-US" i="1">
                                  <a:solidFill>
                                    <a:srgbClr val="003366"/>
                                  </a:solidFill>
                                  <a:latin typeface="Cambria Math" panose="02040503050406030204" pitchFamily="18" charset="0"/>
                                </a:rPr>
                                <m:t>2</m:t>
                              </m:r>
                            </m:sub>
                          </m:sSub>
                        </m:sup>
                        <m:e>
                          <m:r>
                            <a:rPr lang="zh-CN" altLang="en-US" i="1">
                              <a:solidFill>
                                <a:srgbClr val="003366"/>
                              </a:solidFill>
                              <a:latin typeface="Cambria Math" panose="02040503050406030204" pitchFamily="18" charset="0"/>
                            </a:rPr>
                            <m:t>𝑓</m:t>
                          </m:r>
                          <m:r>
                            <a:rPr lang="zh-CN" altLang="en-US" i="1">
                              <a:solidFill>
                                <a:srgbClr val="003366"/>
                              </a:solidFill>
                              <a:latin typeface="Cambria Math" panose="02040503050406030204" pitchFamily="18" charset="0"/>
                            </a:rPr>
                            <m:t>(</m:t>
                          </m:r>
                          <m:r>
                            <a:rPr lang="zh-CN" altLang="en-US" i="1">
                              <a:solidFill>
                                <a:srgbClr val="003366"/>
                              </a:solidFill>
                              <a:latin typeface="Cambria Math" panose="02040503050406030204" pitchFamily="18" charset="0"/>
                            </a:rPr>
                            <m:t>𝑣</m:t>
                          </m:r>
                          <m:r>
                            <a:rPr lang="zh-CN" altLang="en-US" i="1">
                              <a:solidFill>
                                <a:srgbClr val="003366"/>
                              </a:solidFill>
                              <a:latin typeface="Cambria Math" panose="02040503050406030204" pitchFamily="18" charset="0"/>
                            </a:rPr>
                            <m:t>)</m:t>
                          </m:r>
                          <m:r>
                            <a:rPr lang="zh-CN" altLang="en-US" i="1">
                              <a:solidFill>
                                <a:srgbClr val="003366"/>
                              </a:solidFill>
                              <a:latin typeface="Cambria Math" panose="02040503050406030204" pitchFamily="18" charset="0"/>
                            </a:rPr>
                            <m:t>𝑑𝑣</m:t>
                          </m:r>
                        </m:e>
                      </m:nary>
                    </m:oMath>
                    <m:oMath xmlns:m="http://schemas.openxmlformats.org/officeDocument/2006/math">
                      <m:r>
                        <m:rPr>
                          <m:nor/>
                        </m:rPr>
                        <a:rPr lang="zh-CN" altLang="en-US" i="0">
                          <a:solidFill>
                            <a:srgbClr val="003366"/>
                          </a:solidFill>
                          <a:latin typeface="Cambria Math" panose="02040503050406030204" pitchFamily="18" charset="0"/>
                        </a:rPr>
                        <m:t>probability</m:t>
                      </m:r>
                      <m:r>
                        <a:rPr lang="zh-CN" altLang="en-US" i="1">
                          <a:solidFill>
                            <a:srgbClr val="003366"/>
                          </a:solidFill>
                          <a:latin typeface="Cambria Math" panose="02040503050406030204" pitchFamily="18" charset="0"/>
                        </a:rPr>
                        <m:t>(0≤</m:t>
                      </m:r>
                      <m:r>
                        <a:rPr lang="zh-CN" altLang="en-US" i="1">
                          <a:solidFill>
                            <a:srgbClr val="003366"/>
                          </a:solidFill>
                          <a:latin typeface="Cambria Math" panose="02040503050406030204" pitchFamily="18" charset="0"/>
                        </a:rPr>
                        <m:t>𝑣</m:t>
                      </m:r>
                      <m:r>
                        <a:rPr lang="zh-CN" altLang="en-US" i="1">
                          <a:solidFill>
                            <a:srgbClr val="003366"/>
                          </a:solidFill>
                          <a:latin typeface="Cambria Math" panose="02040503050406030204" pitchFamily="18" charset="0"/>
                        </a:rPr>
                        <m:t>≤∞)=</m:t>
                      </m:r>
                      <m:nary>
                        <m:naryPr>
                          <m:ctrlPr>
                            <a:rPr lang="zh-CN" altLang="en-US" i="1">
                              <a:solidFill>
                                <a:srgbClr val="003366"/>
                              </a:solidFill>
                              <a:latin typeface="Cambria Math" panose="02040503050406030204" pitchFamily="18" charset="0"/>
                            </a:rPr>
                          </m:ctrlPr>
                        </m:naryPr>
                        <m:sub>
                          <m:r>
                            <a:rPr lang="zh-CN" altLang="en-US" i="1">
                              <a:solidFill>
                                <a:srgbClr val="003366"/>
                              </a:solidFill>
                              <a:latin typeface="Cambria Math" panose="02040503050406030204" pitchFamily="18" charset="0"/>
                            </a:rPr>
                            <m:t>0</m:t>
                          </m:r>
                        </m:sub>
                        <m:sup>
                          <m:r>
                            <a:rPr lang="zh-CN" altLang="en-US" i="1">
                              <a:solidFill>
                                <a:srgbClr val="003366"/>
                              </a:solidFill>
                              <a:latin typeface="Cambria Math" panose="02040503050406030204" pitchFamily="18" charset="0"/>
                            </a:rPr>
                            <m:t>∞</m:t>
                          </m:r>
                        </m:sup>
                        <m:e>
                          <m:r>
                            <a:rPr lang="zh-CN" altLang="en-US" i="1">
                              <a:solidFill>
                                <a:srgbClr val="003366"/>
                              </a:solidFill>
                              <a:latin typeface="Cambria Math" panose="02040503050406030204" pitchFamily="18" charset="0"/>
                            </a:rPr>
                            <m:t>𝑓</m:t>
                          </m:r>
                          <m:r>
                            <a:rPr lang="zh-CN" altLang="en-US" i="1">
                              <a:solidFill>
                                <a:srgbClr val="003366"/>
                              </a:solidFill>
                              <a:latin typeface="Cambria Math" panose="02040503050406030204" pitchFamily="18" charset="0"/>
                            </a:rPr>
                            <m:t>(</m:t>
                          </m:r>
                          <m:r>
                            <a:rPr lang="zh-CN" altLang="en-US" i="1">
                              <a:solidFill>
                                <a:srgbClr val="003366"/>
                              </a:solidFill>
                              <a:latin typeface="Cambria Math" panose="02040503050406030204" pitchFamily="18" charset="0"/>
                            </a:rPr>
                            <m:t>𝑣</m:t>
                          </m:r>
                          <m:r>
                            <a:rPr lang="zh-CN" altLang="en-US" i="1">
                              <a:solidFill>
                                <a:srgbClr val="003366"/>
                              </a:solidFill>
                              <a:latin typeface="Cambria Math" panose="02040503050406030204" pitchFamily="18" charset="0"/>
                            </a:rPr>
                            <m:t>)</m:t>
                          </m:r>
                          <m:r>
                            <a:rPr lang="zh-CN" altLang="en-US" i="1">
                              <a:solidFill>
                                <a:srgbClr val="003366"/>
                              </a:solidFill>
                              <a:latin typeface="Cambria Math" panose="02040503050406030204" pitchFamily="18" charset="0"/>
                            </a:rPr>
                            <m:t>𝑑𝑣</m:t>
                          </m:r>
                        </m:e>
                      </m:nary>
                      <m:r>
                        <a:rPr lang="zh-CN" altLang="en-US" i="1">
                          <a:solidFill>
                            <a:srgbClr val="003366"/>
                          </a:solidFill>
                          <a:latin typeface="Cambria Math" panose="02040503050406030204" pitchFamily="18" charset="0"/>
                        </a:rPr>
                        <m:t>=1</m:t>
                      </m:r>
                    </m:oMath>
                  </m:oMathPara>
                </a14:m>
                <a:endParaRPr lang="zh-CN" altLang="en-US" dirty="0"/>
              </a:p>
            </p:txBody>
          </p:sp>
        </mc:Choice>
        <mc:Fallback xmlns="">
          <p:sp>
            <p:nvSpPr>
              <p:cNvPr id="211975" name="对象 1">
                <a:extLst>
                  <a:ext uri="{FF2B5EF4-FFF2-40B4-BE49-F238E27FC236}">
                    <a16:creationId xmlns:a16="http://schemas.microsoft.com/office/drawing/2014/main" id="{5048711B-ED0A-47E8-9CB7-CB0FD7B072ED}"/>
                  </a:ext>
                </a:extLst>
              </p:cNvPr>
              <p:cNvSpPr txBox="1">
                <a:spLocks noRot="1" noChangeAspect="1" noMove="1" noResize="1" noEditPoints="1" noAdjustHandles="1" noChangeArrowheads="1" noChangeShapeType="1" noTextEdit="1"/>
              </p:cNvSpPr>
              <p:nvPr/>
            </p:nvSpPr>
            <p:spPr bwMode="auto">
              <a:xfrm>
                <a:off x="457200" y="1150938"/>
                <a:ext cx="3297238" cy="1296987"/>
              </a:xfrm>
              <a:prstGeom prst="rect">
                <a:avLst/>
              </a:prstGeom>
              <a:blipFill>
                <a:blip r:embed="rId3"/>
                <a:stretch>
                  <a:fillRect t="-46009" b="-79812"/>
                </a:stretch>
              </a:blipFill>
              <a:ln>
                <a:noFill/>
              </a:ln>
            </p:spPr>
            <p:txBody>
              <a:bodyPr/>
              <a:lstStyle/>
              <a:p>
                <a:r>
                  <a:rPr lang="zh-CN" altLang="en-US">
                    <a:noFill/>
                  </a:rPr>
                  <a:t> </a:t>
                </a:r>
              </a:p>
            </p:txBody>
          </p:sp>
        </mc:Fallback>
      </mc:AlternateContent>
      <p:graphicFrame>
        <p:nvGraphicFramePr>
          <p:cNvPr id="211976" name="对象 2">
            <a:extLst>
              <a:ext uri="{FF2B5EF4-FFF2-40B4-BE49-F238E27FC236}">
                <a16:creationId xmlns:a16="http://schemas.microsoft.com/office/drawing/2014/main" id="{D846AA46-1A8F-4B97-89A0-23E22D866839}"/>
              </a:ext>
            </a:extLst>
          </p:cNvPr>
          <p:cNvGraphicFramePr>
            <a:graphicFrameLocks noChangeAspect="1"/>
          </p:cNvGraphicFramePr>
          <p:nvPr>
            <p:extLst>
              <p:ext uri="{D42A27DB-BD31-4B8C-83A1-F6EECF244321}">
                <p14:modId xmlns:p14="http://schemas.microsoft.com/office/powerpoint/2010/main" val="192191370"/>
              </p:ext>
            </p:extLst>
          </p:nvPr>
        </p:nvGraphicFramePr>
        <p:xfrm>
          <a:off x="2873375" y="2852738"/>
          <a:ext cx="2482850" cy="482600"/>
        </p:xfrm>
        <a:graphic>
          <a:graphicData uri="http://schemas.openxmlformats.org/presentationml/2006/ole">
            <mc:AlternateContent xmlns:mc="http://schemas.openxmlformats.org/markup-compatibility/2006">
              <mc:Choice xmlns:v="urn:schemas-microsoft-com:vml" Requires="v">
                <p:oleObj spid="_x0000_s41019" name="Equation" r:id="rId4" imgW="1828800" imgH="355600" progId="Equation.DSMT4">
                  <p:embed/>
                </p:oleObj>
              </mc:Choice>
              <mc:Fallback>
                <p:oleObj name="Equation" r:id="rId4" imgW="1828800" imgH="355600" progId="Equation.DSMT4">
                  <p:embed/>
                  <p:pic>
                    <p:nvPicPr>
                      <p:cNvPr id="211976" name="对象 2">
                        <a:extLst>
                          <a:ext uri="{FF2B5EF4-FFF2-40B4-BE49-F238E27FC236}">
                            <a16:creationId xmlns:a16="http://schemas.microsoft.com/office/drawing/2014/main" id="{D846AA46-1A8F-4B97-89A0-23E22D8668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75" y="2852738"/>
                        <a:ext cx="24828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1977" name="对象 3">
            <a:extLst>
              <a:ext uri="{FF2B5EF4-FFF2-40B4-BE49-F238E27FC236}">
                <a16:creationId xmlns:a16="http://schemas.microsoft.com/office/drawing/2014/main" id="{FE03B351-82F2-4CF1-A27B-D2088CC62155}"/>
              </a:ext>
            </a:extLst>
          </p:cNvPr>
          <p:cNvGraphicFramePr>
            <a:graphicFrameLocks noChangeAspect="1"/>
          </p:cNvGraphicFramePr>
          <p:nvPr>
            <p:extLst>
              <p:ext uri="{D42A27DB-BD31-4B8C-83A1-F6EECF244321}">
                <p14:modId xmlns:p14="http://schemas.microsoft.com/office/powerpoint/2010/main" val="2937540568"/>
              </p:ext>
            </p:extLst>
          </p:nvPr>
        </p:nvGraphicFramePr>
        <p:xfrm>
          <a:off x="3332163" y="3548063"/>
          <a:ext cx="1565275" cy="452437"/>
        </p:xfrm>
        <a:graphic>
          <a:graphicData uri="http://schemas.openxmlformats.org/presentationml/2006/ole">
            <mc:AlternateContent xmlns:mc="http://schemas.openxmlformats.org/markup-compatibility/2006">
              <mc:Choice xmlns:v="urn:schemas-microsoft-com:vml" Requires="v">
                <p:oleObj spid="_x0000_s41020" name="Equation" r:id="rId6" imgW="1143000" imgH="330200" progId="Equation.DSMT4">
                  <p:embed/>
                </p:oleObj>
              </mc:Choice>
              <mc:Fallback>
                <p:oleObj name="Equation" r:id="rId6" imgW="1143000" imgH="330200" progId="Equation.DSMT4">
                  <p:embed/>
                  <p:pic>
                    <p:nvPicPr>
                      <p:cNvPr id="211977" name="对象 3">
                        <a:extLst>
                          <a:ext uri="{FF2B5EF4-FFF2-40B4-BE49-F238E27FC236}">
                            <a16:creationId xmlns:a16="http://schemas.microsoft.com/office/drawing/2014/main" id="{FE03B351-82F2-4CF1-A27B-D2088CC62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163" y="3548063"/>
                        <a:ext cx="156527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1978" name="对象 14">
            <a:extLst>
              <a:ext uri="{FF2B5EF4-FFF2-40B4-BE49-F238E27FC236}">
                <a16:creationId xmlns:a16="http://schemas.microsoft.com/office/drawing/2014/main" id="{02E0258A-6C7E-45F5-A238-6A25DEA3BC17}"/>
              </a:ext>
            </a:extLst>
          </p:cNvPr>
          <p:cNvGraphicFramePr>
            <a:graphicFrameLocks noChangeAspect="1"/>
          </p:cNvGraphicFramePr>
          <p:nvPr>
            <p:extLst>
              <p:ext uri="{D42A27DB-BD31-4B8C-83A1-F6EECF244321}">
                <p14:modId xmlns:p14="http://schemas.microsoft.com/office/powerpoint/2010/main" val="3911898323"/>
              </p:ext>
            </p:extLst>
          </p:nvPr>
        </p:nvGraphicFramePr>
        <p:xfrm>
          <a:off x="3328988" y="4359275"/>
          <a:ext cx="2106612" cy="541338"/>
        </p:xfrm>
        <a:graphic>
          <a:graphicData uri="http://schemas.openxmlformats.org/presentationml/2006/ole">
            <mc:AlternateContent xmlns:mc="http://schemas.openxmlformats.org/markup-compatibility/2006">
              <mc:Choice xmlns:v="urn:schemas-microsoft-com:vml" Requires="v">
                <p:oleObj spid="_x0000_s41021" name="Equation" r:id="rId8" imgW="1536033" imgH="393529" progId="Equation.DSMT4">
                  <p:embed/>
                </p:oleObj>
              </mc:Choice>
              <mc:Fallback>
                <p:oleObj name="Equation" r:id="rId8" imgW="1536033" imgH="393529" progId="Equation.DSMT4">
                  <p:embed/>
                  <p:pic>
                    <p:nvPicPr>
                      <p:cNvPr id="211978" name="对象 14">
                        <a:extLst>
                          <a:ext uri="{FF2B5EF4-FFF2-40B4-BE49-F238E27FC236}">
                            <a16:creationId xmlns:a16="http://schemas.microsoft.com/office/drawing/2014/main" id="{02E0258A-6C7E-45F5-A238-6A25DEA3BC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8988" y="4359275"/>
                        <a:ext cx="210661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1979" name="对象 15">
            <a:extLst>
              <a:ext uri="{FF2B5EF4-FFF2-40B4-BE49-F238E27FC236}">
                <a16:creationId xmlns:a16="http://schemas.microsoft.com/office/drawing/2014/main" id="{022A339D-D08A-4226-91A3-98E16A64F709}"/>
              </a:ext>
            </a:extLst>
          </p:cNvPr>
          <p:cNvGraphicFramePr>
            <a:graphicFrameLocks noChangeAspect="1"/>
          </p:cNvGraphicFramePr>
          <p:nvPr>
            <p:extLst>
              <p:ext uri="{D42A27DB-BD31-4B8C-83A1-F6EECF244321}">
                <p14:modId xmlns:p14="http://schemas.microsoft.com/office/powerpoint/2010/main" val="3089788991"/>
              </p:ext>
            </p:extLst>
          </p:nvPr>
        </p:nvGraphicFramePr>
        <p:xfrm>
          <a:off x="2743200" y="5164138"/>
          <a:ext cx="4278313" cy="1617662"/>
        </p:xfrm>
        <a:graphic>
          <a:graphicData uri="http://schemas.openxmlformats.org/presentationml/2006/ole">
            <mc:AlternateContent xmlns:mc="http://schemas.openxmlformats.org/markup-compatibility/2006">
              <mc:Choice xmlns:v="urn:schemas-microsoft-com:vml" Requires="v">
                <p:oleObj spid="_x0000_s41022" name="Equation" r:id="rId10" imgW="3124200" imgH="1181100" progId="Equation.DSMT4">
                  <p:embed/>
                </p:oleObj>
              </mc:Choice>
              <mc:Fallback>
                <p:oleObj name="Equation" r:id="rId10" imgW="3124200" imgH="1181100" progId="Equation.DSMT4">
                  <p:embed/>
                  <p:pic>
                    <p:nvPicPr>
                      <p:cNvPr id="211979" name="对象 15">
                        <a:extLst>
                          <a:ext uri="{FF2B5EF4-FFF2-40B4-BE49-F238E27FC236}">
                            <a16:creationId xmlns:a16="http://schemas.microsoft.com/office/drawing/2014/main" id="{022A339D-D08A-4226-91A3-98E16A64F7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5164138"/>
                        <a:ext cx="4278313"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a:extLst>
              <a:ext uri="{FF2B5EF4-FFF2-40B4-BE49-F238E27FC236}">
                <a16:creationId xmlns:a16="http://schemas.microsoft.com/office/drawing/2014/main" id="{E703AAE4-6187-406F-B0DF-B1276E385DE5}"/>
              </a:ext>
            </a:extLst>
          </p:cNvPr>
          <p:cNvSpPr>
            <a:spLocks noGrp="1"/>
          </p:cNvSpPr>
          <p:nvPr>
            <p:ph type="title"/>
          </p:nvPr>
        </p:nvSpPr>
        <p:spPr/>
        <p:txBody>
          <a:bodyPr/>
          <a:lstStyle/>
          <a:p>
            <a:pPr>
              <a:defRPr/>
            </a:pPr>
            <a:r>
              <a:rPr lang="en-US" altLang="zh-CN" dirty="0">
                <a:latin typeface="+mn-lt"/>
                <a:ea typeface="宋体" panose="02010600030101010101" pitchFamily="2" charset="-122"/>
              </a:rPr>
              <a:t>Example 7.6 – Average Power in the Wind</a:t>
            </a:r>
          </a:p>
        </p:txBody>
      </p:sp>
      <p:sp>
        <p:nvSpPr>
          <p:cNvPr id="212995" name="Content Placeholder 2">
            <a:extLst>
              <a:ext uri="{FF2B5EF4-FFF2-40B4-BE49-F238E27FC236}">
                <a16:creationId xmlns:a16="http://schemas.microsoft.com/office/drawing/2014/main" id="{69D334CF-841B-44A8-B1A3-9AB287F7392C}"/>
              </a:ext>
            </a:extLst>
          </p:cNvPr>
          <p:cNvSpPr>
            <a:spLocks noGrp="1" noChangeArrowheads="1"/>
          </p:cNvSpPr>
          <p:nvPr>
            <p:ph idx="1"/>
          </p:nvPr>
        </p:nvSpPr>
        <p:spPr/>
        <p:txBody>
          <a:bodyPr/>
          <a:lstStyle/>
          <a:p>
            <a:pPr>
              <a:buFontTx/>
              <a:buNone/>
            </a:pPr>
            <a:r>
              <a:rPr lang="en-US" altLang="zh-CN" sz="2800" dirty="0">
                <a:ea typeface="SimSun" panose="02010600030101010101" pitchFamily="2" charset="-122"/>
              </a:rPr>
              <a:t>    Estimate average power density in the wind at 50 m when the windspeed at 10 m has </a:t>
            </a:r>
            <a:r>
              <a:rPr lang="en-US" altLang="zh-CN" sz="2800" i="1" dirty="0" err="1">
                <a:ea typeface="SimSun" panose="02010600030101010101" pitchFamily="2" charset="-122"/>
              </a:rPr>
              <a:t>v</a:t>
            </a:r>
            <a:r>
              <a:rPr lang="en-US" altLang="zh-CN" sz="2800" i="1" baseline="-25000" dirty="0" err="1">
                <a:ea typeface="SimSun" panose="02010600030101010101" pitchFamily="2" charset="-122"/>
              </a:rPr>
              <a:t>avg</a:t>
            </a:r>
            <a:r>
              <a:rPr lang="en-US" altLang="zh-CN" sz="2800" dirty="0">
                <a:ea typeface="SimSun" panose="02010600030101010101" pitchFamily="2" charset="-122"/>
              </a:rPr>
              <a:t> = 6m/s.  Assume Rayleigh statistics, </a:t>
            </a:r>
            <a:r>
              <a:rPr lang="el-GR" altLang="zh-CN" sz="2800" i="1" dirty="0"/>
              <a:t>α</a:t>
            </a:r>
            <a:r>
              <a:rPr lang="en-US" altLang="zh-CN" sz="2800" dirty="0">
                <a:ea typeface="SimSun" panose="02010600030101010101" pitchFamily="2" charset="-122"/>
              </a:rPr>
              <a:t>=1/7, and </a:t>
            </a:r>
            <a:r>
              <a:rPr lang="el-GR" altLang="zh-CN" sz="2800" i="1" dirty="0"/>
              <a:t>ρ</a:t>
            </a:r>
            <a:r>
              <a:rPr lang="en-US" altLang="zh-CN" sz="2800" dirty="0">
                <a:ea typeface="SimSun" panose="02010600030101010101" pitchFamily="2" charset="-122"/>
              </a:rPr>
              <a:t>=1.225 kg/m</a:t>
            </a:r>
            <a:r>
              <a:rPr lang="en-US" altLang="zh-CN" sz="2800" baseline="30000" dirty="0">
                <a:ea typeface="SimSun" panose="02010600030101010101" pitchFamily="2" charset="-122"/>
              </a:rPr>
              <a:t>3</a:t>
            </a:r>
            <a:r>
              <a:rPr lang="en-US" altLang="zh-CN" sz="2800" dirty="0">
                <a:ea typeface="SimSun" panose="02010600030101010101" pitchFamily="2" charset="-122"/>
              </a:rPr>
              <a:t>.</a:t>
            </a:r>
            <a:endParaRPr lang="en-US" altLang="zh-CN" sz="2800" baseline="30000" dirty="0">
              <a:ea typeface="SimSun" panose="02010600030101010101" pitchFamily="2" charset="-122"/>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a:extLst>
              <a:ext uri="{FF2B5EF4-FFF2-40B4-BE49-F238E27FC236}">
                <a16:creationId xmlns:a16="http://schemas.microsoft.com/office/drawing/2014/main" id="{E703AAE4-6187-406F-B0DF-B1276E385DE5}"/>
              </a:ext>
            </a:extLst>
          </p:cNvPr>
          <p:cNvSpPr>
            <a:spLocks noGrp="1"/>
          </p:cNvSpPr>
          <p:nvPr>
            <p:ph type="title"/>
          </p:nvPr>
        </p:nvSpPr>
        <p:spPr/>
        <p:txBody>
          <a:bodyPr/>
          <a:lstStyle/>
          <a:p>
            <a:pPr>
              <a:defRPr/>
            </a:pPr>
            <a:r>
              <a:rPr lang="en-US" altLang="zh-CN" dirty="0">
                <a:latin typeface="+mn-lt"/>
                <a:ea typeface="宋体" panose="02010600030101010101" pitchFamily="2" charset="-122"/>
              </a:rPr>
              <a:t>Example 7.6 – Average Power in the Wind</a:t>
            </a:r>
          </a:p>
        </p:txBody>
      </p:sp>
      <p:sp>
        <p:nvSpPr>
          <p:cNvPr id="212995" name="Content Placeholder 2">
            <a:extLst>
              <a:ext uri="{FF2B5EF4-FFF2-40B4-BE49-F238E27FC236}">
                <a16:creationId xmlns:a16="http://schemas.microsoft.com/office/drawing/2014/main" id="{69D334CF-841B-44A8-B1A3-9AB287F7392C}"/>
              </a:ext>
            </a:extLst>
          </p:cNvPr>
          <p:cNvSpPr>
            <a:spLocks noGrp="1" noChangeArrowheads="1"/>
          </p:cNvSpPr>
          <p:nvPr>
            <p:ph idx="1"/>
          </p:nvPr>
        </p:nvSpPr>
        <p:spPr/>
        <p:txBody>
          <a:bodyPr/>
          <a:lstStyle/>
          <a:p>
            <a:pPr>
              <a:buFontTx/>
              <a:buNone/>
            </a:pPr>
            <a:r>
              <a:rPr lang="en-US" altLang="zh-CN" sz="2800" dirty="0">
                <a:ea typeface="SimSun" panose="02010600030101010101" pitchFamily="2" charset="-122"/>
              </a:rPr>
              <a:t>    Estimate average power density in the wind at 50 m when the windspeed at 10 m has </a:t>
            </a:r>
            <a:r>
              <a:rPr lang="en-US" altLang="zh-CN" sz="2800" i="1" dirty="0" err="1">
                <a:ea typeface="SimSun" panose="02010600030101010101" pitchFamily="2" charset="-122"/>
              </a:rPr>
              <a:t>v</a:t>
            </a:r>
            <a:r>
              <a:rPr lang="en-US" altLang="zh-CN" sz="2800" i="1" baseline="-25000" dirty="0" err="1">
                <a:ea typeface="SimSun" panose="02010600030101010101" pitchFamily="2" charset="-122"/>
              </a:rPr>
              <a:t>avg</a:t>
            </a:r>
            <a:r>
              <a:rPr lang="en-US" altLang="zh-CN" sz="2800" dirty="0">
                <a:ea typeface="SimSun" panose="02010600030101010101" pitchFamily="2" charset="-122"/>
              </a:rPr>
              <a:t> = 6m/s.  Assume Rayleigh statistics, </a:t>
            </a:r>
            <a:r>
              <a:rPr lang="el-GR" altLang="zh-CN" sz="2800" i="1" dirty="0"/>
              <a:t>α</a:t>
            </a:r>
            <a:r>
              <a:rPr lang="en-US" altLang="zh-CN" sz="2800" dirty="0">
                <a:ea typeface="SimSun" panose="02010600030101010101" pitchFamily="2" charset="-122"/>
              </a:rPr>
              <a:t>=1/7, and </a:t>
            </a:r>
            <a:r>
              <a:rPr lang="el-GR" altLang="zh-CN" sz="2800" i="1" dirty="0"/>
              <a:t>ρ</a:t>
            </a:r>
            <a:r>
              <a:rPr lang="en-US" altLang="zh-CN" sz="2800" dirty="0">
                <a:ea typeface="SimSun" panose="02010600030101010101" pitchFamily="2" charset="-122"/>
              </a:rPr>
              <a:t>=1.225 kg/m</a:t>
            </a:r>
            <a:r>
              <a:rPr lang="en-US" altLang="zh-CN" sz="2800" baseline="30000" dirty="0">
                <a:ea typeface="SimSun" panose="02010600030101010101" pitchFamily="2" charset="-122"/>
              </a:rPr>
              <a:t>3</a:t>
            </a:r>
            <a:r>
              <a:rPr lang="en-US" altLang="zh-CN" sz="2800" dirty="0">
                <a:ea typeface="SimSun" panose="02010600030101010101" pitchFamily="2" charset="-122"/>
              </a:rPr>
              <a:t>.</a:t>
            </a:r>
            <a:endParaRPr lang="en-US" altLang="zh-CN" sz="2800" baseline="30000" dirty="0">
              <a:ea typeface="SimSun" panose="02010600030101010101" pitchFamily="2" charset="-122"/>
            </a:endParaRPr>
          </a:p>
        </p:txBody>
      </p:sp>
      <p:graphicFrame>
        <p:nvGraphicFramePr>
          <p:cNvPr id="212996" name="Object 2">
            <a:extLst>
              <a:ext uri="{FF2B5EF4-FFF2-40B4-BE49-F238E27FC236}">
                <a16:creationId xmlns:a16="http://schemas.microsoft.com/office/drawing/2014/main" id="{AAD329FE-6175-4F10-8AFC-5CE6EA5C59FB}"/>
              </a:ext>
            </a:extLst>
          </p:cNvPr>
          <p:cNvGraphicFramePr>
            <a:graphicFrameLocks noChangeAspect="1"/>
          </p:cNvGraphicFramePr>
          <p:nvPr/>
        </p:nvGraphicFramePr>
        <p:xfrm>
          <a:off x="1230313" y="3657600"/>
          <a:ext cx="6223000" cy="1143000"/>
        </p:xfrm>
        <a:graphic>
          <a:graphicData uri="http://schemas.openxmlformats.org/presentationml/2006/ole">
            <mc:AlternateContent xmlns:mc="http://schemas.openxmlformats.org/markup-compatibility/2006">
              <mc:Choice xmlns:v="urn:schemas-microsoft-com:vml" Requires="v">
                <p:oleObj spid="_x0000_s58388" name="Equation" r:id="rId3" imgW="2768600" imgH="508000" progId="Equation.DSMT4">
                  <p:embed/>
                </p:oleObj>
              </mc:Choice>
              <mc:Fallback>
                <p:oleObj name="Equation" r:id="rId3" imgW="2768600" imgH="508000" progId="Equation.DSMT4">
                  <p:embed/>
                  <p:pic>
                    <p:nvPicPr>
                      <p:cNvPr id="212996" name="Object 2">
                        <a:extLst>
                          <a:ext uri="{FF2B5EF4-FFF2-40B4-BE49-F238E27FC236}">
                            <a16:creationId xmlns:a16="http://schemas.microsoft.com/office/drawing/2014/main" id="{AAD329FE-6175-4F10-8AFC-5CE6EA5C5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3657600"/>
                        <a:ext cx="622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Content Placeholder 2">
            <a:extLst>
              <a:ext uri="{FF2B5EF4-FFF2-40B4-BE49-F238E27FC236}">
                <a16:creationId xmlns:a16="http://schemas.microsoft.com/office/drawing/2014/main" id="{7BC95D63-A2F0-4D84-A128-5DE107CD83E9}"/>
              </a:ext>
            </a:extLst>
          </p:cNvPr>
          <p:cNvSpPr txBox="1">
            <a:spLocks/>
          </p:cNvSpPr>
          <p:nvPr/>
        </p:nvSpPr>
        <p:spPr bwMode="auto">
          <a:xfrm>
            <a:off x="838200" y="3276600"/>
            <a:ext cx="6400800" cy="685800"/>
          </a:xfrm>
          <a:prstGeom prst="rect">
            <a:avLst/>
          </a:prstGeom>
          <a:noFill/>
          <a:ln w="9525">
            <a:noFill/>
            <a:miter lim="800000"/>
            <a:headEnd/>
            <a:tailEnd/>
          </a:ln>
        </p:spPr>
        <p:txBody>
          <a:bodyPr/>
          <a:lstStyle/>
          <a:p>
            <a:pPr marL="342900" indent="-342900">
              <a:spcBef>
                <a:spcPct val="20000"/>
              </a:spcBef>
              <a:buClr>
                <a:schemeClr val="tx1"/>
              </a:buClr>
              <a:buSzPct val="125000"/>
              <a:buFont typeface="Wingdings" panose="05000000000000000000" pitchFamily="2" charset="2"/>
              <a:buNone/>
              <a:defRPr/>
            </a:pPr>
            <a:r>
              <a:rPr lang="en-US" sz="2000" kern="0" dirty="0">
                <a:latin typeface="+mn-lt"/>
              </a:rPr>
              <a:t>Estimate </a:t>
            </a:r>
            <a:r>
              <a:rPr lang="en-US" sz="2000" kern="0" dirty="0" err="1">
                <a:latin typeface="+mn-lt"/>
              </a:rPr>
              <a:t>windspeed</a:t>
            </a:r>
            <a:r>
              <a:rPr lang="en-US" sz="2000" kern="0" dirty="0">
                <a:latin typeface="+mn-lt"/>
              </a:rPr>
              <a:t> at 50 m:</a:t>
            </a:r>
          </a:p>
        </p:txBody>
      </p:sp>
      <p:sp>
        <p:nvSpPr>
          <p:cNvPr id="6" name="Content Placeholder 2">
            <a:extLst>
              <a:ext uri="{FF2B5EF4-FFF2-40B4-BE49-F238E27FC236}">
                <a16:creationId xmlns:a16="http://schemas.microsoft.com/office/drawing/2014/main" id="{14D02E19-B64F-4F73-BFF3-E7576399F442}"/>
              </a:ext>
            </a:extLst>
          </p:cNvPr>
          <p:cNvSpPr txBox="1">
            <a:spLocks/>
          </p:cNvSpPr>
          <p:nvPr/>
        </p:nvSpPr>
        <p:spPr bwMode="auto">
          <a:xfrm>
            <a:off x="838200" y="4738688"/>
            <a:ext cx="6400800" cy="685800"/>
          </a:xfrm>
          <a:prstGeom prst="rect">
            <a:avLst/>
          </a:prstGeom>
          <a:noFill/>
          <a:ln w="9525">
            <a:noFill/>
            <a:miter lim="800000"/>
            <a:headEnd/>
            <a:tailEnd/>
          </a:ln>
        </p:spPr>
        <p:txBody>
          <a:bodyPr/>
          <a:lstStyle/>
          <a:p>
            <a:pPr marL="342900" indent="-342900">
              <a:spcBef>
                <a:spcPct val="20000"/>
              </a:spcBef>
              <a:buClr>
                <a:schemeClr val="tx1"/>
              </a:buClr>
              <a:buSzPct val="125000"/>
              <a:buFont typeface="Wingdings" panose="05000000000000000000" pitchFamily="2" charset="2"/>
              <a:buNone/>
              <a:defRPr/>
            </a:pPr>
            <a:r>
              <a:rPr lang="en-US" sz="2000" kern="0" dirty="0">
                <a:latin typeface="+mn-lt"/>
              </a:rPr>
              <a:t>Average power density in the wind at 50 m from (6.48):</a:t>
            </a:r>
          </a:p>
        </p:txBody>
      </p:sp>
      <p:graphicFrame>
        <p:nvGraphicFramePr>
          <p:cNvPr id="212999" name="Object 4">
            <a:extLst>
              <a:ext uri="{FF2B5EF4-FFF2-40B4-BE49-F238E27FC236}">
                <a16:creationId xmlns:a16="http://schemas.microsoft.com/office/drawing/2014/main" id="{1C647BBB-180E-4C9E-9DB0-13D7900A662F}"/>
              </a:ext>
            </a:extLst>
          </p:cNvPr>
          <p:cNvGraphicFramePr>
            <a:graphicFrameLocks noChangeAspect="1"/>
          </p:cNvGraphicFramePr>
          <p:nvPr/>
        </p:nvGraphicFramePr>
        <p:xfrm>
          <a:off x="1130300" y="5210175"/>
          <a:ext cx="7308850" cy="885825"/>
        </p:xfrm>
        <a:graphic>
          <a:graphicData uri="http://schemas.openxmlformats.org/presentationml/2006/ole">
            <mc:AlternateContent xmlns:mc="http://schemas.openxmlformats.org/markup-compatibility/2006">
              <mc:Choice xmlns:v="urn:schemas-microsoft-com:vml" Requires="v">
                <p:oleObj spid="_x0000_s58389" name="Equation" r:id="rId5" imgW="3251200" imgH="393700" progId="Equation.DSMT4">
                  <p:embed/>
                </p:oleObj>
              </mc:Choice>
              <mc:Fallback>
                <p:oleObj name="Equation" r:id="rId5" imgW="3251200" imgH="393700" progId="Equation.DSMT4">
                  <p:embed/>
                  <p:pic>
                    <p:nvPicPr>
                      <p:cNvPr id="212999" name="Object 4">
                        <a:extLst>
                          <a:ext uri="{FF2B5EF4-FFF2-40B4-BE49-F238E27FC236}">
                            <a16:creationId xmlns:a16="http://schemas.microsoft.com/office/drawing/2014/main" id="{1C647BBB-180E-4C9E-9DB0-13D7900A66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300" y="5210175"/>
                        <a:ext cx="73088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094970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Title 1">
            <a:extLst>
              <a:ext uri="{FF2B5EF4-FFF2-40B4-BE49-F238E27FC236}">
                <a16:creationId xmlns:a16="http://schemas.microsoft.com/office/drawing/2014/main" id="{61BBAA68-D84E-4D27-B4BA-23F7635E254C}"/>
              </a:ext>
            </a:extLst>
          </p:cNvPr>
          <p:cNvSpPr>
            <a:spLocks noGrp="1"/>
          </p:cNvSpPr>
          <p:nvPr>
            <p:ph type="title"/>
          </p:nvPr>
        </p:nvSpPr>
        <p:spPr/>
        <p:txBody>
          <a:bodyPr/>
          <a:lstStyle/>
          <a:p>
            <a:pPr>
              <a:defRPr/>
            </a:pPr>
            <a:r>
              <a:rPr lang="en-US" altLang="zh-CN" dirty="0">
                <a:latin typeface="+mn-lt"/>
                <a:ea typeface="宋体" panose="02010600030101010101" pitchFamily="2" charset="-122"/>
              </a:rPr>
              <a:t>Real Data vs. Rayleigh Statistics</a:t>
            </a:r>
          </a:p>
        </p:txBody>
      </p:sp>
      <p:sp>
        <p:nvSpPr>
          <p:cNvPr id="214019" name="Content Placeholder 2">
            <a:extLst>
              <a:ext uri="{FF2B5EF4-FFF2-40B4-BE49-F238E27FC236}">
                <a16:creationId xmlns:a16="http://schemas.microsoft.com/office/drawing/2014/main" id="{AA75D8DF-761E-44FB-BC7F-97882706BC67}"/>
              </a:ext>
            </a:extLst>
          </p:cNvPr>
          <p:cNvSpPr>
            <a:spLocks noGrp="1" noChangeArrowheads="1"/>
          </p:cNvSpPr>
          <p:nvPr>
            <p:ph idx="1"/>
          </p:nvPr>
        </p:nvSpPr>
        <p:spPr/>
        <p:txBody>
          <a:bodyPr/>
          <a:lstStyle/>
          <a:p>
            <a:pPr>
              <a:buFontTx/>
              <a:buNone/>
            </a:pPr>
            <a:endParaRPr lang="en-US" altLang="zh-CN" dirty="0"/>
          </a:p>
          <a:p>
            <a:pPr>
              <a:buFontTx/>
              <a:buNone/>
            </a:pPr>
            <a:endParaRPr lang="en-US" altLang="zh-CN" dirty="0">
              <a:ea typeface="SimSun" panose="02010600030101010101" pitchFamily="2" charset="-122"/>
            </a:endParaRPr>
          </a:p>
          <a:p>
            <a:pPr>
              <a:buFontTx/>
              <a:buNone/>
            </a:pPr>
            <a:endParaRPr lang="en-US" altLang="zh-CN" dirty="0"/>
          </a:p>
          <a:p>
            <a:pPr>
              <a:buFontTx/>
              <a:buNone/>
            </a:pPr>
            <a:endParaRPr lang="en-US" altLang="zh-CN" dirty="0">
              <a:ea typeface="SimSun" panose="02010600030101010101" pitchFamily="2" charset="-122"/>
            </a:endParaRPr>
          </a:p>
          <a:p>
            <a:pPr>
              <a:buFontTx/>
              <a:buNone/>
            </a:pPr>
            <a:endParaRPr lang="en-US" altLang="zh-CN" dirty="0"/>
          </a:p>
          <a:p>
            <a:pPr>
              <a:buFontTx/>
              <a:buNone/>
            </a:pPr>
            <a:endParaRPr lang="en-US" altLang="zh-CN" dirty="0">
              <a:ea typeface="SimSun" panose="02010600030101010101" pitchFamily="2" charset="-122"/>
            </a:endParaRPr>
          </a:p>
          <a:p>
            <a:pPr>
              <a:buFontTx/>
              <a:buNone/>
            </a:pPr>
            <a:endParaRPr lang="en-US" altLang="zh-CN" dirty="0"/>
          </a:p>
          <a:p>
            <a:pPr>
              <a:buFontTx/>
              <a:buNone/>
            </a:pPr>
            <a:endParaRPr lang="en-US" altLang="zh-CN" dirty="0">
              <a:ea typeface="SimSun" panose="02010600030101010101" pitchFamily="2" charset="-122"/>
            </a:endParaRPr>
          </a:p>
          <a:p>
            <a:pPr>
              <a:buFontTx/>
              <a:buNone/>
            </a:pPr>
            <a:endParaRPr lang="en-US" altLang="zh-CN" dirty="0"/>
          </a:p>
          <a:p>
            <a:pPr>
              <a:buFontTx/>
              <a:buNone/>
            </a:pPr>
            <a:r>
              <a:rPr lang="en-US" altLang="zh-CN" dirty="0">
                <a:ea typeface="SimSun" panose="02010600030101010101" pitchFamily="2" charset="-122"/>
              </a:rPr>
              <a:t>This is why it is important to gather as much </a:t>
            </a:r>
            <a:r>
              <a:rPr lang="en-US" altLang="zh-CN" b="1" i="1" dirty="0">
                <a:ea typeface="SimSun" panose="02010600030101010101" pitchFamily="2" charset="-122"/>
              </a:rPr>
              <a:t>real </a:t>
            </a:r>
            <a:r>
              <a:rPr lang="en-US" altLang="zh-CN" dirty="0">
                <a:ea typeface="SimSun" panose="02010600030101010101" pitchFamily="2" charset="-122"/>
              </a:rPr>
              <a:t>wind data as possible</a:t>
            </a:r>
          </a:p>
        </p:txBody>
      </p:sp>
      <p:pic>
        <p:nvPicPr>
          <p:cNvPr id="214021" name="图片 1">
            <a:extLst>
              <a:ext uri="{FF2B5EF4-FFF2-40B4-BE49-F238E27FC236}">
                <a16:creationId xmlns:a16="http://schemas.microsoft.com/office/drawing/2014/main" id="{CE4E94C4-7A4D-4C06-84CE-2A19CC2BD8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05248"/>
            <a:ext cx="6197600"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18">
            <a:extLst>
              <a:ext uri="{FF2B5EF4-FFF2-40B4-BE49-F238E27FC236}">
                <a16:creationId xmlns:a16="http://schemas.microsoft.com/office/drawing/2014/main" id="{71DC9200-35F0-4DFF-A47F-6C989EB8EB9F}"/>
              </a:ext>
            </a:extLst>
          </p:cNvPr>
          <p:cNvGraphicFramePr>
            <a:graphicFrameLocks noGrp="1"/>
          </p:cNvGraphicFramePr>
          <p:nvPr>
            <p:extLst>
              <p:ext uri="{D42A27DB-BD31-4B8C-83A1-F6EECF244321}">
                <p14:modId xmlns:p14="http://schemas.microsoft.com/office/powerpoint/2010/main" val="3863960928"/>
              </p:ext>
            </p:extLst>
          </p:nvPr>
        </p:nvGraphicFramePr>
        <p:xfrm>
          <a:off x="495300" y="1206321"/>
          <a:ext cx="8191499" cy="4183221"/>
        </p:xfrm>
        <a:graphic>
          <a:graphicData uri="http://schemas.openxmlformats.org/drawingml/2006/table">
            <a:tbl>
              <a:tblPr/>
              <a:tblGrid>
                <a:gridCol w="1637981">
                  <a:extLst>
                    <a:ext uri="{9D8B030D-6E8A-4147-A177-3AD203B41FA5}">
                      <a16:colId xmlns:a16="http://schemas.microsoft.com/office/drawing/2014/main" val="20000"/>
                    </a:ext>
                  </a:extLst>
                </a:gridCol>
                <a:gridCol w="1637980">
                  <a:extLst>
                    <a:ext uri="{9D8B030D-6E8A-4147-A177-3AD203B41FA5}">
                      <a16:colId xmlns:a16="http://schemas.microsoft.com/office/drawing/2014/main" val="20001"/>
                    </a:ext>
                  </a:extLst>
                </a:gridCol>
                <a:gridCol w="1639577">
                  <a:extLst>
                    <a:ext uri="{9D8B030D-6E8A-4147-A177-3AD203B41FA5}">
                      <a16:colId xmlns:a16="http://schemas.microsoft.com/office/drawing/2014/main" val="20002"/>
                    </a:ext>
                  </a:extLst>
                </a:gridCol>
                <a:gridCol w="1637981">
                  <a:extLst>
                    <a:ext uri="{9D8B030D-6E8A-4147-A177-3AD203B41FA5}">
                      <a16:colId xmlns:a16="http://schemas.microsoft.com/office/drawing/2014/main" val="20003"/>
                    </a:ext>
                  </a:extLst>
                </a:gridCol>
                <a:gridCol w="1637980">
                  <a:extLst>
                    <a:ext uri="{9D8B030D-6E8A-4147-A177-3AD203B41FA5}">
                      <a16:colId xmlns:a16="http://schemas.microsoft.com/office/drawing/2014/main" val="20004"/>
                    </a:ext>
                  </a:extLst>
                </a:gridCol>
              </a:tblGrid>
              <a:tr h="101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Wind Power Class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Average Speed m/s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at 10m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Average Speed mph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at 10m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10-m Power Density W/m</a:t>
                      </a:r>
                      <a:r>
                        <a:rPr kumimoji="0" lang="en-US" sz="2000" b="0" i="0" u="none" strike="noStrike" cap="none" normalizeH="0" baseline="30000">
                          <a:ln>
                            <a:noFill/>
                          </a:ln>
                          <a:solidFill>
                            <a:schemeClr val="tx1"/>
                          </a:solidFill>
                          <a:effectLst/>
                          <a:latin typeface="+mn-lt"/>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50-m Power Density W/m</a:t>
                      </a:r>
                      <a:r>
                        <a:rPr kumimoji="0" lang="en-US" sz="2000" b="0" i="0" u="none" strike="noStrike" cap="none" normalizeH="0" baseline="30000">
                          <a:ln>
                            <a:noFill/>
                          </a:ln>
                          <a:solidFill>
                            <a:schemeClr val="tx1"/>
                          </a:solidFill>
                          <a:effectLst/>
                          <a:latin typeface="+mn-lt"/>
                        </a:rPr>
                        <a:t>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45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0-4.4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0-9.8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0-100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0-200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45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4.4-5.1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9.8-11.4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100-150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200-300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45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5.1-5.6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11.4-12.5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150-200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300-400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45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5.6-6.0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12.5-13.4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200-250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400-500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45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6.0-6.4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13.4-14.3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250-300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500-600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45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6.4-7.0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14.3-15.7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300-400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600-800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45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7.0-9.5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15.7-21.5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n-lt"/>
                        </a:rPr>
                        <a:t>400-1000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800-2000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15099" name="Text Box 117">
            <a:extLst>
              <a:ext uri="{FF2B5EF4-FFF2-40B4-BE49-F238E27FC236}">
                <a16:creationId xmlns:a16="http://schemas.microsoft.com/office/drawing/2014/main" id="{6939FA38-7BBA-4AB8-B83C-B53BE42D6D73}"/>
              </a:ext>
            </a:extLst>
          </p:cNvPr>
          <p:cNvSpPr txBox="1">
            <a:spLocks noChangeArrowheads="1"/>
          </p:cNvSpPr>
          <p:nvPr/>
        </p:nvSpPr>
        <p:spPr bwMode="auto">
          <a:xfrm>
            <a:off x="150813" y="5486400"/>
            <a:ext cx="914558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2000" dirty="0">
                <a:ea typeface="SimSun" panose="02010600030101010101" pitchFamily="2" charset="-122"/>
              </a:rPr>
              <a:t>Assuming ground friction coefficient 1/7, sea-level 0 degree C air density 1.225 kg/m3,</a:t>
            </a:r>
          </a:p>
          <a:p>
            <a:pPr eaLnBrk="1" hangingPunct="1">
              <a:buSzPct val="100000"/>
              <a:buFont typeface="Wingdings" panose="05000000000000000000" pitchFamily="2" charset="2"/>
              <a:buNone/>
            </a:pPr>
            <a:r>
              <a:rPr lang="en-US" altLang="zh-CN" sz="2000" dirty="0">
                <a:ea typeface="SimSun" panose="02010600030101010101" pitchFamily="2" charset="-122"/>
              </a:rPr>
              <a:t> 10 m anemometer height, 5-m hub height</a:t>
            </a:r>
          </a:p>
          <a:p>
            <a:pPr eaLnBrk="1" hangingPunct="1">
              <a:buSzPct val="100000"/>
              <a:buFont typeface="Wingdings" panose="05000000000000000000" pitchFamily="2" charset="2"/>
              <a:buNone/>
            </a:pPr>
            <a:r>
              <a:rPr lang="en-US" altLang="zh-CN" dirty="0">
                <a:ea typeface="SimSun" panose="02010600030101010101" pitchFamily="2" charset="-122"/>
              </a:rPr>
              <a:t>North Dakota and Texas – high wind; TN, class 1</a:t>
            </a:r>
          </a:p>
        </p:txBody>
      </p:sp>
      <p:sp>
        <p:nvSpPr>
          <p:cNvPr id="2" name="标题 1">
            <a:extLst>
              <a:ext uri="{FF2B5EF4-FFF2-40B4-BE49-F238E27FC236}">
                <a16:creationId xmlns:a16="http://schemas.microsoft.com/office/drawing/2014/main" id="{955E3780-E831-4571-B805-D1186D51D024}"/>
              </a:ext>
            </a:extLst>
          </p:cNvPr>
          <p:cNvSpPr>
            <a:spLocks noGrp="1"/>
          </p:cNvSpPr>
          <p:nvPr>
            <p:ph type="title"/>
          </p:nvPr>
        </p:nvSpPr>
        <p:spPr/>
        <p:txBody>
          <a:bodyPr/>
          <a:lstStyle/>
          <a:p>
            <a:r>
              <a:rPr lang="en-US" altLang="zh-CN" dirty="0"/>
              <a:t>Wind Power Classifications</a:t>
            </a:r>
            <a:br>
              <a:rPr lang="en-US" altLang="zh-CN" dirty="0"/>
            </a:br>
            <a:endParaRPr lang="zh-CN" alt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D3871878-6C1E-4411-A759-CDE486D047B6}"/>
              </a:ext>
            </a:extLst>
          </p:cNvPr>
          <p:cNvSpPr>
            <a:spLocks noGrp="1"/>
          </p:cNvSpPr>
          <p:nvPr>
            <p:ph type="title"/>
          </p:nvPr>
        </p:nvSpPr>
        <p:spPr/>
        <p:txBody>
          <a:bodyPr/>
          <a:lstStyle/>
          <a:p>
            <a:pPr>
              <a:defRPr/>
            </a:pPr>
            <a:r>
              <a:rPr lang="en-US" altLang="zh-CN" dirty="0">
                <a:latin typeface="+mn-lt"/>
                <a:ea typeface="宋体" panose="02010600030101010101" pitchFamily="2" charset="-122"/>
              </a:rPr>
              <a:t>Wind Power Classification Scheme</a:t>
            </a:r>
          </a:p>
        </p:txBody>
      </p:sp>
      <p:sp>
        <p:nvSpPr>
          <p:cNvPr id="216067" name="Content Placeholder 2">
            <a:extLst>
              <a:ext uri="{FF2B5EF4-FFF2-40B4-BE49-F238E27FC236}">
                <a16:creationId xmlns:a16="http://schemas.microsoft.com/office/drawing/2014/main" id="{87E1893B-EE2E-4970-8C64-A1F1E5266999}"/>
              </a:ext>
            </a:extLst>
          </p:cNvPr>
          <p:cNvSpPr>
            <a:spLocks noGrp="1" noChangeArrowheads="1"/>
          </p:cNvSpPr>
          <p:nvPr>
            <p:ph idx="1"/>
          </p:nvPr>
        </p:nvSpPr>
        <p:spPr/>
        <p:txBody>
          <a:bodyPr/>
          <a:lstStyle/>
          <a:p>
            <a:r>
              <a:rPr lang="en-US" altLang="zh-CN">
                <a:ea typeface="SimSun" panose="02010600030101010101" pitchFamily="2" charset="-122"/>
              </a:rPr>
              <a:t>Table 6.5</a:t>
            </a:r>
          </a:p>
        </p:txBody>
      </p:sp>
      <p:pic>
        <p:nvPicPr>
          <p:cNvPr id="216068" name="Picture 6" descr="windclassmap.png">
            <a:extLst>
              <a:ext uri="{FF2B5EF4-FFF2-40B4-BE49-F238E27FC236}">
                <a16:creationId xmlns:a16="http://schemas.microsoft.com/office/drawing/2014/main" id="{F7ECE713-3C09-43EB-8F59-DDF3DE837C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9916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9" name="TextBox 9">
            <a:extLst>
              <a:ext uri="{FF2B5EF4-FFF2-40B4-BE49-F238E27FC236}">
                <a16:creationId xmlns:a16="http://schemas.microsoft.com/office/drawing/2014/main" id="{CF6BDB19-D6A2-4429-9F51-27F01C1C604A}"/>
              </a:ext>
            </a:extLst>
          </p:cNvPr>
          <p:cNvSpPr txBox="1">
            <a:spLocks noChangeArrowheads="1"/>
          </p:cNvSpPr>
          <p:nvPr/>
        </p:nvSpPr>
        <p:spPr bwMode="auto">
          <a:xfrm>
            <a:off x="685800" y="640080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lgn="r" eaLnBrk="1" hangingPunct="1">
              <a:buSzPct val="100000"/>
              <a:buFont typeface="Wingdings" panose="05000000000000000000" pitchFamily="2" charset="2"/>
              <a:buNone/>
            </a:pPr>
            <a:r>
              <a:rPr lang="en-US" altLang="zh-CN" sz="1800">
                <a:solidFill>
                  <a:schemeClr val="bg2"/>
                </a:solidFill>
                <a:ea typeface="SimSun" panose="02010600030101010101" pitchFamily="2" charset="-122"/>
              </a:rPr>
              <a:t>http://www.windpoweringamerica.gov/pdfs/wind_maps/us_windmap.pdf</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FAADC06-B002-4B1F-A51D-C7C797722452}"/>
              </a:ext>
            </a:extLst>
          </p:cNvPr>
          <p:cNvSpPr>
            <a:spLocks noGrp="1"/>
          </p:cNvSpPr>
          <p:nvPr>
            <p:ph idx="1"/>
          </p:nvPr>
        </p:nvSpPr>
        <p:spPr/>
        <p:txBody>
          <a:bodyPr/>
          <a:lstStyle/>
          <a:p>
            <a:r>
              <a:rPr lang="en-US" altLang="en-US" dirty="0"/>
              <a:t>Energy Potential for Class 3 or Higher Winds, in billion kWh/</a:t>
            </a:r>
            <a:r>
              <a:rPr lang="en-US" altLang="en-US" dirty="0" err="1"/>
              <a:t>yr</a:t>
            </a:r>
            <a:r>
              <a:rPr lang="en-US" altLang="en-US" dirty="0"/>
              <a:t>, Including Environmental and Land Use Constraints</a:t>
            </a:r>
            <a:endParaRPr lang="zh-CN" altLang="en-US" dirty="0"/>
          </a:p>
        </p:txBody>
      </p:sp>
      <p:pic>
        <p:nvPicPr>
          <p:cNvPr id="217091" name="Picture 1">
            <a:extLst>
              <a:ext uri="{FF2B5EF4-FFF2-40B4-BE49-F238E27FC236}">
                <a16:creationId xmlns:a16="http://schemas.microsoft.com/office/drawing/2014/main" id="{83E8C961-FECF-4371-AB68-62FFEFB34B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85090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2">
            <a:extLst>
              <a:ext uri="{FF2B5EF4-FFF2-40B4-BE49-F238E27FC236}">
                <a16:creationId xmlns:a16="http://schemas.microsoft.com/office/drawing/2014/main" id="{5A2BA1AC-390B-44AF-AEF6-FC4BB043DBC2}"/>
              </a:ext>
            </a:extLst>
          </p:cNvPr>
          <p:cNvSpPr>
            <a:spLocks noGrp="1"/>
          </p:cNvSpPr>
          <p:nvPr>
            <p:ph type="title"/>
          </p:nvPr>
        </p:nvSpPr>
        <p:spPr/>
        <p:txBody>
          <a:bodyPr/>
          <a:lstStyle/>
          <a:p>
            <a:r>
              <a:rPr lang="en-US" altLang="zh-CN" dirty="0"/>
              <a:t>Energy Potential for Class 3 or Higher Winds</a:t>
            </a:r>
            <a:endParaRPr lang="zh-CN" alt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D8958D4B-1C82-4F2A-8F12-717A13AA1BDF}"/>
              </a:ext>
            </a:extLst>
          </p:cNvPr>
          <p:cNvSpPr>
            <a:spLocks noGrp="1"/>
          </p:cNvSpPr>
          <p:nvPr>
            <p:ph type="title"/>
          </p:nvPr>
        </p:nvSpPr>
        <p:spPr/>
        <p:txBody>
          <a:bodyPr/>
          <a:lstStyle/>
          <a:p>
            <a:pPr>
              <a:defRPr/>
            </a:pPr>
            <a:r>
              <a:rPr lang="en-US" altLang="zh-CN" dirty="0">
                <a:latin typeface="+mn-lt"/>
                <a:ea typeface="宋体" panose="02010600030101010101" pitchFamily="2" charset="-122"/>
              </a:rPr>
              <a:t>Estimates of Wind Turbine Energy</a:t>
            </a:r>
          </a:p>
        </p:txBody>
      </p:sp>
      <p:sp>
        <p:nvSpPr>
          <p:cNvPr id="20" name="Rectangle 3">
            <a:extLst>
              <a:ext uri="{FF2B5EF4-FFF2-40B4-BE49-F238E27FC236}">
                <a16:creationId xmlns:a16="http://schemas.microsoft.com/office/drawing/2014/main" id="{DDF99B71-C5A4-45A8-8924-FBB361DBC872}"/>
              </a:ext>
            </a:extLst>
          </p:cNvPr>
          <p:cNvSpPr txBox="1">
            <a:spLocks noChangeArrowheads="1"/>
          </p:cNvSpPr>
          <p:nvPr/>
        </p:nvSpPr>
        <p:spPr>
          <a:xfrm>
            <a:off x="457200" y="1600200"/>
            <a:ext cx="8229600" cy="4525963"/>
          </a:xfrm>
          <a:prstGeom prst="rect">
            <a:avLst/>
          </a:prstGeom>
        </p:spPr>
        <p:txBody>
          <a:bodyPr/>
          <a:lstStyle/>
          <a:p>
            <a:pPr marL="342900" indent="-342900" eaLnBrk="1" hangingPunct="1">
              <a:spcBef>
                <a:spcPct val="20000"/>
              </a:spcBef>
              <a:buClr>
                <a:schemeClr val="tx1"/>
              </a:buClr>
              <a:buSzPct val="125000"/>
              <a:buFontTx/>
              <a:buChar char="•"/>
              <a:defRPr/>
            </a:pPr>
            <a:r>
              <a:rPr lang="en-US" sz="2800" kern="0" dirty="0">
                <a:latin typeface="+mn-lt"/>
              </a:rPr>
              <a:t>Rotor blades Betz efficiency: 59.3%</a:t>
            </a:r>
          </a:p>
          <a:p>
            <a:pPr marL="342900" indent="-342900" eaLnBrk="1" hangingPunct="1">
              <a:spcBef>
                <a:spcPct val="20000"/>
              </a:spcBef>
              <a:buClr>
                <a:schemeClr val="tx1"/>
              </a:buClr>
              <a:buSzPct val="125000"/>
              <a:buFontTx/>
              <a:buChar char="•"/>
              <a:defRPr/>
            </a:pPr>
            <a:r>
              <a:rPr lang="en-US" sz="2800" kern="0" dirty="0">
                <a:latin typeface="+mn-lt"/>
              </a:rPr>
              <a:t>Modern rotor: about ¾ of that potential</a:t>
            </a:r>
          </a:p>
          <a:p>
            <a:pPr marL="342900" indent="-342900" eaLnBrk="1" hangingPunct="1">
              <a:spcBef>
                <a:spcPct val="20000"/>
              </a:spcBef>
              <a:buClr>
                <a:schemeClr val="tx1"/>
              </a:buClr>
              <a:buSzPct val="125000"/>
              <a:buFontTx/>
              <a:buChar char="•"/>
              <a:defRPr/>
            </a:pPr>
            <a:r>
              <a:rPr lang="en-US" sz="2800" kern="0" dirty="0">
                <a:latin typeface="+mn-lt"/>
              </a:rPr>
              <a:t>Gear box and generator converts about 2/3 of the shaft mechanical power created by the rotor into electricity</a:t>
            </a:r>
          </a:p>
          <a:p>
            <a:pPr marL="342900" indent="-342900" eaLnBrk="1" hangingPunct="1">
              <a:spcBef>
                <a:spcPct val="20000"/>
              </a:spcBef>
              <a:buClr>
                <a:schemeClr val="tx1"/>
              </a:buClr>
              <a:buSzPct val="125000"/>
              <a:buFontTx/>
              <a:buChar char="•"/>
              <a:defRPr/>
            </a:pPr>
            <a:r>
              <a:rPr lang="en-US" sz="2800" kern="0" dirty="0">
                <a:latin typeface="+mn-lt"/>
              </a:rPr>
              <a:t>So, overall, about 30% conversion efficiency from wind power to electrical power.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a:extLst>
              <a:ext uri="{FF2B5EF4-FFF2-40B4-BE49-F238E27FC236}">
                <a16:creationId xmlns:a16="http://schemas.microsoft.com/office/drawing/2014/main" id="{2AF49723-D95F-424B-A636-376085315B01}"/>
              </a:ext>
            </a:extLst>
          </p:cNvPr>
          <p:cNvSpPr txBox="1">
            <a:spLocks noChangeArrowheads="1"/>
          </p:cNvSpPr>
          <p:nvPr/>
        </p:nvSpPr>
        <p:spPr bwMode="auto">
          <a:xfrm>
            <a:off x="623284" y="6177813"/>
            <a:ext cx="164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dirty="0">
                <a:ea typeface="SimSun" panose="02010600030101010101" pitchFamily="2" charset="-122"/>
              </a:rPr>
              <a:t>Source: NREL</a:t>
            </a:r>
          </a:p>
        </p:txBody>
      </p:sp>
      <p:sp>
        <p:nvSpPr>
          <p:cNvPr id="2" name="标题 1">
            <a:extLst>
              <a:ext uri="{FF2B5EF4-FFF2-40B4-BE49-F238E27FC236}">
                <a16:creationId xmlns:a16="http://schemas.microsoft.com/office/drawing/2014/main" id="{1B7B4519-7143-4FF8-9B26-0A1BBCFD500A}"/>
              </a:ext>
            </a:extLst>
          </p:cNvPr>
          <p:cNvSpPr>
            <a:spLocks noGrp="1"/>
          </p:cNvSpPr>
          <p:nvPr>
            <p:ph type="title"/>
          </p:nvPr>
        </p:nvSpPr>
        <p:spPr/>
        <p:txBody>
          <a:bodyPr/>
          <a:lstStyle/>
          <a:p>
            <a:r>
              <a:rPr lang="en-US" altLang="zh-CN" dirty="0"/>
              <a:t>US annual average wind power</a:t>
            </a:r>
            <a:endParaRPr lang="zh-CN" altLang="en-US" dirty="0"/>
          </a:p>
        </p:txBody>
      </p:sp>
      <p:pic>
        <p:nvPicPr>
          <p:cNvPr id="6" name="Picture 2" descr="mapUSA-1">
            <a:extLst>
              <a:ext uri="{FF2B5EF4-FFF2-40B4-BE49-F238E27FC236}">
                <a16:creationId xmlns:a16="http://schemas.microsoft.com/office/drawing/2014/main" id="{5406BF58-1C12-4F3B-AF83-60C6F928A0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3338" y="1219200"/>
            <a:ext cx="7857324"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5" name="Title 1">
            <a:extLst>
              <a:ext uri="{FF2B5EF4-FFF2-40B4-BE49-F238E27FC236}">
                <a16:creationId xmlns:a16="http://schemas.microsoft.com/office/drawing/2014/main" id="{0AA9F4CB-93FE-4545-A3F3-95B4E604C097}"/>
              </a:ext>
            </a:extLst>
          </p:cNvPr>
          <p:cNvSpPr>
            <a:spLocks noGrp="1"/>
          </p:cNvSpPr>
          <p:nvPr>
            <p:ph type="title"/>
          </p:nvPr>
        </p:nvSpPr>
        <p:spPr/>
        <p:txBody>
          <a:bodyPr/>
          <a:lstStyle/>
          <a:p>
            <a:pPr>
              <a:defRPr/>
            </a:pPr>
            <a:r>
              <a:rPr lang="en-US" altLang="zh-CN" dirty="0">
                <a:latin typeface="+mn-lt"/>
                <a:ea typeface="宋体" panose="02010600030101010101" pitchFamily="2" charset="-122"/>
              </a:rPr>
              <a:t>Estimates of Wind Turbine Energy</a:t>
            </a:r>
          </a:p>
        </p:txBody>
      </p:sp>
      <p:sp>
        <p:nvSpPr>
          <p:cNvPr id="219138" name="Content Placeholder 2">
            <a:extLst>
              <a:ext uri="{FF2B5EF4-FFF2-40B4-BE49-F238E27FC236}">
                <a16:creationId xmlns:a16="http://schemas.microsoft.com/office/drawing/2014/main" id="{0EF8A5E1-D018-40AA-97EC-7D3ED345732E}"/>
              </a:ext>
            </a:extLst>
          </p:cNvPr>
          <p:cNvSpPr>
            <a:spLocks noGrp="1" noChangeArrowheads="1"/>
          </p:cNvSpPr>
          <p:nvPr>
            <p:ph idx="1"/>
          </p:nvPr>
        </p:nvSpPr>
        <p:spPr/>
        <p:txBody>
          <a:bodyPr/>
          <a:lstStyle/>
          <a:p>
            <a:r>
              <a:rPr lang="en-US" altLang="zh-CN" dirty="0">
                <a:ea typeface="SimSun" panose="02010600030101010101" pitchFamily="2" charset="-122"/>
              </a:rPr>
              <a:t>Not all of the power in the wind is retained - the rotor spills high-speed winds and low-speed winds are too slow to overcome losses</a:t>
            </a:r>
          </a:p>
          <a:p>
            <a:r>
              <a:rPr lang="en-US" altLang="zh-CN" dirty="0">
                <a:ea typeface="SimSun" panose="02010600030101010101" pitchFamily="2" charset="-122"/>
              </a:rPr>
              <a:t>Depends on rotor, gearbox, generator, tower, controls, terrain, and the wind</a:t>
            </a: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r>
              <a:rPr lang="en-US" altLang="zh-CN" dirty="0">
                <a:ea typeface="SimSun" panose="02010600030101010101" pitchFamily="2" charset="-122"/>
              </a:rPr>
              <a:t>Overall conversion efficiency (</a:t>
            </a:r>
            <a:r>
              <a:rPr lang="en-US" altLang="zh-CN" i="1" dirty="0">
                <a:ea typeface="SimSun" panose="02010600030101010101" pitchFamily="2" charset="-122"/>
              </a:rPr>
              <a:t>C</a:t>
            </a:r>
            <a:r>
              <a:rPr lang="en-US" altLang="zh-CN" i="1" baseline="-25000" dirty="0">
                <a:ea typeface="SimSun" panose="02010600030101010101" pitchFamily="2" charset="-122"/>
              </a:rPr>
              <a:t>p</a:t>
            </a:r>
            <a:r>
              <a:rPr lang="en-US" altLang="zh-CN" dirty="0">
                <a:ea typeface="SimSun" panose="02010600030101010101" pitchFamily="2" charset="-122"/>
              </a:rPr>
              <a:t>·</a:t>
            </a:r>
            <a:r>
              <a:rPr lang="el-GR" altLang="zh-CN" i="1" dirty="0">
                <a:cs typeface="Times New Roman" panose="02020603050405020304" pitchFamily="18" charset="0"/>
              </a:rPr>
              <a:t>η</a:t>
            </a:r>
            <a:r>
              <a:rPr lang="en-US" altLang="zh-CN" i="1" baseline="-25000" dirty="0">
                <a:ea typeface="SimSun" panose="02010600030101010101" pitchFamily="2" charset="-122"/>
                <a:cs typeface="Times New Roman" panose="02020603050405020304" pitchFamily="18" charset="0"/>
              </a:rPr>
              <a:t>g</a:t>
            </a:r>
            <a:r>
              <a:rPr lang="en-US" altLang="zh-CN" dirty="0">
                <a:ea typeface="SimSun" panose="02010600030101010101" pitchFamily="2" charset="-122"/>
              </a:rPr>
              <a:t>) is around 30%</a:t>
            </a:r>
          </a:p>
        </p:txBody>
      </p:sp>
      <p:pic>
        <p:nvPicPr>
          <p:cNvPr id="219139" name="Picture 17" descr="&#10;tower1 jp.jpg                                                  00056A78Macintosh HD                   BD75060C:">
            <a:extLst>
              <a:ext uri="{FF2B5EF4-FFF2-40B4-BE49-F238E27FC236}">
                <a16:creationId xmlns:a16="http://schemas.microsoft.com/office/drawing/2014/main" id="{3E8F134B-4D47-4FE3-A5A0-D4A3C3EAB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285530"/>
            <a:ext cx="11430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0" name="Picture 26" descr="wind turb dwg.tiff                                             00056A78Macintosh HD                   BD75060C:">
            <a:extLst>
              <a:ext uri="{FF2B5EF4-FFF2-40B4-BE49-F238E27FC236}">
                <a16:creationId xmlns:a16="http://schemas.microsoft.com/office/drawing/2014/main" id="{A20EE0C9-78AD-44AC-BF41-9B3403BAF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763" y="3361730"/>
            <a:ext cx="909637"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9142" name="Object 4">
            <a:extLst>
              <a:ext uri="{FF2B5EF4-FFF2-40B4-BE49-F238E27FC236}">
                <a16:creationId xmlns:a16="http://schemas.microsoft.com/office/drawing/2014/main" id="{ED052107-498A-4E7C-8826-4295ED35E773}"/>
              </a:ext>
            </a:extLst>
          </p:cNvPr>
          <p:cNvGraphicFramePr>
            <a:graphicFrameLocks noChangeAspect="1"/>
          </p:cNvGraphicFramePr>
          <p:nvPr>
            <p:extLst>
              <p:ext uri="{D42A27DB-BD31-4B8C-83A1-F6EECF244321}">
                <p14:modId xmlns:p14="http://schemas.microsoft.com/office/powerpoint/2010/main" val="1314126115"/>
              </p:ext>
            </p:extLst>
          </p:nvPr>
        </p:nvGraphicFramePr>
        <p:xfrm>
          <a:off x="1219200" y="3914180"/>
          <a:ext cx="457200" cy="514350"/>
        </p:xfrm>
        <a:graphic>
          <a:graphicData uri="http://schemas.openxmlformats.org/presentationml/2006/ole">
            <mc:AlternateContent xmlns:mc="http://schemas.openxmlformats.org/markup-compatibility/2006">
              <mc:Choice xmlns:v="urn:schemas-microsoft-com:vml" Requires="v">
                <p:oleObj spid="_x0000_s43080" name="Equation" r:id="rId5" imgW="203112" imgH="228501" progId="Equation.DSMT4">
                  <p:embed/>
                </p:oleObj>
              </mc:Choice>
              <mc:Fallback>
                <p:oleObj name="Equation" r:id="rId5" imgW="203112" imgH="228501" progId="Equation.DSMT4">
                  <p:embed/>
                  <p:pic>
                    <p:nvPicPr>
                      <p:cNvPr id="219142" name="Object 4">
                        <a:extLst>
                          <a:ext uri="{FF2B5EF4-FFF2-40B4-BE49-F238E27FC236}">
                            <a16:creationId xmlns:a16="http://schemas.microsoft.com/office/drawing/2014/main" id="{ED052107-498A-4E7C-8826-4295ED35E7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91418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9143" name="Object 5">
            <a:extLst>
              <a:ext uri="{FF2B5EF4-FFF2-40B4-BE49-F238E27FC236}">
                <a16:creationId xmlns:a16="http://schemas.microsoft.com/office/drawing/2014/main" id="{40CA8A13-EC8F-4CF3-B157-4E068AB4586D}"/>
              </a:ext>
            </a:extLst>
          </p:cNvPr>
          <p:cNvGraphicFramePr>
            <a:graphicFrameLocks noChangeAspect="1"/>
          </p:cNvGraphicFramePr>
          <p:nvPr>
            <p:extLst>
              <p:ext uri="{D42A27DB-BD31-4B8C-83A1-F6EECF244321}">
                <p14:modId xmlns:p14="http://schemas.microsoft.com/office/powerpoint/2010/main" val="2106908038"/>
              </p:ext>
            </p:extLst>
          </p:nvPr>
        </p:nvGraphicFramePr>
        <p:xfrm>
          <a:off x="3714750" y="4066580"/>
          <a:ext cx="400050" cy="514350"/>
        </p:xfrm>
        <a:graphic>
          <a:graphicData uri="http://schemas.openxmlformats.org/presentationml/2006/ole">
            <mc:AlternateContent xmlns:mc="http://schemas.openxmlformats.org/markup-compatibility/2006">
              <mc:Choice xmlns:v="urn:schemas-microsoft-com:vml" Requires="v">
                <p:oleObj spid="_x0000_s43081" name="Equation" r:id="rId7" imgW="177646" imgH="228402" progId="Equation.DSMT4">
                  <p:embed/>
                </p:oleObj>
              </mc:Choice>
              <mc:Fallback>
                <p:oleObj name="Equation" r:id="rId7" imgW="177646" imgH="228402" progId="Equation.DSMT4">
                  <p:embed/>
                  <p:pic>
                    <p:nvPicPr>
                      <p:cNvPr id="219143" name="Object 5">
                        <a:extLst>
                          <a:ext uri="{FF2B5EF4-FFF2-40B4-BE49-F238E27FC236}">
                            <a16:creationId xmlns:a16="http://schemas.microsoft.com/office/drawing/2014/main" id="{40CA8A13-EC8F-4CF3-B157-4E068AB458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4750" y="4066580"/>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9144" name="Object 6">
            <a:extLst>
              <a:ext uri="{FF2B5EF4-FFF2-40B4-BE49-F238E27FC236}">
                <a16:creationId xmlns:a16="http://schemas.microsoft.com/office/drawing/2014/main" id="{D72F7CB1-77B4-4E7D-859F-1BF39B1E6332}"/>
              </a:ext>
            </a:extLst>
          </p:cNvPr>
          <p:cNvGraphicFramePr>
            <a:graphicFrameLocks noChangeAspect="1"/>
          </p:cNvGraphicFramePr>
          <p:nvPr>
            <p:extLst>
              <p:ext uri="{D42A27DB-BD31-4B8C-83A1-F6EECF244321}">
                <p14:modId xmlns:p14="http://schemas.microsoft.com/office/powerpoint/2010/main" val="1275217521"/>
              </p:ext>
            </p:extLst>
          </p:nvPr>
        </p:nvGraphicFramePr>
        <p:xfrm>
          <a:off x="6962775" y="3914180"/>
          <a:ext cx="428625" cy="514350"/>
        </p:xfrm>
        <a:graphic>
          <a:graphicData uri="http://schemas.openxmlformats.org/presentationml/2006/ole">
            <mc:AlternateContent xmlns:mc="http://schemas.openxmlformats.org/markup-compatibility/2006">
              <mc:Choice xmlns:v="urn:schemas-microsoft-com:vml" Requires="v">
                <p:oleObj spid="_x0000_s43082" name="Equation" r:id="rId9" imgW="190500" imgH="228600" progId="Equation.DSMT4">
                  <p:embed/>
                </p:oleObj>
              </mc:Choice>
              <mc:Fallback>
                <p:oleObj name="Equation" r:id="rId9" imgW="190500" imgH="228600" progId="Equation.DSMT4">
                  <p:embed/>
                  <p:pic>
                    <p:nvPicPr>
                      <p:cNvPr id="219144" name="Object 6">
                        <a:extLst>
                          <a:ext uri="{FF2B5EF4-FFF2-40B4-BE49-F238E27FC236}">
                            <a16:creationId xmlns:a16="http://schemas.microsoft.com/office/drawing/2014/main" id="{D72F7CB1-77B4-4E7D-859F-1BF39B1E63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2775" y="3914180"/>
                        <a:ext cx="4286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Content Placeholder 2">
            <a:extLst>
              <a:ext uri="{FF2B5EF4-FFF2-40B4-BE49-F238E27FC236}">
                <a16:creationId xmlns:a16="http://schemas.microsoft.com/office/drawing/2014/main" id="{428F29B4-1642-4754-BE32-05ECFF22D20C}"/>
              </a:ext>
            </a:extLst>
          </p:cNvPr>
          <p:cNvSpPr txBox="1">
            <a:spLocks/>
          </p:cNvSpPr>
          <p:nvPr/>
        </p:nvSpPr>
        <p:spPr bwMode="auto">
          <a:xfrm>
            <a:off x="304800" y="4352330"/>
            <a:ext cx="1600200" cy="457200"/>
          </a:xfrm>
          <a:prstGeom prst="rect">
            <a:avLst/>
          </a:prstGeom>
          <a:noFill/>
          <a:ln w="9525">
            <a:noFill/>
            <a:miter lim="800000"/>
            <a:headEnd/>
            <a:tailEnd/>
          </a:ln>
        </p:spPr>
        <p:txBody>
          <a:bodyPr/>
          <a:lstStyle/>
          <a:p>
            <a:pPr marL="342900" indent="-342900">
              <a:spcBef>
                <a:spcPct val="20000"/>
              </a:spcBef>
              <a:buClr>
                <a:schemeClr val="tx1"/>
              </a:buClr>
              <a:buSzPct val="125000"/>
              <a:defRPr/>
            </a:pPr>
            <a:r>
              <a:rPr lang="en-US" sz="2000" kern="0" dirty="0">
                <a:latin typeface="+mn-lt"/>
              </a:rPr>
              <a:t>	Power in the Wind</a:t>
            </a:r>
          </a:p>
        </p:txBody>
      </p:sp>
      <p:sp>
        <p:nvSpPr>
          <p:cNvPr id="8" name="Content Placeholder 2">
            <a:extLst>
              <a:ext uri="{FF2B5EF4-FFF2-40B4-BE49-F238E27FC236}">
                <a16:creationId xmlns:a16="http://schemas.microsoft.com/office/drawing/2014/main" id="{89CE3580-373D-400C-A98D-6D797CB6EC4A}"/>
              </a:ext>
            </a:extLst>
          </p:cNvPr>
          <p:cNvSpPr txBox="1">
            <a:spLocks/>
          </p:cNvSpPr>
          <p:nvPr/>
        </p:nvSpPr>
        <p:spPr bwMode="auto">
          <a:xfrm>
            <a:off x="3124200" y="4428530"/>
            <a:ext cx="1600200" cy="457200"/>
          </a:xfrm>
          <a:prstGeom prst="rect">
            <a:avLst/>
          </a:prstGeom>
          <a:noFill/>
          <a:ln w="9525">
            <a:noFill/>
            <a:miter lim="800000"/>
            <a:headEnd/>
            <a:tailEnd/>
          </a:ln>
        </p:spPr>
        <p:txBody>
          <a:bodyPr/>
          <a:lstStyle/>
          <a:p>
            <a:pPr marL="342900" indent="-342900">
              <a:spcBef>
                <a:spcPct val="20000"/>
              </a:spcBef>
              <a:buClr>
                <a:schemeClr val="tx1"/>
              </a:buClr>
              <a:buSzPct val="125000"/>
              <a:defRPr/>
            </a:pPr>
            <a:r>
              <a:rPr lang="en-US" sz="2000" kern="0" dirty="0">
                <a:latin typeface="+mn-lt"/>
              </a:rPr>
              <a:t>	Power Extracted by Blades</a:t>
            </a:r>
          </a:p>
        </p:txBody>
      </p:sp>
      <p:sp>
        <p:nvSpPr>
          <p:cNvPr id="9" name="Content Placeholder 2">
            <a:extLst>
              <a:ext uri="{FF2B5EF4-FFF2-40B4-BE49-F238E27FC236}">
                <a16:creationId xmlns:a16="http://schemas.microsoft.com/office/drawing/2014/main" id="{DD4A64F5-FB50-43D7-84CF-1FC95E9540C6}"/>
              </a:ext>
            </a:extLst>
          </p:cNvPr>
          <p:cNvSpPr txBox="1">
            <a:spLocks/>
          </p:cNvSpPr>
          <p:nvPr/>
        </p:nvSpPr>
        <p:spPr bwMode="auto">
          <a:xfrm>
            <a:off x="6324600" y="4276130"/>
            <a:ext cx="1676400" cy="457200"/>
          </a:xfrm>
          <a:prstGeom prst="rect">
            <a:avLst/>
          </a:prstGeom>
          <a:noFill/>
          <a:ln w="9525">
            <a:noFill/>
            <a:miter lim="800000"/>
            <a:headEnd/>
            <a:tailEnd/>
          </a:ln>
        </p:spPr>
        <p:txBody>
          <a:bodyPr/>
          <a:lstStyle/>
          <a:p>
            <a:pPr marL="342900" indent="-342900">
              <a:spcBef>
                <a:spcPct val="20000"/>
              </a:spcBef>
              <a:buClr>
                <a:schemeClr val="tx1"/>
              </a:buClr>
              <a:buSzPct val="125000"/>
              <a:defRPr/>
            </a:pPr>
            <a:r>
              <a:rPr lang="en-US" sz="2000" kern="0" dirty="0">
                <a:latin typeface="+mn-lt"/>
              </a:rPr>
              <a:t>	Power to Electricity</a:t>
            </a:r>
          </a:p>
        </p:txBody>
      </p:sp>
      <p:cxnSp>
        <p:nvCxnSpPr>
          <p:cNvPr id="219148" name="Straight Arrow Connector 16">
            <a:extLst>
              <a:ext uri="{FF2B5EF4-FFF2-40B4-BE49-F238E27FC236}">
                <a16:creationId xmlns:a16="http://schemas.microsoft.com/office/drawing/2014/main" id="{2E65A293-5902-49CA-AE18-A7BCF0E137AC}"/>
              </a:ext>
            </a:extLst>
          </p:cNvPr>
          <p:cNvCxnSpPr>
            <a:cxnSpLocks noChangeShapeType="1"/>
          </p:cNvCxnSpPr>
          <p:nvPr/>
        </p:nvCxnSpPr>
        <p:spPr bwMode="auto">
          <a:xfrm>
            <a:off x="2286000" y="4199930"/>
            <a:ext cx="960438" cy="158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9149" name="Straight Arrow Connector 17">
            <a:extLst>
              <a:ext uri="{FF2B5EF4-FFF2-40B4-BE49-F238E27FC236}">
                <a16:creationId xmlns:a16="http://schemas.microsoft.com/office/drawing/2014/main" id="{C16B097A-EEE2-4460-B6B5-FF097DAA82F3}"/>
              </a:ext>
            </a:extLst>
          </p:cNvPr>
          <p:cNvCxnSpPr>
            <a:cxnSpLocks noChangeShapeType="1"/>
          </p:cNvCxnSpPr>
          <p:nvPr/>
        </p:nvCxnSpPr>
        <p:spPr bwMode="auto">
          <a:xfrm>
            <a:off x="5211763" y="4199930"/>
            <a:ext cx="960437" cy="158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C3BA94F8-9A3D-427D-900D-772474DA054B}"/>
              </a:ext>
            </a:extLst>
          </p:cNvPr>
          <p:cNvSpPr/>
          <p:nvPr/>
        </p:nvSpPr>
        <p:spPr>
          <a:xfrm>
            <a:off x="457200" y="3200400"/>
            <a:ext cx="1826462" cy="923330"/>
          </a:xfrm>
          <a:prstGeom prst="rect">
            <a:avLst/>
          </a:prstGeom>
          <a:noFill/>
        </p:spPr>
        <p:txBody>
          <a:bodyPr wrap="none">
            <a:spAutoFit/>
          </a:bodyPr>
          <a:lstStyle/>
          <a:p>
            <a:pPr algn="ctr" eaLnBrk="1" hangingPunct="1">
              <a:spcBef>
                <a:spcPct val="20000"/>
              </a:spcBef>
              <a:buClr>
                <a:schemeClr val="tx1"/>
              </a:buClr>
              <a:buSzPct val="100000"/>
              <a:buFont typeface="Wingdings" panose="05000000000000000000" pitchFamily="2" charset="2"/>
              <a:buNone/>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Wind</a:t>
            </a:r>
          </a:p>
        </p:txBody>
      </p:sp>
      <p:graphicFrame>
        <p:nvGraphicFramePr>
          <p:cNvPr id="219151" name="Object 7">
            <a:extLst>
              <a:ext uri="{FF2B5EF4-FFF2-40B4-BE49-F238E27FC236}">
                <a16:creationId xmlns:a16="http://schemas.microsoft.com/office/drawing/2014/main" id="{32CE2323-00B9-4B4E-A3F0-4601F1EECC9C}"/>
              </a:ext>
            </a:extLst>
          </p:cNvPr>
          <p:cNvGraphicFramePr>
            <a:graphicFrameLocks noChangeAspect="1"/>
          </p:cNvGraphicFramePr>
          <p:nvPr>
            <p:extLst>
              <p:ext uri="{D42A27DB-BD31-4B8C-83A1-F6EECF244321}">
                <p14:modId xmlns:p14="http://schemas.microsoft.com/office/powerpoint/2010/main" val="3899673839"/>
              </p:ext>
            </p:extLst>
          </p:nvPr>
        </p:nvGraphicFramePr>
        <p:xfrm>
          <a:off x="2438400" y="4295180"/>
          <a:ext cx="457200" cy="514350"/>
        </p:xfrm>
        <a:graphic>
          <a:graphicData uri="http://schemas.openxmlformats.org/presentationml/2006/ole">
            <mc:AlternateContent xmlns:mc="http://schemas.openxmlformats.org/markup-compatibility/2006">
              <mc:Choice xmlns:v="urn:schemas-microsoft-com:vml" Requires="v">
                <p:oleObj spid="_x0000_s43083" name="Equation" r:id="rId11" imgW="203112" imgH="228501" progId="Equation.DSMT4">
                  <p:embed/>
                </p:oleObj>
              </mc:Choice>
              <mc:Fallback>
                <p:oleObj name="Equation" r:id="rId11" imgW="203112" imgH="228501" progId="Equation.DSMT4">
                  <p:embed/>
                  <p:pic>
                    <p:nvPicPr>
                      <p:cNvPr id="219151" name="Object 7">
                        <a:extLst>
                          <a:ext uri="{FF2B5EF4-FFF2-40B4-BE49-F238E27FC236}">
                            <a16:creationId xmlns:a16="http://schemas.microsoft.com/office/drawing/2014/main" id="{32CE2323-00B9-4B4E-A3F0-4601F1EECC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429518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Content Placeholder 2">
            <a:extLst>
              <a:ext uri="{FF2B5EF4-FFF2-40B4-BE49-F238E27FC236}">
                <a16:creationId xmlns:a16="http://schemas.microsoft.com/office/drawing/2014/main" id="{E6188130-9C00-4264-A964-8E83C131859C}"/>
              </a:ext>
            </a:extLst>
          </p:cNvPr>
          <p:cNvSpPr txBox="1">
            <a:spLocks/>
          </p:cNvSpPr>
          <p:nvPr/>
        </p:nvSpPr>
        <p:spPr bwMode="auto">
          <a:xfrm>
            <a:off x="1905000" y="4733330"/>
            <a:ext cx="1600200" cy="457200"/>
          </a:xfrm>
          <a:prstGeom prst="rect">
            <a:avLst/>
          </a:prstGeom>
          <a:noFill/>
          <a:ln w="9525">
            <a:noFill/>
            <a:miter lim="800000"/>
            <a:headEnd/>
            <a:tailEnd/>
          </a:ln>
        </p:spPr>
        <p:txBody>
          <a:bodyPr/>
          <a:lstStyle/>
          <a:p>
            <a:pPr marL="342900" indent="-342900">
              <a:spcBef>
                <a:spcPct val="20000"/>
              </a:spcBef>
              <a:buClr>
                <a:schemeClr val="tx1"/>
              </a:buClr>
              <a:buSzPct val="125000"/>
              <a:defRPr/>
            </a:pPr>
            <a:r>
              <a:rPr lang="en-US" sz="2000" kern="0" dirty="0">
                <a:latin typeface="+mn-lt"/>
              </a:rPr>
              <a:t>	Rotor</a:t>
            </a:r>
          </a:p>
        </p:txBody>
      </p:sp>
      <p:sp>
        <p:nvSpPr>
          <p:cNvPr id="22" name="Content Placeholder 2">
            <a:extLst>
              <a:ext uri="{FF2B5EF4-FFF2-40B4-BE49-F238E27FC236}">
                <a16:creationId xmlns:a16="http://schemas.microsoft.com/office/drawing/2014/main" id="{8B4011CC-2DA8-4ED6-90DF-EE9F0BF506C3}"/>
              </a:ext>
            </a:extLst>
          </p:cNvPr>
          <p:cNvSpPr txBox="1">
            <a:spLocks/>
          </p:cNvSpPr>
          <p:nvPr/>
        </p:nvSpPr>
        <p:spPr bwMode="auto">
          <a:xfrm>
            <a:off x="4876800" y="4657130"/>
            <a:ext cx="1752600" cy="457200"/>
          </a:xfrm>
          <a:prstGeom prst="rect">
            <a:avLst/>
          </a:prstGeom>
          <a:noFill/>
          <a:ln w="9525">
            <a:noFill/>
            <a:miter lim="800000"/>
            <a:headEnd/>
            <a:tailEnd/>
          </a:ln>
        </p:spPr>
        <p:txBody>
          <a:bodyPr/>
          <a:lstStyle/>
          <a:p>
            <a:pPr marL="342900" indent="-342900">
              <a:spcBef>
                <a:spcPct val="20000"/>
              </a:spcBef>
              <a:buClr>
                <a:schemeClr val="tx1"/>
              </a:buClr>
              <a:buSzPct val="125000"/>
              <a:defRPr/>
            </a:pPr>
            <a:r>
              <a:rPr lang="en-US" sz="2000" kern="0" dirty="0">
                <a:latin typeface="+mn-lt"/>
              </a:rPr>
              <a:t>	Gearbox &amp; Generator</a:t>
            </a:r>
          </a:p>
        </p:txBody>
      </p:sp>
      <p:graphicFrame>
        <p:nvGraphicFramePr>
          <p:cNvPr id="219154" name="Object 8">
            <a:extLst>
              <a:ext uri="{FF2B5EF4-FFF2-40B4-BE49-F238E27FC236}">
                <a16:creationId xmlns:a16="http://schemas.microsoft.com/office/drawing/2014/main" id="{6970CA5A-4018-4462-BFF4-4E7297FF118C}"/>
              </a:ext>
            </a:extLst>
          </p:cNvPr>
          <p:cNvGraphicFramePr>
            <a:graphicFrameLocks noChangeAspect="1"/>
          </p:cNvGraphicFramePr>
          <p:nvPr>
            <p:extLst>
              <p:ext uri="{D42A27DB-BD31-4B8C-83A1-F6EECF244321}">
                <p14:modId xmlns:p14="http://schemas.microsoft.com/office/powerpoint/2010/main" val="2748142892"/>
              </p:ext>
            </p:extLst>
          </p:nvPr>
        </p:nvGraphicFramePr>
        <p:xfrm>
          <a:off x="5591175" y="4199930"/>
          <a:ext cx="400050" cy="542925"/>
        </p:xfrm>
        <a:graphic>
          <a:graphicData uri="http://schemas.openxmlformats.org/presentationml/2006/ole">
            <mc:AlternateContent xmlns:mc="http://schemas.openxmlformats.org/markup-compatibility/2006">
              <mc:Choice xmlns:v="urn:schemas-microsoft-com:vml" Requires="v">
                <p:oleObj spid="_x0000_s43084" name="Equation" r:id="rId13" imgW="177646" imgH="241091" progId="Equation.DSMT4">
                  <p:embed/>
                </p:oleObj>
              </mc:Choice>
              <mc:Fallback>
                <p:oleObj name="Equation" r:id="rId13" imgW="177646" imgH="241091" progId="Equation.DSMT4">
                  <p:embed/>
                  <p:pic>
                    <p:nvPicPr>
                      <p:cNvPr id="219154" name="Object 8">
                        <a:extLst>
                          <a:ext uri="{FF2B5EF4-FFF2-40B4-BE49-F238E27FC236}">
                            <a16:creationId xmlns:a16="http://schemas.microsoft.com/office/drawing/2014/main" id="{6970CA5A-4018-4462-BFF4-4E7297FF11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1175" y="4199930"/>
                        <a:ext cx="40005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B8D22169-BA8C-4354-87D1-9306D22F214D}"/>
              </a:ext>
            </a:extLst>
          </p:cNvPr>
          <p:cNvSpPr>
            <a:spLocks noGrp="1"/>
          </p:cNvSpPr>
          <p:nvPr>
            <p:ph type="title"/>
          </p:nvPr>
        </p:nvSpPr>
        <p:spPr/>
        <p:txBody>
          <a:bodyPr/>
          <a:lstStyle/>
          <a:p>
            <a:pPr>
              <a:defRPr/>
            </a:pPr>
            <a:r>
              <a:rPr lang="en-US" altLang="zh-CN" sz="3200" dirty="0">
                <a:latin typeface="+mn-lt"/>
                <a:ea typeface="宋体" panose="02010600030101010101" pitchFamily="2" charset="-122"/>
              </a:rPr>
              <a:t>Example – Annual Energy from a Wind Turbine</a:t>
            </a:r>
          </a:p>
        </p:txBody>
      </p:sp>
      <p:sp>
        <p:nvSpPr>
          <p:cNvPr id="220163" name="Content Placeholder 2">
            <a:extLst>
              <a:ext uri="{FF2B5EF4-FFF2-40B4-BE49-F238E27FC236}">
                <a16:creationId xmlns:a16="http://schemas.microsoft.com/office/drawing/2014/main" id="{EC1C99DA-D7F4-4CD3-B797-AE15E4C4D643}"/>
              </a:ext>
            </a:extLst>
          </p:cNvPr>
          <p:cNvSpPr>
            <a:spLocks noGrp="1" noChangeArrowheads="1"/>
          </p:cNvSpPr>
          <p:nvPr>
            <p:ph idx="1"/>
          </p:nvPr>
        </p:nvSpPr>
        <p:spPr/>
        <p:txBody>
          <a:bodyPr/>
          <a:lstStyle/>
          <a:p>
            <a:r>
              <a:rPr lang="en-US" altLang="zh-CN" dirty="0">
                <a:ea typeface="SimSun" panose="02010600030101010101" pitchFamily="2" charset="-122"/>
              </a:rPr>
              <a:t>NEG </a:t>
            </a:r>
            <a:r>
              <a:rPr lang="en-US" altLang="zh-CN" dirty="0" err="1">
                <a:ea typeface="SimSun" panose="02010600030101010101" pitchFamily="2" charset="-122"/>
              </a:rPr>
              <a:t>Micon</a:t>
            </a:r>
            <a:r>
              <a:rPr lang="en-US" altLang="zh-CN" dirty="0">
                <a:ea typeface="SimSun" panose="02010600030101010101" pitchFamily="2" charset="-122"/>
              </a:rPr>
              <a:t> 750/48 (750 kW and 48 m rotor)</a:t>
            </a:r>
          </a:p>
          <a:p>
            <a:r>
              <a:rPr lang="en-US" altLang="zh-CN" dirty="0">
                <a:ea typeface="SimSun" panose="02010600030101010101" pitchFamily="2" charset="-122"/>
              </a:rPr>
              <a:t>Tower is 50 m</a:t>
            </a:r>
          </a:p>
          <a:p>
            <a:r>
              <a:rPr lang="en-US" altLang="zh-CN" dirty="0">
                <a:ea typeface="SimSun" panose="02010600030101010101" pitchFamily="2" charset="-122"/>
              </a:rPr>
              <a:t>In the same area, </a:t>
            </a:r>
            <a:r>
              <a:rPr lang="en-US" altLang="zh-CN" i="1" dirty="0" err="1">
                <a:ea typeface="SimSun" panose="02010600030101010101" pitchFamily="2" charset="-122"/>
              </a:rPr>
              <a:t>v</a:t>
            </a:r>
            <a:r>
              <a:rPr lang="en-US" altLang="zh-CN" i="1" baseline="-25000" dirty="0" err="1">
                <a:ea typeface="SimSun" panose="02010600030101010101" pitchFamily="2" charset="-122"/>
              </a:rPr>
              <a:t>avg</a:t>
            </a:r>
            <a:r>
              <a:rPr lang="en-US" altLang="zh-CN" dirty="0">
                <a:ea typeface="SimSun" panose="02010600030101010101" pitchFamily="2" charset="-122"/>
              </a:rPr>
              <a:t> is 5m/s at 10 m</a:t>
            </a:r>
          </a:p>
          <a:p>
            <a:r>
              <a:rPr lang="en-US" altLang="zh-CN" dirty="0">
                <a:ea typeface="SimSun" panose="02010600030101010101" pitchFamily="2" charset="-122"/>
              </a:rPr>
              <a:t>Assume standard air density, Rayleigh statistics, Class 1 surface, roughness coefficient alpha = 0.15; (total) efficiency is 30% </a:t>
            </a:r>
          </a:p>
          <a:p>
            <a:endParaRPr lang="en-US" altLang="zh-CN" dirty="0">
              <a:ea typeface="SimSun" panose="02010600030101010101" pitchFamily="2" charset="-122"/>
            </a:endParaRPr>
          </a:p>
          <a:p>
            <a:r>
              <a:rPr lang="en-US" altLang="zh-CN" dirty="0">
                <a:ea typeface="SimSun" panose="02010600030101010101" pitchFamily="2" charset="-122"/>
              </a:rPr>
              <a:t>Find the annual energy (kWh/</a:t>
            </a:r>
            <a:r>
              <a:rPr lang="en-US" altLang="zh-CN" dirty="0" err="1">
                <a:ea typeface="SimSun" panose="02010600030101010101" pitchFamily="2" charset="-122"/>
              </a:rPr>
              <a:t>yr</a:t>
            </a:r>
            <a:r>
              <a:rPr lang="en-US" altLang="zh-CN" dirty="0">
                <a:ea typeface="SimSun" panose="02010600030101010101" pitchFamily="2" charset="-122"/>
              </a:rPr>
              <a:t>) delivered</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a:extLst>
              <a:ext uri="{FF2B5EF4-FFF2-40B4-BE49-F238E27FC236}">
                <a16:creationId xmlns:a16="http://schemas.microsoft.com/office/drawing/2014/main" id="{B372CCC4-34B1-488F-843C-C12C0E4B5CC1}"/>
              </a:ext>
            </a:extLst>
          </p:cNvPr>
          <p:cNvSpPr>
            <a:spLocks noGrp="1"/>
          </p:cNvSpPr>
          <p:nvPr>
            <p:ph type="title"/>
          </p:nvPr>
        </p:nvSpPr>
        <p:spPr/>
        <p:txBody>
          <a:bodyPr/>
          <a:lstStyle/>
          <a:p>
            <a:pPr>
              <a:defRPr/>
            </a:pPr>
            <a:r>
              <a:rPr lang="en-US" altLang="zh-CN" dirty="0">
                <a:latin typeface="+mn-lt"/>
                <a:ea typeface="宋体" panose="02010600030101010101" pitchFamily="2" charset="-122"/>
              </a:rPr>
              <a:t>Example - Annual Energy from a Wind Turbine</a:t>
            </a:r>
          </a:p>
        </p:txBody>
      </p:sp>
      <p:sp>
        <p:nvSpPr>
          <p:cNvPr id="221187" name="Content Placeholder 2">
            <a:extLst>
              <a:ext uri="{FF2B5EF4-FFF2-40B4-BE49-F238E27FC236}">
                <a16:creationId xmlns:a16="http://schemas.microsoft.com/office/drawing/2014/main" id="{BB2A7126-63EF-47C9-911A-61D8F5BA8146}"/>
              </a:ext>
            </a:extLst>
          </p:cNvPr>
          <p:cNvSpPr txBox="1">
            <a:spLocks/>
          </p:cNvSpPr>
          <p:nvPr/>
        </p:nvSpPr>
        <p:spPr bwMode="auto">
          <a:xfrm>
            <a:off x="228600" y="13716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r>
              <a:rPr lang="en-US" altLang="zh-CN">
                <a:ea typeface="SimSun" panose="02010600030101010101" pitchFamily="2" charset="-122"/>
              </a:rPr>
              <a:t>We need to use (6.16) to find </a:t>
            </a:r>
            <a:r>
              <a:rPr lang="en-US" altLang="zh-CN" i="1">
                <a:ea typeface="SimSun" panose="02010600030101010101" pitchFamily="2" charset="-122"/>
              </a:rPr>
              <a:t>v</a:t>
            </a:r>
            <a:r>
              <a:rPr lang="en-US" altLang="zh-CN">
                <a:ea typeface="SimSun" panose="02010600030101010101" pitchFamily="2" charset="-122"/>
              </a:rPr>
              <a:t> at 50 m, where </a:t>
            </a:r>
            <a:r>
              <a:rPr lang="en-US" altLang="zh-CN" i="1">
                <a:ea typeface="SimSun" panose="02010600030101010101" pitchFamily="2" charset="-122"/>
              </a:rPr>
              <a:t>z</a:t>
            </a:r>
            <a:r>
              <a:rPr lang="en-US" altLang="zh-CN">
                <a:ea typeface="SimSun" panose="02010600030101010101" pitchFamily="2" charset="-122"/>
              </a:rPr>
              <a:t> for roughness Class 1 is 0.03 m (from Table 6.4)</a:t>
            </a:r>
          </a:p>
          <a:p>
            <a:endParaRPr lang="en-US" altLang="zh-CN">
              <a:ea typeface="SimSun" panose="02010600030101010101" pitchFamily="2" charset="-122"/>
            </a:endParaRPr>
          </a:p>
          <a:p>
            <a:endParaRPr lang="en-US" altLang="zh-CN">
              <a:ea typeface="SimSun" panose="02010600030101010101" pitchFamily="2" charset="-122"/>
            </a:endParaRPr>
          </a:p>
          <a:p>
            <a:endParaRPr lang="en-US" altLang="zh-CN" i="1">
              <a:ea typeface="SimSun" panose="02010600030101010101" pitchFamily="2" charset="-122"/>
            </a:endParaRPr>
          </a:p>
          <a:p>
            <a:endParaRPr lang="en-US" altLang="zh-CN" i="1">
              <a:ea typeface="SimSun" panose="02010600030101010101" pitchFamily="2" charset="-122"/>
            </a:endParaRPr>
          </a:p>
          <a:p>
            <a:r>
              <a:rPr lang="en-US" altLang="zh-CN">
                <a:ea typeface="SimSun" panose="02010600030101010101" pitchFamily="2" charset="-122"/>
              </a:rPr>
              <a:t>Then, the average power density in the wind at 50 m from (7.49) is</a:t>
            </a:r>
          </a:p>
        </p:txBody>
      </p:sp>
      <p:graphicFrame>
        <p:nvGraphicFramePr>
          <p:cNvPr id="221188" name="Object 2">
            <a:extLst>
              <a:ext uri="{FF2B5EF4-FFF2-40B4-BE49-F238E27FC236}">
                <a16:creationId xmlns:a16="http://schemas.microsoft.com/office/drawing/2014/main" id="{87B7AB2C-AC10-46A5-8BBB-68E5763DA97E}"/>
              </a:ext>
            </a:extLst>
          </p:cNvPr>
          <p:cNvGraphicFramePr>
            <a:graphicFrameLocks noChangeAspect="1"/>
          </p:cNvGraphicFramePr>
          <p:nvPr/>
        </p:nvGraphicFramePr>
        <p:xfrm>
          <a:off x="2286000" y="2362200"/>
          <a:ext cx="4565650" cy="971550"/>
        </p:xfrm>
        <a:graphic>
          <a:graphicData uri="http://schemas.openxmlformats.org/presentationml/2006/ole">
            <mc:AlternateContent xmlns:mc="http://schemas.openxmlformats.org/markup-compatibility/2006">
              <mc:Choice xmlns:v="urn:schemas-microsoft-com:vml" Requires="v">
                <p:oleObj spid="_x0000_s44076" name="Equation" r:id="rId3" imgW="2032000" imgH="431800" progId="Equation.DSMT4">
                  <p:embed/>
                </p:oleObj>
              </mc:Choice>
              <mc:Fallback>
                <p:oleObj name="Equation" r:id="rId3" imgW="2032000" imgH="431800" progId="Equation.DSMT4">
                  <p:embed/>
                  <p:pic>
                    <p:nvPicPr>
                      <p:cNvPr id="221188" name="Object 2">
                        <a:extLst>
                          <a:ext uri="{FF2B5EF4-FFF2-40B4-BE49-F238E27FC236}">
                            <a16:creationId xmlns:a16="http://schemas.microsoft.com/office/drawing/2014/main" id="{87B7AB2C-AC10-46A5-8BBB-68E5763DA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362200"/>
                        <a:ext cx="4565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1189" name="Object 3">
            <a:extLst>
              <a:ext uri="{FF2B5EF4-FFF2-40B4-BE49-F238E27FC236}">
                <a16:creationId xmlns:a16="http://schemas.microsoft.com/office/drawing/2014/main" id="{C669D4F2-562C-436B-888D-72DE43FE8790}"/>
              </a:ext>
            </a:extLst>
          </p:cNvPr>
          <p:cNvGraphicFramePr>
            <a:graphicFrameLocks noChangeAspect="1"/>
          </p:cNvGraphicFramePr>
          <p:nvPr/>
        </p:nvGraphicFramePr>
        <p:xfrm>
          <a:off x="2287588" y="3400425"/>
          <a:ext cx="4622800" cy="942975"/>
        </p:xfrm>
        <a:graphic>
          <a:graphicData uri="http://schemas.openxmlformats.org/presentationml/2006/ole">
            <mc:AlternateContent xmlns:mc="http://schemas.openxmlformats.org/markup-compatibility/2006">
              <mc:Choice xmlns:v="urn:schemas-microsoft-com:vml" Requires="v">
                <p:oleObj spid="_x0000_s44077" name="Equation" r:id="rId5" imgW="2057400" imgH="419100" progId="Equation.DSMT4">
                  <p:embed/>
                </p:oleObj>
              </mc:Choice>
              <mc:Fallback>
                <p:oleObj name="Equation" r:id="rId5" imgW="2057400" imgH="419100" progId="Equation.DSMT4">
                  <p:embed/>
                  <p:pic>
                    <p:nvPicPr>
                      <p:cNvPr id="221189" name="Object 3">
                        <a:extLst>
                          <a:ext uri="{FF2B5EF4-FFF2-40B4-BE49-F238E27FC236}">
                            <a16:creationId xmlns:a16="http://schemas.microsoft.com/office/drawing/2014/main" id="{C669D4F2-562C-436B-888D-72DE43FE87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7588" y="3400425"/>
                        <a:ext cx="4622800"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1190" name="Object 4">
            <a:extLst>
              <a:ext uri="{FF2B5EF4-FFF2-40B4-BE49-F238E27FC236}">
                <a16:creationId xmlns:a16="http://schemas.microsoft.com/office/drawing/2014/main" id="{B0E81A6A-3720-4F1B-B58A-BB34FB796EA0}"/>
              </a:ext>
            </a:extLst>
          </p:cNvPr>
          <p:cNvGraphicFramePr>
            <a:graphicFrameLocks noChangeAspect="1"/>
          </p:cNvGraphicFramePr>
          <p:nvPr/>
        </p:nvGraphicFramePr>
        <p:xfrm>
          <a:off x="1419225" y="5286375"/>
          <a:ext cx="7081838" cy="885825"/>
        </p:xfrm>
        <a:graphic>
          <a:graphicData uri="http://schemas.openxmlformats.org/presentationml/2006/ole">
            <mc:AlternateContent xmlns:mc="http://schemas.openxmlformats.org/markup-compatibility/2006">
              <mc:Choice xmlns:v="urn:schemas-microsoft-com:vml" Requires="v">
                <p:oleObj spid="_x0000_s44078" name="Equation" r:id="rId7" imgW="3149600" imgH="393700" progId="Equation.DSMT4">
                  <p:embed/>
                </p:oleObj>
              </mc:Choice>
              <mc:Fallback>
                <p:oleObj name="Equation" r:id="rId7" imgW="3149600" imgH="393700" progId="Equation.DSMT4">
                  <p:embed/>
                  <p:pic>
                    <p:nvPicPr>
                      <p:cNvPr id="221190" name="Object 4">
                        <a:extLst>
                          <a:ext uri="{FF2B5EF4-FFF2-40B4-BE49-F238E27FC236}">
                            <a16:creationId xmlns:a16="http://schemas.microsoft.com/office/drawing/2014/main" id="{B0E81A6A-3720-4F1B-B58A-BB34FB796E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9225" y="5286375"/>
                        <a:ext cx="708183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a:extLst>
              <a:ext uri="{FF2B5EF4-FFF2-40B4-BE49-F238E27FC236}">
                <a16:creationId xmlns:a16="http://schemas.microsoft.com/office/drawing/2014/main" id="{7F3FB515-485B-465B-8C4F-3ACA252C14CD}"/>
              </a:ext>
            </a:extLst>
          </p:cNvPr>
          <p:cNvSpPr>
            <a:spLocks noGrp="1" noChangeArrowheads="1"/>
          </p:cNvSpPr>
          <p:nvPr>
            <p:ph type="title"/>
          </p:nvPr>
        </p:nvSpPr>
        <p:spPr/>
        <p:txBody>
          <a:bodyPr/>
          <a:lstStyle/>
          <a:p>
            <a:r>
              <a:rPr lang="en-US" altLang="zh-CN">
                <a:solidFill>
                  <a:srgbClr val="006666"/>
                </a:solidFill>
                <a:latin typeface="Times New Roman" panose="02020603050405020304" pitchFamily="18" charset="0"/>
                <a:ea typeface="SimSun" panose="02010600030101010101" pitchFamily="2" charset="-122"/>
              </a:rPr>
              <a:t>Example - Annual Energy from a Wind Turbine</a:t>
            </a:r>
            <a:endParaRPr lang="en-US" altLang="zh-CN">
              <a:ea typeface="SimSun" panose="02010600030101010101" pitchFamily="2" charset="-122"/>
            </a:endParaRPr>
          </a:p>
        </p:txBody>
      </p:sp>
      <p:sp>
        <p:nvSpPr>
          <p:cNvPr id="222211" name="Content Placeholder 2">
            <a:extLst>
              <a:ext uri="{FF2B5EF4-FFF2-40B4-BE49-F238E27FC236}">
                <a16:creationId xmlns:a16="http://schemas.microsoft.com/office/drawing/2014/main" id="{8DC47F0E-E9F1-4FE7-B820-DB9762870AFA}"/>
              </a:ext>
            </a:extLst>
          </p:cNvPr>
          <p:cNvSpPr>
            <a:spLocks noGrp="1" noChangeArrowheads="1"/>
          </p:cNvSpPr>
          <p:nvPr>
            <p:ph idx="1"/>
          </p:nvPr>
        </p:nvSpPr>
        <p:spPr/>
        <p:txBody>
          <a:bodyPr/>
          <a:lstStyle/>
          <a:p>
            <a:r>
              <a:rPr lang="en-US" altLang="zh-CN">
                <a:ea typeface="SimSun" panose="02010600030101010101" pitchFamily="2" charset="-122"/>
              </a:rPr>
              <a:t>The rotor diameter is 48 m and the total efficiency is 30%, so the average power from the wind turbine is</a:t>
            </a:r>
          </a:p>
          <a:p>
            <a:endParaRPr lang="en-US" altLang="zh-CN">
              <a:ea typeface="SimSun" panose="02010600030101010101" pitchFamily="2" charset="-122"/>
            </a:endParaRPr>
          </a:p>
          <a:p>
            <a:endParaRPr lang="en-US" altLang="zh-CN">
              <a:ea typeface="SimSun" panose="02010600030101010101" pitchFamily="2" charset="-122"/>
            </a:endParaRPr>
          </a:p>
          <a:p>
            <a:r>
              <a:rPr lang="en-US" altLang="zh-CN">
                <a:ea typeface="SimSun" panose="02010600030101010101" pitchFamily="2" charset="-122"/>
              </a:rPr>
              <a:t>Then, the energy delivered in a year is </a:t>
            </a:r>
          </a:p>
        </p:txBody>
      </p:sp>
      <p:graphicFrame>
        <p:nvGraphicFramePr>
          <p:cNvPr id="222212" name="Object 2">
            <a:extLst>
              <a:ext uri="{FF2B5EF4-FFF2-40B4-BE49-F238E27FC236}">
                <a16:creationId xmlns:a16="http://schemas.microsoft.com/office/drawing/2014/main" id="{DFE72C5F-3C91-4614-B163-0EF145857545}"/>
              </a:ext>
            </a:extLst>
          </p:cNvPr>
          <p:cNvGraphicFramePr>
            <a:graphicFrameLocks noChangeAspect="1"/>
          </p:cNvGraphicFramePr>
          <p:nvPr>
            <p:extLst>
              <p:ext uri="{D42A27DB-BD31-4B8C-83A1-F6EECF244321}">
                <p14:modId xmlns:p14="http://schemas.microsoft.com/office/powerpoint/2010/main" val="1639253166"/>
              </p:ext>
            </p:extLst>
          </p:nvPr>
        </p:nvGraphicFramePr>
        <p:xfrm>
          <a:off x="704850" y="1981200"/>
          <a:ext cx="7453312" cy="885825"/>
        </p:xfrm>
        <a:graphic>
          <a:graphicData uri="http://schemas.openxmlformats.org/presentationml/2006/ole">
            <mc:AlternateContent xmlns:mc="http://schemas.openxmlformats.org/markup-compatibility/2006">
              <mc:Choice xmlns:v="urn:schemas-microsoft-com:vml" Requires="v">
                <p:oleObj spid="_x0000_s45100" name="Equation" r:id="rId3" imgW="3314700" imgH="393700" progId="Equation.DSMT4">
                  <p:embed/>
                </p:oleObj>
              </mc:Choice>
              <mc:Fallback>
                <p:oleObj name="Equation" r:id="rId3" imgW="3314700" imgH="393700" progId="Equation.DSMT4">
                  <p:embed/>
                  <p:pic>
                    <p:nvPicPr>
                      <p:cNvPr id="222212" name="Object 2">
                        <a:extLst>
                          <a:ext uri="{FF2B5EF4-FFF2-40B4-BE49-F238E27FC236}">
                            <a16:creationId xmlns:a16="http://schemas.microsoft.com/office/drawing/2014/main" id="{DFE72C5F-3C91-4614-B163-0EF145857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1981200"/>
                        <a:ext cx="7453312"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2213" name="Object 3">
            <a:extLst>
              <a:ext uri="{FF2B5EF4-FFF2-40B4-BE49-F238E27FC236}">
                <a16:creationId xmlns:a16="http://schemas.microsoft.com/office/drawing/2014/main" id="{6A8C8D79-174C-4EF6-AA0A-437EB24A27E8}"/>
              </a:ext>
            </a:extLst>
          </p:cNvPr>
          <p:cNvGraphicFramePr>
            <a:graphicFrameLocks noChangeAspect="1"/>
          </p:cNvGraphicFramePr>
          <p:nvPr>
            <p:extLst>
              <p:ext uri="{D42A27DB-BD31-4B8C-83A1-F6EECF244321}">
                <p14:modId xmlns:p14="http://schemas.microsoft.com/office/powerpoint/2010/main" val="2373555494"/>
              </p:ext>
            </p:extLst>
          </p:nvPr>
        </p:nvGraphicFramePr>
        <p:xfrm>
          <a:off x="509587" y="3581400"/>
          <a:ext cx="8253413" cy="514350"/>
        </p:xfrm>
        <a:graphic>
          <a:graphicData uri="http://schemas.openxmlformats.org/presentationml/2006/ole">
            <mc:AlternateContent xmlns:mc="http://schemas.openxmlformats.org/markup-compatibility/2006">
              <mc:Choice xmlns:v="urn:schemas-microsoft-com:vml" Requires="v">
                <p:oleObj spid="_x0000_s45101" name="Equation" r:id="rId5" imgW="3670300" imgH="228600" progId="Equation.DSMT4">
                  <p:embed/>
                </p:oleObj>
              </mc:Choice>
              <mc:Fallback>
                <p:oleObj name="Equation" r:id="rId5" imgW="3670300" imgH="228600" progId="Equation.DSMT4">
                  <p:embed/>
                  <p:pic>
                    <p:nvPicPr>
                      <p:cNvPr id="222213" name="Object 3">
                        <a:extLst>
                          <a:ext uri="{FF2B5EF4-FFF2-40B4-BE49-F238E27FC236}">
                            <a16:creationId xmlns:a16="http://schemas.microsoft.com/office/drawing/2014/main" id="{6A8C8D79-174C-4EF6-AA0A-437EB24A27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7" y="3581400"/>
                        <a:ext cx="825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2214" name="对象 1">
            <a:extLst>
              <a:ext uri="{FF2B5EF4-FFF2-40B4-BE49-F238E27FC236}">
                <a16:creationId xmlns:a16="http://schemas.microsoft.com/office/drawing/2014/main" id="{5C4EF377-6A86-46B7-9D96-3F1B74AA77B3}"/>
              </a:ext>
            </a:extLst>
          </p:cNvPr>
          <p:cNvGraphicFramePr>
            <a:graphicFrameLocks noChangeAspect="1"/>
          </p:cNvGraphicFramePr>
          <p:nvPr>
            <p:extLst>
              <p:ext uri="{D42A27DB-BD31-4B8C-83A1-F6EECF244321}">
                <p14:modId xmlns:p14="http://schemas.microsoft.com/office/powerpoint/2010/main" val="2943303619"/>
              </p:ext>
            </p:extLst>
          </p:nvPr>
        </p:nvGraphicFramePr>
        <p:xfrm>
          <a:off x="1144587" y="3998913"/>
          <a:ext cx="6731000" cy="2120900"/>
        </p:xfrm>
        <a:graphic>
          <a:graphicData uri="http://schemas.openxmlformats.org/presentationml/2006/ole">
            <mc:AlternateContent xmlns:mc="http://schemas.openxmlformats.org/markup-compatibility/2006">
              <mc:Choice xmlns:v="urn:schemas-microsoft-com:vml" Requires="v">
                <p:oleObj spid="_x0000_s45102" name="Equation" r:id="rId7" imgW="4191000" imgH="1320800" progId="Equation.DSMT4">
                  <p:embed/>
                </p:oleObj>
              </mc:Choice>
              <mc:Fallback>
                <p:oleObj name="Equation" r:id="rId7" imgW="4191000" imgH="1320800" progId="Equation.DSMT4">
                  <p:embed/>
                  <p:pic>
                    <p:nvPicPr>
                      <p:cNvPr id="222214" name="对象 1">
                        <a:extLst>
                          <a:ext uri="{FF2B5EF4-FFF2-40B4-BE49-F238E27FC236}">
                            <a16:creationId xmlns:a16="http://schemas.microsoft.com/office/drawing/2014/main" id="{5C4EF377-6A86-46B7-9D96-3F1B74AA77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4587" y="3998913"/>
                        <a:ext cx="67310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5">
            <a:extLst>
              <a:ext uri="{FF2B5EF4-FFF2-40B4-BE49-F238E27FC236}">
                <a16:creationId xmlns:a16="http://schemas.microsoft.com/office/drawing/2014/main" id="{4226FE1C-B07D-4D38-954C-BF95B5D9AFDD}"/>
              </a:ext>
            </a:extLst>
          </p:cNvPr>
          <p:cNvSpPr>
            <a:spLocks noChangeArrowheads="1"/>
          </p:cNvSpPr>
          <p:nvPr/>
        </p:nvSpPr>
        <p:spPr bwMode="auto">
          <a:xfrm>
            <a:off x="685800" y="1295400"/>
            <a:ext cx="75549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pPr>
            <a:r>
              <a:rPr lang="en-US" altLang="zh-CN" sz="2200" dirty="0">
                <a:ea typeface="SimSun" panose="02010600030101010101" pitchFamily="2" charset="-122"/>
              </a:rPr>
              <a:t>With the assumption of a Rayleigh distribution we have a very powerful analytical tool.</a:t>
            </a:r>
          </a:p>
          <a:p>
            <a:pPr eaLnBrk="1" hangingPunct="1">
              <a:buSzPct val="100000"/>
            </a:pPr>
            <a:r>
              <a:rPr lang="en-US" altLang="zh-CN" sz="2200" dirty="0">
                <a:ea typeface="SimSun" panose="02010600030101010101" pitchFamily="2" charset="-122"/>
              </a:rPr>
              <a:t>To calculate the number of hours in a given year we will experience wind above or below a certain level the process is quite simple:</a:t>
            </a:r>
            <a:r>
              <a:rPr lang="en-US" altLang="zh-CN" dirty="0">
                <a:ea typeface="SimSun" panose="02010600030101010101" pitchFamily="2" charset="-122"/>
              </a:rPr>
              <a:t> </a:t>
            </a:r>
          </a:p>
        </p:txBody>
      </p:sp>
      <p:graphicFrame>
        <p:nvGraphicFramePr>
          <p:cNvPr id="223236" name="对象 1">
            <a:extLst>
              <a:ext uri="{FF2B5EF4-FFF2-40B4-BE49-F238E27FC236}">
                <a16:creationId xmlns:a16="http://schemas.microsoft.com/office/drawing/2014/main" id="{54DD0B58-5DFB-4D17-8DDE-801DB9B56811}"/>
              </a:ext>
            </a:extLst>
          </p:cNvPr>
          <p:cNvGraphicFramePr>
            <a:graphicFrameLocks noChangeAspect="1"/>
          </p:cNvGraphicFramePr>
          <p:nvPr/>
        </p:nvGraphicFramePr>
        <p:xfrm>
          <a:off x="2084388" y="3886200"/>
          <a:ext cx="4757737" cy="1951038"/>
        </p:xfrm>
        <a:graphic>
          <a:graphicData uri="http://schemas.openxmlformats.org/presentationml/2006/ole">
            <mc:AlternateContent xmlns:mc="http://schemas.openxmlformats.org/markup-compatibility/2006">
              <mc:Choice xmlns:v="urn:schemas-microsoft-com:vml" Requires="v">
                <p:oleObj spid="_x0000_s46096" name="Equation" r:id="rId3" imgW="2540000" imgH="1041400" progId="Equation.DSMT4">
                  <p:embed/>
                </p:oleObj>
              </mc:Choice>
              <mc:Fallback>
                <p:oleObj name="Equation" r:id="rId3" imgW="2540000" imgH="1041400" progId="Equation.DSMT4">
                  <p:embed/>
                  <p:pic>
                    <p:nvPicPr>
                      <p:cNvPr id="223236" name="对象 1">
                        <a:extLst>
                          <a:ext uri="{FF2B5EF4-FFF2-40B4-BE49-F238E27FC236}">
                            <a16:creationId xmlns:a16="http://schemas.microsoft.com/office/drawing/2014/main" id="{54DD0B58-5DFB-4D17-8DDE-801DB9B568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388" y="3886200"/>
                        <a:ext cx="475773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标题 1">
            <a:extLst>
              <a:ext uri="{FF2B5EF4-FFF2-40B4-BE49-F238E27FC236}">
                <a16:creationId xmlns:a16="http://schemas.microsoft.com/office/drawing/2014/main" id="{4F289970-3950-4CF1-8C84-B4764CACC5E1}"/>
              </a:ext>
            </a:extLst>
          </p:cNvPr>
          <p:cNvSpPr>
            <a:spLocks noGrp="1"/>
          </p:cNvSpPr>
          <p:nvPr>
            <p:ph type="title"/>
          </p:nvPr>
        </p:nvSpPr>
        <p:spPr/>
        <p:txBody>
          <a:bodyPr/>
          <a:lstStyle/>
          <a:p>
            <a:r>
              <a:rPr lang="en-US" altLang="zh-CN" sz="3600" dirty="0"/>
              <a:t>Rayleigh Probability Density Function</a:t>
            </a:r>
            <a:endParaRPr lang="zh-CN" alt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F531576-D554-4839-AF44-67B42425BE04}"/>
              </a:ext>
            </a:extLst>
          </p:cNvPr>
          <p:cNvSpPr>
            <a:spLocks noGrp="1"/>
          </p:cNvSpPr>
          <p:nvPr>
            <p:ph type="title"/>
          </p:nvPr>
        </p:nvSpPr>
        <p:spPr/>
        <p:txBody>
          <a:bodyPr/>
          <a:lstStyle/>
          <a:p>
            <a:r>
              <a:rPr lang="en-US" altLang="zh-CN" dirty="0"/>
              <a:t>Example</a:t>
            </a:r>
            <a:endParaRPr lang="zh-CN" altLang="en-US" dirty="0"/>
          </a:p>
        </p:txBody>
      </p:sp>
      <p:sp>
        <p:nvSpPr>
          <p:cNvPr id="5" name="内容占位符 4">
            <a:extLst>
              <a:ext uri="{FF2B5EF4-FFF2-40B4-BE49-F238E27FC236}">
                <a16:creationId xmlns:a16="http://schemas.microsoft.com/office/drawing/2014/main" id="{3DA01D6B-71E9-48C9-9C30-3444D383CA1F}"/>
              </a:ext>
            </a:extLst>
          </p:cNvPr>
          <p:cNvSpPr>
            <a:spLocks noGrp="1"/>
          </p:cNvSpPr>
          <p:nvPr>
            <p:ph idx="1"/>
          </p:nvPr>
        </p:nvSpPr>
        <p:spPr/>
        <p:txBody>
          <a:bodyPr/>
          <a:lstStyle/>
          <a:p>
            <a:r>
              <a:rPr lang="en-US" altLang="zh-CN" kern="0" dirty="0"/>
              <a:t>If we have a site where the wind speed (average) is 7 m/s and we assume a Rayleigh distribution, how many hours per year will the wind speed be less than 4 m/s (the cut in velocity for an NEG </a:t>
            </a:r>
            <a:r>
              <a:rPr lang="en-US" altLang="zh-CN" kern="0" dirty="0" err="1"/>
              <a:t>micon</a:t>
            </a:r>
            <a:r>
              <a:rPr lang="en-US" altLang="zh-CN" kern="0" dirty="0"/>
              <a:t> 1000/54 wind turbine)?</a:t>
            </a:r>
          </a:p>
          <a:p>
            <a:endParaRPr lang="zh-CN" altLang="en-US" sz="28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0E0ED-CC18-4E6E-ACE0-31084A5C994B}"/>
              </a:ext>
            </a:extLst>
          </p:cNvPr>
          <p:cNvSpPr>
            <a:spLocks noGrp="1"/>
          </p:cNvSpPr>
          <p:nvPr>
            <p:ph type="title"/>
          </p:nvPr>
        </p:nvSpPr>
        <p:spPr/>
        <p:txBody>
          <a:bodyPr/>
          <a:lstStyle/>
          <a:p>
            <a:r>
              <a:rPr lang="en-US" altLang="zh-CN" dirty="0"/>
              <a:t>Solution</a:t>
            </a:r>
            <a:endParaRPr lang="zh-CN" altLang="en-US" dirty="0"/>
          </a:p>
        </p:txBody>
      </p:sp>
      <p:sp>
        <p:nvSpPr>
          <p:cNvPr id="3" name="内容占位符 2">
            <a:extLst>
              <a:ext uri="{FF2B5EF4-FFF2-40B4-BE49-F238E27FC236}">
                <a16:creationId xmlns:a16="http://schemas.microsoft.com/office/drawing/2014/main" id="{9C9B297F-8B30-4CAD-ABCE-D1BE5369BCEB}"/>
              </a:ext>
            </a:extLst>
          </p:cNvPr>
          <p:cNvSpPr>
            <a:spLocks noGrp="1"/>
          </p:cNvSpPr>
          <p:nvPr>
            <p:ph idx="1"/>
          </p:nvPr>
        </p:nvSpPr>
        <p:spPr/>
        <p:txBody>
          <a:bodyPr/>
          <a:lstStyle/>
          <a:p>
            <a:r>
              <a:rPr lang="en-US" altLang="zh-CN" sz="2800" kern="0" dirty="0"/>
              <a:t>How many hours per year will the wind speed be less than 4 m/s?  </a:t>
            </a:r>
          </a:p>
          <a:p>
            <a:endParaRPr lang="zh-CN" altLang="en-US" sz="3200" dirty="0"/>
          </a:p>
        </p:txBody>
      </p:sp>
      <p:sp>
        <p:nvSpPr>
          <p:cNvPr id="4" name="灯片编号占位符 3">
            <a:extLst>
              <a:ext uri="{FF2B5EF4-FFF2-40B4-BE49-F238E27FC236}">
                <a16:creationId xmlns:a16="http://schemas.microsoft.com/office/drawing/2014/main" id="{9CED783D-7C35-41DA-A2F8-E9C660BFE0F3}"/>
              </a:ext>
            </a:extLst>
          </p:cNvPr>
          <p:cNvSpPr>
            <a:spLocks noGrp="1"/>
          </p:cNvSpPr>
          <p:nvPr>
            <p:ph type="sldNum" sz="quarter" idx="12"/>
          </p:nvPr>
        </p:nvSpPr>
        <p:spPr/>
        <p:txBody>
          <a:bodyPr/>
          <a:lstStyle/>
          <a:p>
            <a:pPr>
              <a:defRPr/>
            </a:pPr>
            <a:fld id="{A5A7C52C-B8D8-46AC-9434-6888604DA894}" type="slidenum">
              <a:rPr lang="en-US" altLang="zh-CN" smtClean="0"/>
              <a:pPr>
                <a:defRPr/>
              </a:pPr>
              <a:t>136</a:t>
            </a:fld>
            <a:endParaRPr lang="en-US" altLang="zh-CN"/>
          </a:p>
        </p:txBody>
      </p:sp>
      <p:sp>
        <p:nvSpPr>
          <p:cNvPr id="5" name="Rectangle 5">
            <a:extLst>
              <a:ext uri="{FF2B5EF4-FFF2-40B4-BE49-F238E27FC236}">
                <a16:creationId xmlns:a16="http://schemas.microsoft.com/office/drawing/2014/main" id="{6EA49D2A-A83A-4297-8503-2CB8458E87BF}"/>
              </a:ext>
            </a:extLst>
          </p:cNvPr>
          <p:cNvSpPr>
            <a:spLocks noChangeArrowheads="1"/>
          </p:cNvSpPr>
          <p:nvPr/>
        </p:nvSpPr>
        <p:spPr bwMode="auto">
          <a:xfrm>
            <a:off x="857250" y="4635500"/>
            <a:ext cx="74818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lnSpc>
                <a:spcPct val="90000"/>
              </a:lnSpc>
              <a:buSzPct val="100000"/>
            </a:pPr>
            <a:r>
              <a:rPr lang="en-US" altLang="zh-CN">
                <a:ea typeface="SimSun" panose="02010600030101010101" pitchFamily="2" charset="-122"/>
              </a:rPr>
              <a:t>0.2262 x 8760 = 1982 hours</a:t>
            </a:r>
          </a:p>
        </p:txBody>
      </p:sp>
      <p:graphicFrame>
        <p:nvGraphicFramePr>
          <p:cNvPr id="6" name="对象 5">
            <a:extLst>
              <a:ext uri="{FF2B5EF4-FFF2-40B4-BE49-F238E27FC236}">
                <a16:creationId xmlns:a16="http://schemas.microsoft.com/office/drawing/2014/main" id="{67DF5664-7185-4B3B-A5F2-5B8CCA35BDB6}"/>
              </a:ext>
            </a:extLst>
          </p:cNvPr>
          <p:cNvGraphicFramePr>
            <a:graphicFrameLocks noChangeAspect="1"/>
          </p:cNvGraphicFramePr>
          <p:nvPr>
            <p:extLst>
              <p:ext uri="{D42A27DB-BD31-4B8C-83A1-F6EECF244321}">
                <p14:modId xmlns:p14="http://schemas.microsoft.com/office/powerpoint/2010/main" val="1038059431"/>
              </p:ext>
            </p:extLst>
          </p:nvPr>
        </p:nvGraphicFramePr>
        <p:xfrm>
          <a:off x="1066800" y="2451100"/>
          <a:ext cx="6462713" cy="1955800"/>
        </p:xfrm>
        <a:graphic>
          <a:graphicData uri="http://schemas.openxmlformats.org/presentationml/2006/ole">
            <mc:AlternateContent xmlns:mc="http://schemas.openxmlformats.org/markup-compatibility/2006">
              <mc:Choice xmlns:v="urn:schemas-microsoft-com:vml" Requires="v">
                <p:oleObj spid="_x0000_s57359" name="Equation" r:id="rId3" imgW="3441700" imgH="1041400" progId="Equation.DSMT4">
                  <p:embed/>
                </p:oleObj>
              </mc:Choice>
              <mc:Fallback>
                <p:oleObj name="Equation" r:id="rId3" imgW="3441700" imgH="1041400" progId="Equation.DSMT4">
                  <p:embed/>
                  <p:pic>
                    <p:nvPicPr>
                      <p:cNvPr id="225285" name="对象 5">
                        <a:extLst>
                          <a:ext uri="{FF2B5EF4-FFF2-40B4-BE49-F238E27FC236}">
                            <a16:creationId xmlns:a16="http://schemas.microsoft.com/office/drawing/2014/main" id="{585B17F8-D8D3-445A-AA01-BA7576A2C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51100"/>
                        <a:ext cx="6462713"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605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B99B56-7086-4856-BCDE-2A2902AED512}"/>
              </a:ext>
            </a:extLst>
          </p:cNvPr>
          <p:cNvSpPr>
            <a:spLocks noGrp="1"/>
          </p:cNvSpPr>
          <p:nvPr>
            <p:ph type="title"/>
          </p:nvPr>
        </p:nvSpPr>
        <p:spPr/>
        <p:txBody>
          <a:bodyPr/>
          <a:lstStyle/>
          <a:p>
            <a:r>
              <a:rPr lang="en-US" altLang="zh-CN" dirty="0"/>
              <a:t>Example</a:t>
            </a:r>
            <a:endParaRPr lang="zh-CN" altLang="en-US" dirty="0"/>
          </a:p>
        </p:txBody>
      </p:sp>
      <p:sp>
        <p:nvSpPr>
          <p:cNvPr id="3" name="内容占位符 2">
            <a:extLst>
              <a:ext uri="{FF2B5EF4-FFF2-40B4-BE49-F238E27FC236}">
                <a16:creationId xmlns:a16="http://schemas.microsoft.com/office/drawing/2014/main" id="{4CDE2C69-12D4-4BF6-930C-8224758C0E77}"/>
              </a:ext>
            </a:extLst>
          </p:cNvPr>
          <p:cNvSpPr>
            <a:spLocks noGrp="1"/>
          </p:cNvSpPr>
          <p:nvPr>
            <p:ph idx="1"/>
          </p:nvPr>
        </p:nvSpPr>
        <p:spPr/>
        <p:txBody>
          <a:bodyPr/>
          <a:lstStyle/>
          <a:p>
            <a:r>
              <a:rPr lang="en-US" altLang="zh-CN" kern="0" dirty="0"/>
              <a:t>If we have a site where the wind speed (average) is 6 m/s and we assume a Rayleigh distribution, how many hours per year will the wind speed be less than 3 m/s?</a:t>
            </a:r>
          </a:p>
          <a:p>
            <a:endParaRPr lang="zh-CN" altLang="en-US" sz="2800" dirty="0"/>
          </a:p>
        </p:txBody>
      </p:sp>
      <p:sp>
        <p:nvSpPr>
          <p:cNvPr id="4" name="灯片编号占位符 3">
            <a:extLst>
              <a:ext uri="{FF2B5EF4-FFF2-40B4-BE49-F238E27FC236}">
                <a16:creationId xmlns:a16="http://schemas.microsoft.com/office/drawing/2014/main" id="{CEFC0798-34C1-45C9-9979-FB2421786B59}"/>
              </a:ext>
            </a:extLst>
          </p:cNvPr>
          <p:cNvSpPr>
            <a:spLocks noGrp="1"/>
          </p:cNvSpPr>
          <p:nvPr>
            <p:ph type="sldNum" sz="quarter" idx="12"/>
          </p:nvPr>
        </p:nvSpPr>
        <p:spPr/>
        <p:txBody>
          <a:bodyPr/>
          <a:lstStyle/>
          <a:p>
            <a:pPr>
              <a:defRPr/>
            </a:pPr>
            <a:fld id="{A5A7C52C-B8D8-46AC-9434-6888604DA894}" type="slidenum">
              <a:rPr lang="en-US" altLang="zh-CN" smtClean="0"/>
              <a:pPr>
                <a:defRPr/>
              </a:pPr>
              <a:t>137</a:t>
            </a:fld>
            <a:endParaRPr lang="en-US" altLang="zh-CN"/>
          </a:p>
        </p:txBody>
      </p:sp>
    </p:spTree>
    <p:extLst>
      <p:ext uri="{BB962C8B-B14F-4D97-AF65-F5344CB8AC3E}">
        <p14:creationId xmlns:p14="http://schemas.microsoft.com/office/powerpoint/2010/main" val="1273496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a:extLst>
              <a:ext uri="{FF2B5EF4-FFF2-40B4-BE49-F238E27FC236}">
                <a16:creationId xmlns:a16="http://schemas.microsoft.com/office/drawing/2014/main" id="{EF2DDCA0-F7BC-49B7-96FF-3959DC944F15}"/>
              </a:ext>
            </a:extLst>
          </p:cNvPr>
          <p:cNvSpPr txBox="1">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r>
              <a:rPr lang="en-US" altLang="zh-CN">
                <a:ea typeface="SimSun" panose="02010600030101010101" pitchFamily="2" charset="-122"/>
              </a:rPr>
              <a:t>Combining these two we can predict effectively the power generated at any given site…</a:t>
            </a:r>
          </a:p>
        </p:txBody>
      </p:sp>
      <p:sp>
        <p:nvSpPr>
          <p:cNvPr id="3" name="标题 2">
            <a:extLst>
              <a:ext uri="{FF2B5EF4-FFF2-40B4-BE49-F238E27FC236}">
                <a16:creationId xmlns:a16="http://schemas.microsoft.com/office/drawing/2014/main" id="{1B765E06-CE2D-4DD1-988E-B0F7DD60FC5E}"/>
              </a:ext>
            </a:extLst>
          </p:cNvPr>
          <p:cNvSpPr>
            <a:spLocks noGrp="1"/>
          </p:cNvSpPr>
          <p:nvPr>
            <p:ph type="title"/>
          </p:nvPr>
        </p:nvSpPr>
        <p:spPr/>
        <p:txBody>
          <a:bodyPr/>
          <a:lstStyle/>
          <a:p>
            <a:r>
              <a:rPr lang="en-US" altLang="zh-CN" dirty="0"/>
              <a:t>Using this and a WT Power Spec</a:t>
            </a:r>
            <a:endParaRPr lang="zh-CN" alt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7">
            <a:extLst>
              <a:ext uri="{FF2B5EF4-FFF2-40B4-BE49-F238E27FC236}">
                <a16:creationId xmlns:a16="http://schemas.microsoft.com/office/drawing/2014/main" id="{25F23B66-EA86-4946-8FCF-02C52627BFAE}"/>
              </a:ext>
            </a:extLst>
          </p:cNvPr>
          <p:cNvSpPr>
            <a:spLocks noChangeArrowheads="1"/>
          </p:cNvSpPr>
          <p:nvPr/>
        </p:nvSpPr>
        <p:spPr bwMode="auto">
          <a:xfrm>
            <a:off x="457200" y="3124200"/>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600">
                <a:ea typeface="SimSun" panose="02010600030101010101" pitchFamily="2" charset="-122"/>
              </a:rPr>
              <a:t># Weibull pdf:</a:t>
            </a:r>
          </a:p>
        </p:txBody>
      </p:sp>
      <p:sp>
        <p:nvSpPr>
          <p:cNvPr id="228356" name="Rectangle 9">
            <a:extLst>
              <a:ext uri="{FF2B5EF4-FFF2-40B4-BE49-F238E27FC236}">
                <a16:creationId xmlns:a16="http://schemas.microsoft.com/office/drawing/2014/main" id="{D2CC8119-A446-4F83-98CD-04052DB08A02}"/>
              </a:ext>
            </a:extLst>
          </p:cNvPr>
          <p:cNvSpPr>
            <a:spLocks noChangeArrowheads="1"/>
          </p:cNvSpPr>
          <p:nvPr/>
        </p:nvSpPr>
        <p:spPr bwMode="auto">
          <a:xfrm>
            <a:off x="457200" y="5486400"/>
            <a:ext cx="838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600" dirty="0">
                <a:ea typeface="SimSun" panose="02010600030101010101" pitchFamily="2" charset="-122"/>
              </a:rPr>
              <a:t># Rayleigh: k=2, </a:t>
            </a:r>
          </a:p>
        </p:txBody>
      </p:sp>
      <mc:AlternateContent xmlns:mc="http://schemas.openxmlformats.org/markup-compatibility/2006" xmlns:a14="http://schemas.microsoft.com/office/drawing/2010/main">
        <mc:Choice Requires="a14">
          <p:sp>
            <p:nvSpPr>
              <p:cNvPr id="228357" name="对象 1">
                <a:extLst>
                  <a:ext uri="{FF2B5EF4-FFF2-40B4-BE49-F238E27FC236}">
                    <a16:creationId xmlns:a16="http://schemas.microsoft.com/office/drawing/2014/main" id="{3B7BD6F9-EDEE-4FFD-8050-345DBD4E4462}"/>
                  </a:ext>
                </a:extLst>
              </p:cNvPr>
              <p:cNvSpPr txBox="1"/>
              <p:nvPr/>
            </p:nvSpPr>
            <p:spPr bwMode="auto">
              <a:xfrm>
                <a:off x="2286000" y="1443038"/>
                <a:ext cx="3429000" cy="1757362"/>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zh-CN" altLang="en-US" i="1" smtClean="0">
                          <a:solidFill>
                            <a:schemeClr val="tx1"/>
                          </a:solidFill>
                          <a:latin typeface="Cambria Math" panose="02040503050406030204" pitchFamily="18" charset="0"/>
                        </a:rPr>
                        <m:t>𝑃𝑟𝑜𝑏</m:t>
                      </m:r>
                      <m:r>
                        <a:rPr lang="zh-CN" altLang="en-US" i="1" smtClean="0">
                          <a:solidFill>
                            <a:schemeClr val="tx1"/>
                          </a:solidFill>
                          <a:latin typeface="Cambria Math" panose="02040503050406030204" pitchFamily="18" charset="0"/>
                        </a:rPr>
                        <m:t>(</m:t>
                      </m:r>
                      <m:r>
                        <a:rPr lang="zh-CN" altLang="en-US" i="1" smtClean="0">
                          <a:solidFill>
                            <a:schemeClr val="tx1"/>
                          </a:solidFill>
                          <a:latin typeface="Cambria Math" panose="02040503050406030204" pitchFamily="18" charset="0"/>
                        </a:rPr>
                        <m:t>𝑠𝑝𝑒𝑒𝑑</m:t>
                      </m:r>
                      <m:r>
                        <a:rPr lang="zh-CN" altLang="en-US" i="0">
                          <a:solidFill>
                            <a:schemeClr val="tx1"/>
                          </a:solidFill>
                          <a:latin typeface="Cambria Math" panose="02040503050406030204" pitchFamily="18" charset="0"/>
                        </a:rPr>
                        <m:t> </m:t>
                      </m:r>
                      <m:r>
                        <a:rPr lang="zh-CN" altLang="en-US" i="1">
                          <a:solidFill>
                            <a:schemeClr val="tx1"/>
                          </a:solidFill>
                          <a:latin typeface="Cambria Math" panose="02040503050406030204" pitchFamily="18" charset="0"/>
                        </a:rPr>
                        <m:t>𝑣</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𝑉</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𝐹</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𝑣</m:t>
                      </m:r>
                      <m:r>
                        <a:rPr lang="zh-CN" altLang="en-US" i="1">
                          <a:solidFill>
                            <a:schemeClr val="tx1"/>
                          </a:solidFill>
                          <a:latin typeface="Cambria Math" panose="02040503050406030204" pitchFamily="18" charset="0"/>
                        </a:rPr>
                        <m:t>)=</m:t>
                      </m:r>
                      <m:nary>
                        <m:naryPr>
                          <m:ctrlPr>
                            <a:rPr lang="zh-CN" altLang="en-US" i="1">
                              <a:solidFill>
                                <a:schemeClr val="tx1"/>
                              </a:solidFill>
                              <a:latin typeface="Cambria Math" panose="02040503050406030204" pitchFamily="18" charset="0"/>
                            </a:rPr>
                          </m:ctrlPr>
                        </m:naryPr>
                        <m:sub>
                          <m:r>
                            <a:rPr lang="zh-CN" altLang="en-US" i="1">
                              <a:solidFill>
                                <a:schemeClr val="tx1"/>
                              </a:solidFill>
                              <a:latin typeface="Cambria Math" panose="02040503050406030204" pitchFamily="18" charset="0"/>
                            </a:rPr>
                            <m:t>0</m:t>
                          </m:r>
                        </m:sub>
                        <m:sup>
                          <m:r>
                            <a:rPr lang="zh-CN" altLang="en-US" i="1">
                              <a:solidFill>
                                <a:schemeClr val="tx1"/>
                              </a:solidFill>
                              <a:latin typeface="Cambria Math" panose="02040503050406030204" pitchFamily="18" charset="0"/>
                            </a:rPr>
                            <m:t>𝑉</m:t>
                          </m:r>
                        </m:sup>
                        <m:e>
                          <m:r>
                            <a:rPr lang="zh-CN" altLang="en-US" i="1">
                              <a:solidFill>
                                <a:schemeClr val="tx1"/>
                              </a:solidFill>
                              <a:latin typeface="Cambria Math" panose="02040503050406030204" pitchFamily="18" charset="0"/>
                            </a:rPr>
                            <m:t>𝑓</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𝑣</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𝑑𝑣</m:t>
                          </m:r>
                        </m:e>
                      </m:nary>
                    </m:oMath>
                    <m:oMath xmlns:m="http://schemas.openxmlformats.org/officeDocument/2006/math">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𝐶</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𝐷</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𝐹</m:t>
                      </m:r>
                      <m:r>
                        <a:rPr lang="zh-CN" altLang="en-US" i="1">
                          <a:solidFill>
                            <a:schemeClr val="tx1"/>
                          </a:solidFill>
                          <a:latin typeface="Cambria Math" panose="02040503050406030204" pitchFamily="18" charset="0"/>
                        </a:rPr>
                        <m:t>.</m:t>
                      </m:r>
                    </m:oMath>
                    <m:oMath xmlns:m="http://schemas.openxmlformats.org/officeDocument/2006/math">
                      <m:d>
                        <m:dPr>
                          <m:begChr m:val="{"/>
                          <m:endChr m:val=""/>
                          <m:ctrlPr>
                            <a:rPr lang="zh-CN" altLang="en-US" i="1">
                              <a:solidFill>
                                <a:schemeClr val="tx1"/>
                              </a:solidFill>
                              <a:latin typeface="Cambria Math" panose="02040503050406030204" pitchFamily="18" charset="0"/>
                            </a:rPr>
                          </m:ctrlPr>
                        </m:dPr>
                        <m:e>
                          <m:eqArr>
                            <m:eqArrPr>
                              <m:ctrlPr>
                                <a:rPr lang="zh-CN" altLang="en-US" i="1">
                                  <a:solidFill>
                                    <a:schemeClr val="tx1"/>
                                  </a:solidFill>
                                  <a:latin typeface="Cambria Math" panose="02040503050406030204" pitchFamily="18" charset="0"/>
                                </a:rPr>
                              </m:ctrlPr>
                            </m:eqArrPr>
                            <m:e>
                              <m:r>
                                <a:rPr lang="zh-CN" altLang="en-US" i="1">
                                  <a:solidFill>
                                    <a:schemeClr val="tx1"/>
                                  </a:solidFill>
                                  <a:latin typeface="Cambria Math" panose="02040503050406030204" pitchFamily="18" charset="0"/>
                                </a:rPr>
                                <m:t>&amp;</m:t>
                              </m:r>
                              <m:r>
                                <a:rPr lang="zh-CN" altLang="en-US" i="1">
                                  <a:solidFill>
                                    <a:schemeClr val="tx1"/>
                                  </a:solidFill>
                                  <a:latin typeface="Cambria Math" panose="02040503050406030204" pitchFamily="18" charset="0"/>
                                </a:rPr>
                                <m:t>𝐹</m:t>
                              </m:r>
                              <m:r>
                                <a:rPr lang="zh-CN" altLang="en-US" i="1">
                                  <a:solidFill>
                                    <a:schemeClr val="tx1"/>
                                  </a:solidFill>
                                  <a:latin typeface="Cambria Math" panose="02040503050406030204" pitchFamily="18" charset="0"/>
                                </a:rPr>
                                <m:t>(0)=0</m:t>
                              </m:r>
                            </m:e>
                            <m:e>
                              <m:r>
                                <a:rPr lang="zh-CN" altLang="en-US" i="1">
                                  <a:solidFill>
                                    <a:schemeClr val="tx1"/>
                                  </a:solidFill>
                                  <a:latin typeface="Cambria Math" panose="02040503050406030204" pitchFamily="18" charset="0"/>
                                </a:rPr>
                                <m:t>&amp;</m:t>
                              </m:r>
                              <m:r>
                                <a:rPr lang="zh-CN" altLang="en-US" i="1">
                                  <a:solidFill>
                                    <a:schemeClr val="tx1"/>
                                  </a:solidFill>
                                  <a:latin typeface="Cambria Math" panose="02040503050406030204" pitchFamily="18" charset="0"/>
                                </a:rPr>
                                <m:t>𝐹</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𝑉</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𝑝𝑟𝑜𝑏</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𝑠𝑝𝑒𝑒𝑑</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𝑉</m:t>
                              </m:r>
                              <m:r>
                                <a:rPr lang="zh-CN" altLang="en-US" i="1">
                                  <a:solidFill>
                                    <a:schemeClr val="tx1"/>
                                  </a:solidFill>
                                  <a:latin typeface="Cambria Math" panose="02040503050406030204" pitchFamily="18" charset="0"/>
                                </a:rPr>
                                <m:t>)</m:t>
                              </m:r>
                            </m:e>
                            <m:e>
                              <m:r>
                                <a:rPr lang="zh-CN" altLang="en-US" i="1">
                                  <a:solidFill>
                                    <a:schemeClr val="tx1"/>
                                  </a:solidFill>
                                  <a:latin typeface="Cambria Math" panose="02040503050406030204" pitchFamily="18" charset="0"/>
                                </a:rPr>
                                <m:t>&amp;</m:t>
                              </m:r>
                              <m:r>
                                <a:rPr lang="zh-CN" altLang="en-US" i="1">
                                  <a:solidFill>
                                    <a:schemeClr val="tx1"/>
                                  </a:solidFill>
                                  <a:latin typeface="Cambria Math" panose="02040503050406030204" pitchFamily="18" charset="0"/>
                                </a:rPr>
                                <m:t>𝐹</m:t>
                              </m:r>
                              <m:r>
                                <a:rPr lang="zh-CN" altLang="en-US" i="1">
                                  <a:solidFill>
                                    <a:schemeClr val="tx1"/>
                                  </a:solidFill>
                                  <a:latin typeface="Cambria Math" panose="02040503050406030204" pitchFamily="18" charset="0"/>
                                </a:rPr>
                                <m:t>(∞)=1</m:t>
                              </m:r>
                            </m:e>
                          </m:eqArr>
                        </m:e>
                      </m:d>
                    </m:oMath>
                  </m:oMathPara>
                </a14:m>
                <a:endParaRPr lang="zh-CN" altLang="en-US" dirty="0">
                  <a:solidFill>
                    <a:schemeClr val="tx1"/>
                  </a:solidFill>
                </a:endParaRPr>
              </a:p>
            </p:txBody>
          </p:sp>
        </mc:Choice>
        <mc:Fallback xmlns="">
          <p:sp>
            <p:nvSpPr>
              <p:cNvPr id="228357" name="对象 1">
                <a:extLst>
                  <a:ext uri="{FF2B5EF4-FFF2-40B4-BE49-F238E27FC236}">
                    <a16:creationId xmlns:a16="http://schemas.microsoft.com/office/drawing/2014/main" id="{3B7BD6F9-EDEE-4FFD-8050-345DBD4E4462}"/>
                  </a:ext>
                </a:extLst>
              </p:cNvPr>
              <p:cNvSpPr txBox="1">
                <a:spLocks noRot="1" noChangeAspect="1" noMove="1" noResize="1" noEditPoints="1" noAdjustHandles="1" noChangeArrowheads="1" noChangeShapeType="1" noTextEdit="1"/>
              </p:cNvSpPr>
              <p:nvPr/>
            </p:nvSpPr>
            <p:spPr bwMode="auto">
              <a:xfrm>
                <a:off x="2286000" y="1443038"/>
                <a:ext cx="3429000" cy="1757362"/>
              </a:xfrm>
              <a:prstGeom prst="rect">
                <a:avLst/>
              </a:prstGeom>
              <a:blipFill>
                <a:blip r:embed="rId2"/>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8358" name="对象 9">
                <a:extLst>
                  <a:ext uri="{FF2B5EF4-FFF2-40B4-BE49-F238E27FC236}">
                    <a16:creationId xmlns:a16="http://schemas.microsoft.com/office/drawing/2014/main" id="{346BD546-FB9C-4DE5-9351-678E822936AF}"/>
                  </a:ext>
                </a:extLst>
              </p:cNvPr>
              <p:cNvSpPr txBox="1"/>
              <p:nvPr/>
            </p:nvSpPr>
            <p:spPr bwMode="auto">
              <a:xfrm>
                <a:off x="2286000" y="3352007"/>
                <a:ext cx="3576637" cy="2211387"/>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a:rPr lang="zh-CN" altLang="en-US" sz="1600" i="1" smtClean="0">
                          <a:solidFill>
                            <a:schemeClr val="tx1"/>
                          </a:solidFill>
                          <a:latin typeface="Cambria Math" panose="02040503050406030204" pitchFamily="18" charset="0"/>
                        </a:rPr>
                        <m:t>𝐹</m:t>
                      </m:r>
                      <m:r>
                        <a:rPr lang="zh-CN" altLang="en-US" sz="1600" i="1" smtClean="0">
                          <a:solidFill>
                            <a:schemeClr val="tx1"/>
                          </a:solidFill>
                          <a:latin typeface="Cambria Math" panose="02040503050406030204" pitchFamily="18" charset="0"/>
                        </a:rPr>
                        <m:t>(</m:t>
                      </m:r>
                      <m:r>
                        <a:rPr lang="zh-CN" altLang="en-US" sz="1600" i="1" smtClean="0">
                          <a:solidFill>
                            <a:schemeClr val="tx1"/>
                          </a:solidFill>
                          <a:latin typeface="Cambria Math" panose="02040503050406030204" pitchFamily="18" charset="0"/>
                        </a:rPr>
                        <m:t>𝑉</m:t>
                      </m:r>
                      <m:r>
                        <a:rPr lang="zh-CN" altLang="en-US" sz="1600" i="1" smtClean="0">
                          <a:solidFill>
                            <a:schemeClr val="tx1"/>
                          </a:solidFill>
                          <a:latin typeface="Cambria Math" panose="02040503050406030204" pitchFamily="18" charset="0"/>
                        </a:rPr>
                        <m:t>)=</m:t>
                      </m:r>
                      <m:nary>
                        <m:naryPr>
                          <m:ctrlPr>
                            <a:rPr lang="zh-CN" altLang="en-US" sz="1600" i="1">
                              <a:solidFill>
                                <a:schemeClr val="tx1"/>
                              </a:solidFill>
                              <a:latin typeface="Cambria Math" panose="02040503050406030204" pitchFamily="18" charset="0"/>
                            </a:rPr>
                          </m:ctrlPr>
                        </m:naryPr>
                        <m:sub>
                          <m:r>
                            <a:rPr lang="zh-CN" altLang="en-US" sz="1600" i="1">
                              <a:solidFill>
                                <a:schemeClr val="tx1"/>
                              </a:solidFill>
                              <a:latin typeface="Cambria Math" panose="02040503050406030204" pitchFamily="18" charset="0"/>
                            </a:rPr>
                            <m:t>0</m:t>
                          </m:r>
                        </m:sub>
                        <m:sup>
                          <m:r>
                            <a:rPr lang="zh-CN" altLang="en-US" sz="1600" i="1">
                              <a:solidFill>
                                <a:schemeClr val="tx1"/>
                              </a:solidFill>
                              <a:latin typeface="Cambria Math" panose="02040503050406030204" pitchFamily="18" charset="0"/>
                            </a:rPr>
                            <m:t>𝑉</m:t>
                          </m:r>
                        </m:sup>
                        <m:e>
                          <m:f>
                            <m:fPr>
                              <m:ctrlPr>
                                <a:rPr lang="zh-CN" altLang="en-US"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𝑘</m:t>
                              </m:r>
                            </m:num>
                            <m:den>
                              <m:r>
                                <a:rPr lang="zh-CN" altLang="en-US" sz="1600" i="1">
                                  <a:solidFill>
                                    <a:schemeClr val="tx1"/>
                                  </a:solidFill>
                                  <a:latin typeface="Cambria Math" panose="02040503050406030204" pitchFamily="18" charset="0"/>
                                </a:rPr>
                                <m:t>𝑐</m:t>
                              </m:r>
                            </m:den>
                          </m:f>
                          <m:sSup>
                            <m:sSupPr>
                              <m:ctrlPr>
                                <a:rPr lang="zh-CN" altLang="en-US" sz="1600" i="1">
                                  <a:solidFill>
                                    <a:schemeClr val="tx1"/>
                                  </a:solidFill>
                                  <a:latin typeface="Cambria Math" panose="02040503050406030204" pitchFamily="18" charset="0"/>
                                </a:rPr>
                              </m:ctrlPr>
                            </m:sSupPr>
                            <m:e>
                              <m:d>
                                <m:dPr>
                                  <m:ctrlPr>
                                    <a:rPr lang="zh-CN" altLang="en-US" sz="1600" i="1">
                                      <a:solidFill>
                                        <a:schemeClr val="tx1"/>
                                      </a:solidFill>
                                      <a:latin typeface="Cambria Math" panose="02040503050406030204" pitchFamily="18" charset="0"/>
                                    </a:rPr>
                                  </m:ctrlPr>
                                </m:dPr>
                                <m:e>
                                  <m:f>
                                    <m:fPr>
                                      <m:ctrlPr>
                                        <a:rPr lang="zh-CN" altLang="en-US"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𝑣</m:t>
                                      </m:r>
                                    </m:num>
                                    <m:den>
                                      <m:r>
                                        <a:rPr lang="zh-CN" altLang="en-US" sz="1600" i="1">
                                          <a:solidFill>
                                            <a:schemeClr val="tx1"/>
                                          </a:solidFill>
                                          <a:latin typeface="Cambria Math" panose="02040503050406030204" pitchFamily="18" charset="0"/>
                                        </a:rPr>
                                        <m:t>𝑐</m:t>
                                      </m:r>
                                    </m:den>
                                  </m:f>
                                </m:e>
                              </m:d>
                            </m:e>
                            <m:sup>
                              <m:r>
                                <a:rPr lang="zh-CN" altLang="en-US" sz="1600" i="1">
                                  <a:solidFill>
                                    <a:schemeClr val="tx1"/>
                                  </a:solidFill>
                                  <a:latin typeface="Cambria Math" panose="02040503050406030204" pitchFamily="18" charset="0"/>
                                </a:rPr>
                                <m:t>𝑘</m:t>
                              </m:r>
                              <m:r>
                                <a:rPr lang="zh-CN" altLang="en-US" sz="1600" i="1">
                                  <a:solidFill>
                                    <a:schemeClr val="tx1"/>
                                  </a:solidFill>
                                  <a:latin typeface="Cambria Math" panose="02040503050406030204" pitchFamily="18" charset="0"/>
                                </a:rPr>
                                <m:t>−1</m:t>
                              </m:r>
                            </m:sup>
                          </m:sSup>
                          <m:func>
                            <m:funcPr>
                              <m:ctrlPr>
                                <a:rPr lang="zh-CN" altLang="en-US" sz="1600" i="1">
                                  <a:solidFill>
                                    <a:schemeClr val="tx1"/>
                                  </a:solidFill>
                                  <a:latin typeface="Cambria Math" panose="02040503050406030204" pitchFamily="18" charset="0"/>
                                </a:rPr>
                              </m:ctrlPr>
                            </m:funcPr>
                            <m:fName>
                              <m:r>
                                <m:rPr>
                                  <m:sty m:val="p"/>
                                </m:rPr>
                                <a:rPr lang="zh-CN" altLang="en-US" sz="1600" i="0">
                                  <a:solidFill>
                                    <a:schemeClr val="tx1"/>
                                  </a:solidFill>
                                  <a:latin typeface="Cambria Math" panose="02040503050406030204" pitchFamily="18" charset="0"/>
                                </a:rPr>
                                <m:t>exp</m:t>
                              </m:r>
                            </m:fName>
                            <m:e>
                              <m:d>
                                <m:dPr>
                                  <m:begChr m:val="["/>
                                  <m:endChr m:val="]"/>
                                  <m:ctrlPr>
                                    <a:rPr lang="zh-CN" altLang="en-US" sz="1600" i="1">
                                      <a:solidFill>
                                        <a:schemeClr val="tx1"/>
                                      </a:solidFill>
                                      <a:latin typeface="Cambria Math" panose="02040503050406030204" pitchFamily="18" charset="0"/>
                                    </a:rPr>
                                  </m:ctrlPr>
                                </m:dPr>
                                <m:e>
                                  <m:r>
                                    <a:rPr lang="zh-CN" altLang="en-US" sz="1600" i="1">
                                      <a:solidFill>
                                        <a:schemeClr val="tx1"/>
                                      </a:solidFill>
                                      <a:latin typeface="Cambria Math" panose="02040503050406030204" pitchFamily="18" charset="0"/>
                                    </a:rPr>
                                    <m:t>−</m:t>
                                  </m:r>
                                  <m:sSup>
                                    <m:sSupPr>
                                      <m:ctrlPr>
                                        <a:rPr lang="zh-CN" altLang="en-US" sz="1600" i="1">
                                          <a:solidFill>
                                            <a:schemeClr val="tx1"/>
                                          </a:solidFill>
                                          <a:latin typeface="Cambria Math" panose="02040503050406030204" pitchFamily="18" charset="0"/>
                                        </a:rPr>
                                      </m:ctrlPr>
                                    </m:sSupPr>
                                    <m:e>
                                      <m:d>
                                        <m:dPr>
                                          <m:ctrlPr>
                                            <a:rPr lang="zh-CN" altLang="en-US" sz="1600" i="1">
                                              <a:solidFill>
                                                <a:schemeClr val="tx1"/>
                                              </a:solidFill>
                                              <a:latin typeface="Cambria Math" panose="02040503050406030204" pitchFamily="18" charset="0"/>
                                            </a:rPr>
                                          </m:ctrlPr>
                                        </m:dPr>
                                        <m:e>
                                          <m:f>
                                            <m:fPr>
                                              <m:ctrlPr>
                                                <a:rPr lang="zh-CN" altLang="en-US"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𝑣</m:t>
                                              </m:r>
                                            </m:num>
                                            <m:den>
                                              <m:r>
                                                <a:rPr lang="zh-CN" altLang="en-US" sz="1600" i="1">
                                                  <a:solidFill>
                                                    <a:schemeClr val="tx1"/>
                                                  </a:solidFill>
                                                  <a:latin typeface="Cambria Math" panose="02040503050406030204" pitchFamily="18" charset="0"/>
                                                </a:rPr>
                                                <m:t>𝑐</m:t>
                                              </m:r>
                                            </m:den>
                                          </m:f>
                                        </m:e>
                                      </m:d>
                                    </m:e>
                                    <m:sup>
                                      <m:r>
                                        <a:rPr lang="zh-CN" altLang="en-US" sz="1600" i="1">
                                          <a:solidFill>
                                            <a:schemeClr val="tx1"/>
                                          </a:solidFill>
                                          <a:latin typeface="Cambria Math" panose="02040503050406030204" pitchFamily="18" charset="0"/>
                                        </a:rPr>
                                        <m:t>𝑘</m:t>
                                      </m:r>
                                    </m:sup>
                                  </m:sSup>
                                </m:e>
                              </m:d>
                            </m:e>
                          </m:func>
                          <m:r>
                            <a:rPr lang="zh-CN" altLang="en-US" sz="1600" i="1">
                              <a:solidFill>
                                <a:schemeClr val="tx1"/>
                              </a:solidFill>
                              <a:latin typeface="Cambria Math" panose="02040503050406030204" pitchFamily="18" charset="0"/>
                            </a:rPr>
                            <m:t>𝑑𝑣</m:t>
                          </m:r>
                        </m:e>
                      </m:nary>
                    </m:oMath>
                    <m:oMath xmlns:m="http://schemas.openxmlformats.org/officeDocument/2006/math">
                      <m:r>
                        <m:rPr>
                          <m:nor/>
                        </m:rPr>
                        <a:rPr lang="zh-CN" altLang="en-US" sz="1600" i="0">
                          <a:solidFill>
                            <a:schemeClr val="tx1"/>
                          </a:solidFill>
                          <a:latin typeface="Cambria Math" panose="02040503050406030204" pitchFamily="18" charset="0"/>
                        </a:rPr>
                        <m:t>Let</m:t>
                      </m:r>
                      <m:r>
                        <m:rPr>
                          <m:nor/>
                        </m:rPr>
                        <a:rPr lang="zh-CN" altLang="en-US" sz="1600" i="0">
                          <a:solidFill>
                            <a:schemeClr val="tx1"/>
                          </a:solidFill>
                          <a:latin typeface="Cambria Math" panose="02040503050406030204" pitchFamily="18" charset="0"/>
                        </a:rPr>
                        <m:t> </m:t>
                      </m:r>
                      <m:r>
                        <a:rPr lang="zh-CN" altLang="en-US" sz="1600" i="1">
                          <a:solidFill>
                            <a:schemeClr val="tx1"/>
                          </a:solidFill>
                          <a:latin typeface="Cambria Math" panose="02040503050406030204" pitchFamily="18" charset="0"/>
                        </a:rPr>
                        <m:t>𝑥</m:t>
                      </m:r>
                      <m:r>
                        <a:rPr lang="zh-CN" altLang="en-US" sz="1600" i="1">
                          <a:solidFill>
                            <a:schemeClr val="tx1"/>
                          </a:solidFill>
                          <a:latin typeface="Cambria Math" panose="02040503050406030204" pitchFamily="18" charset="0"/>
                        </a:rPr>
                        <m:t>=</m:t>
                      </m:r>
                      <m:sSup>
                        <m:sSupPr>
                          <m:ctrlPr>
                            <a:rPr lang="zh-CN" altLang="en-US" sz="1600" i="1">
                              <a:solidFill>
                                <a:schemeClr val="tx1"/>
                              </a:solidFill>
                              <a:latin typeface="Cambria Math" panose="02040503050406030204" pitchFamily="18" charset="0"/>
                            </a:rPr>
                          </m:ctrlPr>
                        </m:sSupPr>
                        <m:e>
                          <m:d>
                            <m:dPr>
                              <m:ctrlPr>
                                <a:rPr lang="zh-CN" altLang="en-US" sz="1600" i="1">
                                  <a:solidFill>
                                    <a:schemeClr val="tx1"/>
                                  </a:solidFill>
                                  <a:latin typeface="Cambria Math" panose="02040503050406030204" pitchFamily="18" charset="0"/>
                                </a:rPr>
                              </m:ctrlPr>
                            </m:dPr>
                            <m:e>
                              <m:f>
                                <m:fPr>
                                  <m:ctrlPr>
                                    <a:rPr lang="zh-CN" altLang="en-US"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𝑣</m:t>
                                  </m:r>
                                </m:num>
                                <m:den>
                                  <m:r>
                                    <a:rPr lang="zh-CN" altLang="en-US" sz="1600" i="1">
                                      <a:solidFill>
                                        <a:schemeClr val="tx1"/>
                                      </a:solidFill>
                                      <a:latin typeface="Cambria Math" panose="02040503050406030204" pitchFamily="18" charset="0"/>
                                    </a:rPr>
                                    <m:t>𝑐</m:t>
                                  </m:r>
                                </m:den>
                              </m:f>
                            </m:e>
                          </m:d>
                        </m:e>
                        <m:sup>
                          <m:r>
                            <a:rPr lang="zh-CN" altLang="en-US" sz="1600" i="1">
                              <a:solidFill>
                                <a:schemeClr val="tx1"/>
                              </a:solidFill>
                              <a:latin typeface="Cambria Math" panose="02040503050406030204" pitchFamily="18" charset="0"/>
                            </a:rPr>
                            <m:t>𝑘</m:t>
                          </m:r>
                        </m:sup>
                      </m:sSup>
                      <m:r>
                        <a:rPr lang="zh-CN" altLang="en-US" sz="1600" i="1">
                          <a:solidFill>
                            <a:schemeClr val="tx1"/>
                          </a:solidFill>
                          <a:latin typeface="Cambria Math" panose="02040503050406030204" pitchFamily="18" charset="0"/>
                        </a:rPr>
                        <m:t>,</m:t>
                      </m:r>
                      <m:r>
                        <a:rPr lang="zh-CN" altLang="en-US" sz="1600" i="0">
                          <a:solidFill>
                            <a:schemeClr val="tx1"/>
                          </a:solidFill>
                          <a:latin typeface="Cambria Math" panose="02040503050406030204" pitchFamily="18" charset="0"/>
                        </a:rPr>
                        <m:t> </m:t>
                      </m:r>
                      <m:r>
                        <a:rPr lang="zh-CN" altLang="en-US" sz="1600" i="1">
                          <a:solidFill>
                            <a:schemeClr val="tx1"/>
                          </a:solidFill>
                          <a:latin typeface="Cambria Math" panose="02040503050406030204" pitchFamily="18" charset="0"/>
                        </a:rPr>
                        <m:t>𝑑𝑥</m:t>
                      </m:r>
                      <m:r>
                        <a:rPr lang="zh-CN" altLang="en-US" sz="1600" i="1">
                          <a:solidFill>
                            <a:schemeClr val="tx1"/>
                          </a:solidFill>
                          <a:latin typeface="Cambria Math" panose="02040503050406030204" pitchFamily="18" charset="0"/>
                        </a:rPr>
                        <m:t>=</m:t>
                      </m:r>
                      <m:f>
                        <m:fPr>
                          <m:ctrlPr>
                            <a:rPr lang="zh-CN" altLang="en-US"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𝑘</m:t>
                          </m:r>
                        </m:num>
                        <m:den>
                          <m:r>
                            <a:rPr lang="zh-CN" altLang="en-US" sz="1600" i="1">
                              <a:solidFill>
                                <a:schemeClr val="tx1"/>
                              </a:solidFill>
                              <a:latin typeface="Cambria Math" panose="02040503050406030204" pitchFamily="18" charset="0"/>
                            </a:rPr>
                            <m:t>𝑐</m:t>
                          </m:r>
                        </m:den>
                      </m:f>
                      <m:r>
                        <a:rPr lang="zh-CN" altLang="en-US" sz="1600" i="1">
                          <a:solidFill>
                            <a:schemeClr val="tx1"/>
                          </a:solidFill>
                          <a:latin typeface="Cambria Math" panose="02040503050406030204" pitchFamily="18" charset="0"/>
                        </a:rPr>
                        <m:t>⋅</m:t>
                      </m:r>
                      <m:sSup>
                        <m:sSupPr>
                          <m:ctrlPr>
                            <a:rPr lang="zh-CN" altLang="en-US" sz="1600" i="1">
                              <a:solidFill>
                                <a:schemeClr val="tx1"/>
                              </a:solidFill>
                              <a:latin typeface="Cambria Math" panose="02040503050406030204" pitchFamily="18" charset="0"/>
                            </a:rPr>
                          </m:ctrlPr>
                        </m:sSupPr>
                        <m:e>
                          <m:d>
                            <m:dPr>
                              <m:ctrlPr>
                                <a:rPr lang="zh-CN" altLang="en-US" sz="1600" i="1">
                                  <a:solidFill>
                                    <a:schemeClr val="tx1"/>
                                  </a:solidFill>
                                  <a:latin typeface="Cambria Math" panose="02040503050406030204" pitchFamily="18" charset="0"/>
                                </a:rPr>
                              </m:ctrlPr>
                            </m:dPr>
                            <m:e>
                              <m:f>
                                <m:fPr>
                                  <m:ctrlPr>
                                    <a:rPr lang="zh-CN" altLang="en-US"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𝑣</m:t>
                                  </m:r>
                                </m:num>
                                <m:den>
                                  <m:r>
                                    <a:rPr lang="zh-CN" altLang="en-US" sz="1600" i="1">
                                      <a:solidFill>
                                        <a:schemeClr val="tx1"/>
                                      </a:solidFill>
                                      <a:latin typeface="Cambria Math" panose="02040503050406030204" pitchFamily="18" charset="0"/>
                                    </a:rPr>
                                    <m:t>𝑐</m:t>
                                  </m:r>
                                </m:den>
                              </m:f>
                            </m:e>
                          </m:d>
                        </m:e>
                        <m:sup>
                          <m:r>
                            <a:rPr lang="zh-CN" altLang="en-US" sz="1600" i="1">
                              <a:solidFill>
                                <a:schemeClr val="tx1"/>
                              </a:solidFill>
                              <a:latin typeface="Cambria Math" panose="02040503050406030204" pitchFamily="18" charset="0"/>
                            </a:rPr>
                            <m:t>𝑘</m:t>
                          </m:r>
                          <m:r>
                            <a:rPr lang="zh-CN" altLang="en-US" sz="1600" i="1">
                              <a:solidFill>
                                <a:schemeClr val="tx1"/>
                              </a:solidFill>
                              <a:latin typeface="Cambria Math" panose="02040503050406030204" pitchFamily="18" charset="0"/>
                            </a:rPr>
                            <m:t>−1</m:t>
                          </m:r>
                        </m:sup>
                      </m:sSup>
                      <m:r>
                        <a:rPr lang="zh-CN" altLang="en-US" sz="1600" i="1">
                          <a:solidFill>
                            <a:schemeClr val="tx1"/>
                          </a:solidFill>
                          <a:latin typeface="Cambria Math" panose="02040503050406030204" pitchFamily="18" charset="0"/>
                        </a:rPr>
                        <m:t>𝑑𝑣</m:t>
                      </m:r>
                    </m:oMath>
                    <m:oMath xmlns:m="http://schemas.openxmlformats.org/officeDocument/2006/math">
                      <m:r>
                        <a:rPr lang="zh-CN" altLang="en-US" sz="1600" i="1">
                          <a:solidFill>
                            <a:schemeClr val="tx1"/>
                          </a:solidFill>
                          <a:latin typeface="Cambria Math" panose="02040503050406030204" pitchFamily="18" charset="0"/>
                        </a:rPr>
                        <m:t>⇒</m:t>
                      </m:r>
                      <m:r>
                        <a:rPr lang="zh-CN" altLang="en-US" sz="1600" i="1">
                          <a:solidFill>
                            <a:schemeClr val="tx1"/>
                          </a:solidFill>
                          <a:latin typeface="Cambria Math" panose="02040503050406030204" pitchFamily="18" charset="0"/>
                        </a:rPr>
                        <m:t>𝐹</m:t>
                      </m:r>
                      <m:r>
                        <a:rPr lang="zh-CN" altLang="en-US" sz="1600" i="1">
                          <a:solidFill>
                            <a:schemeClr val="tx1"/>
                          </a:solidFill>
                          <a:latin typeface="Cambria Math" panose="02040503050406030204" pitchFamily="18" charset="0"/>
                        </a:rPr>
                        <m:t>(</m:t>
                      </m:r>
                      <m:r>
                        <a:rPr lang="zh-CN" altLang="en-US" sz="1600" i="1">
                          <a:solidFill>
                            <a:schemeClr val="tx1"/>
                          </a:solidFill>
                          <a:latin typeface="Cambria Math" panose="02040503050406030204" pitchFamily="18" charset="0"/>
                        </a:rPr>
                        <m:t>𝑣</m:t>
                      </m:r>
                      <m:r>
                        <a:rPr lang="zh-CN" altLang="en-US" sz="1600" i="1">
                          <a:solidFill>
                            <a:schemeClr val="tx1"/>
                          </a:solidFill>
                          <a:latin typeface="Cambria Math" panose="02040503050406030204" pitchFamily="18" charset="0"/>
                        </a:rPr>
                        <m:t>)=</m:t>
                      </m:r>
                      <m:nary>
                        <m:naryPr>
                          <m:ctrlPr>
                            <a:rPr lang="zh-CN" altLang="en-US" sz="1600" i="1">
                              <a:solidFill>
                                <a:schemeClr val="tx1"/>
                              </a:solidFill>
                              <a:latin typeface="Cambria Math" panose="02040503050406030204" pitchFamily="18" charset="0"/>
                            </a:rPr>
                          </m:ctrlPr>
                        </m:naryPr>
                        <m:sub>
                          <m:r>
                            <a:rPr lang="zh-CN" altLang="en-US" sz="1600" i="1">
                              <a:solidFill>
                                <a:schemeClr val="tx1"/>
                              </a:solidFill>
                              <a:latin typeface="Cambria Math" panose="02040503050406030204" pitchFamily="18" charset="0"/>
                            </a:rPr>
                            <m:t>0</m:t>
                          </m:r>
                        </m:sub>
                        <m:sup>
                          <m:r>
                            <a:rPr lang="zh-CN" altLang="en-US" sz="1600" i="1">
                              <a:solidFill>
                                <a:schemeClr val="tx1"/>
                              </a:solidFill>
                              <a:latin typeface="Cambria Math" panose="02040503050406030204" pitchFamily="18" charset="0"/>
                            </a:rPr>
                            <m:t>𝑥</m:t>
                          </m:r>
                        </m:sup>
                        <m:e>
                          <m:sSup>
                            <m:sSupPr>
                              <m:ctrlPr>
                                <a:rPr lang="zh-CN" altLang="en-US" sz="1600" i="1">
                                  <a:solidFill>
                                    <a:schemeClr val="tx1"/>
                                  </a:solidFill>
                                  <a:latin typeface="Cambria Math" panose="02040503050406030204" pitchFamily="18" charset="0"/>
                                </a:rPr>
                              </m:ctrlPr>
                            </m:sSupPr>
                            <m:e>
                              <m:r>
                                <a:rPr lang="zh-CN" altLang="en-US" sz="1600" i="1">
                                  <a:solidFill>
                                    <a:schemeClr val="tx1"/>
                                  </a:solidFill>
                                  <a:latin typeface="Cambria Math" panose="02040503050406030204" pitchFamily="18" charset="0"/>
                                </a:rPr>
                                <m:t>𝑒</m:t>
                              </m:r>
                            </m:e>
                            <m:sup>
                              <m:r>
                                <a:rPr lang="zh-CN" altLang="en-US" sz="1600" i="1">
                                  <a:solidFill>
                                    <a:schemeClr val="tx1"/>
                                  </a:solidFill>
                                  <a:latin typeface="Cambria Math" panose="02040503050406030204" pitchFamily="18" charset="0"/>
                                </a:rPr>
                                <m:t>−</m:t>
                              </m:r>
                              <m:r>
                                <a:rPr lang="zh-CN" altLang="en-US" sz="1600" i="1">
                                  <a:solidFill>
                                    <a:schemeClr val="tx1"/>
                                  </a:solidFill>
                                  <a:latin typeface="Cambria Math" panose="02040503050406030204" pitchFamily="18" charset="0"/>
                                </a:rPr>
                                <m:t>𝑥</m:t>
                              </m:r>
                            </m:sup>
                          </m:sSup>
                          <m:r>
                            <a:rPr lang="zh-CN" altLang="en-US" sz="1600" i="1">
                              <a:solidFill>
                                <a:schemeClr val="tx1"/>
                              </a:solidFill>
                              <a:latin typeface="Cambria Math" panose="02040503050406030204" pitchFamily="18" charset="0"/>
                            </a:rPr>
                            <m:t>𝑑𝑥</m:t>
                          </m:r>
                        </m:e>
                      </m:nary>
                    </m:oMath>
                    <m:oMath xmlns:m="http://schemas.openxmlformats.org/officeDocument/2006/math">
                      <m:r>
                        <a:rPr lang="zh-CN" altLang="en-US" sz="1600" i="1">
                          <a:solidFill>
                            <a:schemeClr val="tx1"/>
                          </a:solidFill>
                          <a:latin typeface="Cambria Math" panose="02040503050406030204" pitchFamily="18" charset="0"/>
                        </a:rPr>
                        <m:t>⇒</m:t>
                      </m:r>
                      <m:r>
                        <a:rPr lang="zh-CN" altLang="en-US" sz="1600" i="1">
                          <a:solidFill>
                            <a:schemeClr val="tx1"/>
                          </a:solidFill>
                          <a:latin typeface="Cambria Math" panose="02040503050406030204" pitchFamily="18" charset="0"/>
                        </a:rPr>
                        <m:t>𝐹</m:t>
                      </m:r>
                      <m:r>
                        <a:rPr lang="zh-CN" altLang="en-US" sz="1600" i="1">
                          <a:solidFill>
                            <a:schemeClr val="tx1"/>
                          </a:solidFill>
                          <a:latin typeface="Cambria Math" panose="02040503050406030204" pitchFamily="18" charset="0"/>
                        </a:rPr>
                        <m:t>(</m:t>
                      </m:r>
                      <m:r>
                        <a:rPr lang="zh-CN" altLang="en-US" sz="1600" i="1">
                          <a:solidFill>
                            <a:schemeClr val="tx1"/>
                          </a:solidFill>
                          <a:latin typeface="Cambria Math" panose="02040503050406030204" pitchFamily="18" charset="0"/>
                        </a:rPr>
                        <m:t>𝑉</m:t>
                      </m:r>
                      <m:r>
                        <a:rPr lang="zh-CN" altLang="en-US" sz="1600" i="1">
                          <a:solidFill>
                            <a:schemeClr val="tx1"/>
                          </a:solidFill>
                          <a:latin typeface="Cambria Math" panose="02040503050406030204" pitchFamily="18" charset="0"/>
                        </a:rPr>
                        <m:t>)=1−</m:t>
                      </m:r>
                      <m:func>
                        <m:funcPr>
                          <m:ctrlPr>
                            <a:rPr lang="zh-CN" altLang="en-US" sz="1600" i="1">
                              <a:solidFill>
                                <a:schemeClr val="tx1"/>
                              </a:solidFill>
                              <a:latin typeface="Cambria Math" panose="02040503050406030204" pitchFamily="18" charset="0"/>
                            </a:rPr>
                          </m:ctrlPr>
                        </m:funcPr>
                        <m:fName>
                          <m:r>
                            <m:rPr>
                              <m:sty m:val="p"/>
                            </m:rPr>
                            <a:rPr lang="zh-CN" altLang="en-US" sz="1600" i="0">
                              <a:solidFill>
                                <a:schemeClr val="tx1"/>
                              </a:solidFill>
                              <a:latin typeface="Cambria Math" panose="02040503050406030204" pitchFamily="18" charset="0"/>
                            </a:rPr>
                            <m:t>exp</m:t>
                          </m:r>
                        </m:fName>
                        <m:e>
                          <m:d>
                            <m:dPr>
                              <m:begChr m:val="["/>
                              <m:endChr m:val="]"/>
                              <m:ctrlPr>
                                <a:rPr lang="zh-CN" altLang="en-US" sz="1600" i="1">
                                  <a:solidFill>
                                    <a:schemeClr val="tx1"/>
                                  </a:solidFill>
                                  <a:latin typeface="Cambria Math" panose="02040503050406030204" pitchFamily="18" charset="0"/>
                                </a:rPr>
                              </m:ctrlPr>
                            </m:dPr>
                            <m:e>
                              <m:r>
                                <a:rPr lang="zh-CN" altLang="en-US" sz="1600" i="1">
                                  <a:solidFill>
                                    <a:schemeClr val="tx1"/>
                                  </a:solidFill>
                                  <a:latin typeface="Cambria Math" panose="02040503050406030204" pitchFamily="18" charset="0"/>
                                </a:rPr>
                                <m:t>−</m:t>
                              </m:r>
                              <m:sSup>
                                <m:sSupPr>
                                  <m:ctrlPr>
                                    <a:rPr lang="zh-CN" altLang="en-US" sz="1600" i="1">
                                      <a:solidFill>
                                        <a:schemeClr val="tx1"/>
                                      </a:solidFill>
                                      <a:latin typeface="Cambria Math" panose="02040503050406030204" pitchFamily="18" charset="0"/>
                                    </a:rPr>
                                  </m:ctrlPr>
                                </m:sSupPr>
                                <m:e>
                                  <m:d>
                                    <m:dPr>
                                      <m:ctrlPr>
                                        <a:rPr lang="zh-CN" altLang="en-US" sz="1600" i="1">
                                          <a:solidFill>
                                            <a:schemeClr val="tx1"/>
                                          </a:solidFill>
                                          <a:latin typeface="Cambria Math" panose="02040503050406030204" pitchFamily="18" charset="0"/>
                                        </a:rPr>
                                      </m:ctrlPr>
                                    </m:dPr>
                                    <m:e>
                                      <m:f>
                                        <m:fPr>
                                          <m:ctrlPr>
                                            <a:rPr lang="zh-CN" altLang="en-US"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𝑉</m:t>
                                          </m:r>
                                        </m:num>
                                        <m:den>
                                          <m:r>
                                            <a:rPr lang="zh-CN" altLang="en-US" sz="1600" i="1">
                                              <a:solidFill>
                                                <a:schemeClr val="tx1"/>
                                              </a:solidFill>
                                              <a:latin typeface="Cambria Math" panose="02040503050406030204" pitchFamily="18" charset="0"/>
                                            </a:rPr>
                                            <m:t>𝑐</m:t>
                                          </m:r>
                                        </m:den>
                                      </m:f>
                                    </m:e>
                                  </m:d>
                                </m:e>
                                <m:sup>
                                  <m:r>
                                    <a:rPr lang="zh-CN" altLang="en-US" sz="1600" i="1">
                                      <a:solidFill>
                                        <a:schemeClr val="tx1"/>
                                      </a:solidFill>
                                      <a:latin typeface="Cambria Math" panose="02040503050406030204" pitchFamily="18" charset="0"/>
                                    </a:rPr>
                                    <m:t>𝑘</m:t>
                                  </m:r>
                                </m:sup>
                              </m:sSup>
                            </m:e>
                          </m:d>
                        </m:e>
                      </m:func>
                    </m:oMath>
                  </m:oMathPara>
                </a14:m>
                <a:endParaRPr lang="zh-CN" altLang="en-US" sz="1600" dirty="0">
                  <a:solidFill>
                    <a:schemeClr val="tx1"/>
                  </a:solidFill>
                </a:endParaRPr>
              </a:p>
            </p:txBody>
          </p:sp>
        </mc:Choice>
        <mc:Fallback xmlns="">
          <p:sp>
            <p:nvSpPr>
              <p:cNvPr id="228358" name="对象 9">
                <a:extLst>
                  <a:ext uri="{FF2B5EF4-FFF2-40B4-BE49-F238E27FC236}">
                    <a16:creationId xmlns:a16="http://schemas.microsoft.com/office/drawing/2014/main" id="{346BD546-FB9C-4DE5-9351-678E822936AF}"/>
                  </a:ext>
                </a:extLst>
              </p:cNvPr>
              <p:cNvSpPr txBox="1">
                <a:spLocks noRot="1" noChangeAspect="1" noMove="1" noResize="1" noEditPoints="1" noAdjustHandles="1" noChangeArrowheads="1" noChangeShapeType="1" noTextEdit="1"/>
              </p:cNvSpPr>
              <p:nvPr/>
            </p:nvSpPr>
            <p:spPr bwMode="auto">
              <a:xfrm>
                <a:off x="2286000" y="3352007"/>
                <a:ext cx="3576637" cy="2211387"/>
              </a:xfrm>
              <a:prstGeom prst="rect">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8359" name="对象 1">
                <a:extLst>
                  <a:ext uri="{FF2B5EF4-FFF2-40B4-BE49-F238E27FC236}">
                    <a16:creationId xmlns:a16="http://schemas.microsoft.com/office/drawing/2014/main" id="{BF67AD44-C76C-4E7E-A852-BEAA782085C9}"/>
                  </a:ext>
                </a:extLst>
              </p:cNvPr>
              <p:cNvSpPr txBox="1"/>
              <p:nvPr/>
            </p:nvSpPr>
            <p:spPr bwMode="auto">
              <a:xfrm>
                <a:off x="2062162" y="5640388"/>
                <a:ext cx="2967037" cy="121761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chemeClr val="tx1"/>
                          </a:solidFill>
                          <a:latin typeface="Cambria Math" panose="02040503050406030204" pitchFamily="18" charset="0"/>
                        </a:rPr>
                        <m:t>𝑐</m:t>
                      </m:r>
                      <m:r>
                        <a:rPr lang="zh-CN" altLang="en-US" i="1" smtClean="0">
                          <a:solidFill>
                            <a:schemeClr val="tx1"/>
                          </a:solidFill>
                          <a:latin typeface="Cambria Math" panose="02040503050406030204" pitchFamily="18" charset="0"/>
                        </a:rPr>
                        <m:t>=2</m:t>
                      </m:r>
                      <m:acc>
                        <m:accPr>
                          <m:chr m:val="̄"/>
                          <m:ctrlPr>
                            <a:rPr lang="zh-CN" altLang="en-US" i="1">
                              <a:solidFill>
                                <a:schemeClr val="tx1"/>
                              </a:solidFill>
                              <a:latin typeface="Cambria Math" panose="02040503050406030204" pitchFamily="18" charset="0"/>
                            </a:rPr>
                          </m:ctrlPr>
                        </m:accPr>
                        <m:e>
                          <m:r>
                            <a:rPr lang="zh-CN" altLang="en-US" i="1">
                              <a:solidFill>
                                <a:schemeClr val="tx1"/>
                              </a:solidFill>
                              <a:latin typeface="Cambria Math" panose="02040503050406030204" pitchFamily="18" charset="0"/>
                            </a:rPr>
                            <m:t>𝑣</m:t>
                          </m:r>
                        </m:e>
                      </m:acc>
                      <m:r>
                        <a:rPr lang="zh-CN" altLang="en-US" i="1">
                          <a:solidFill>
                            <a:schemeClr val="tx1"/>
                          </a:solidFill>
                          <a:latin typeface="Cambria Math" panose="02040503050406030204" pitchFamily="18" charset="0"/>
                        </a:rPr>
                        <m:t>/</m:t>
                      </m:r>
                      <m:rad>
                        <m:radPr>
                          <m:degHide m:val="on"/>
                          <m:ctrlPr>
                            <a:rPr lang="zh-CN" altLang="en-US" i="1">
                              <a:solidFill>
                                <a:schemeClr val="tx1"/>
                              </a:solidFill>
                              <a:latin typeface="Cambria Math" panose="02040503050406030204" pitchFamily="18" charset="0"/>
                            </a:rPr>
                          </m:ctrlPr>
                        </m:radPr>
                        <m:deg/>
                        <m:e>
                          <m:r>
                            <a:rPr lang="zh-CN" altLang="en-US" i="1">
                              <a:solidFill>
                                <a:schemeClr val="tx1"/>
                              </a:solidFill>
                              <a:latin typeface="Cambria Math" panose="02040503050406030204" pitchFamily="18" charset="0"/>
                            </a:rPr>
                            <m:t>𝜋</m:t>
                          </m:r>
                        </m:e>
                      </m:rad>
                    </m:oMath>
                    <m:oMath xmlns:m="http://schemas.openxmlformats.org/officeDocument/2006/math">
                      <m:r>
                        <a:rPr lang="zh-CN" altLang="en-US" i="1">
                          <a:solidFill>
                            <a:schemeClr val="tx1"/>
                          </a:solidFill>
                          <a:latin typeface="Cambria Math" panose="02040503050406030204" pitchFamily="18" charset="0"/>
                        </a:rPr>
                        <m:t>𝐹</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𝑉</m:t>
                      </m:r>
                      <m:r>
                        <a:rPr lang="zh-CN" altLang="en-US" i="1">
                          <a:solidFill>
                            <a:schemeClr val="tx1"/>
                          </a:solidFill>
                          <a:latin typeface="Cambria Math" panose="02040503050406030204" pitchFamily="18" charset="0"/>
                        </a:rPr>
                        <m:t>)=1−</m:t>
                      </m:r>
                      <m:func>
                        <m:funcPr>
                          <m:ctrlPr>
                            <a:rPr lang="zh-CN" altLang="en-US" i="1">
                              <a:solidFill>
                                <a:schemeClr val="tx1"/>
                              </a:solidFill>
                              <a:latin typeface="Cambria Math" panose="02040503050406030204" pitchFamily="18" charset="0"/>
                            </a:rPr>
                          </m:ctrlPr>
                        </m:funcPr>
                        <m:fName>
                          <m:r>
                            <m:rPr>
                              <m:sty m:val="p"/>
                            </m:rPr>
                            <a:rPr lang="zh-CN" altLang="en-US" i="0">
                              <a:solidFill>
                                <a:schemeClr val="tx1"/>
                              </a:solidFill>
                              <a:latin typeface="Cambria Math" panose="02040503050406030204" pitchFamily="18" charset="0"/>
                            </a:rPr>
                            <m:t>exp</m:t>
                          </m:r>
                        </m:fName>
                        <m:e>
                          <m:d>
                            <m:dPr>
                              <m:begChr m:val="["/>
                              <m:endChr m:val="]"/>
                              <m:ctrlPr>
                                <a:rPr lang="zh-CN" altLang="en-US" i="1">
                                  <a:solidFill>
                                    <a:schemeClr val="tx1"/>
                                  </a:solidFill>
                                  <a:latin typeface="Cambria Math" panose="02040503050406030204" pitchFamily="18" charset="0"/>
                                </a:rPr>
                              </m:ctrlPr>
                            </m:dPr>
                            <m:e>
                              <m:r>
                                <a:rPr lang="zh-CN" altLang="en-US"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𝜋</m:t>
                                  </m:r>
                                </m:num>
                                <m:den>
                                  <m:r>
                                    <a:rPr lang="zh-CN" altLang="en-US" i="1">
                                      <a:solidFill>
                                        <a:schemeClr val="tx1"/>
                                      </a:solidFill>
                                      <a:latin typeface="Cambria Math" panose="02040503050406030204" pitchFamily="18" charset="0"/>
                                    </a:rPr>
                                    <m:t>4</m:t>
                                  </m:r>
                                </m:den>
                              </m:f>
                              <m:sSup>
                                <m:sSupPr>
                                  <m:ctrlPr>
                                    <a:rPr lang="zh-CN" altLang="en-US" i="1">
                                      <a:solidFill>
                                        <a:schemeClr val="tx1"/>
                                      </a:solidFill>
                                      <a:latin typeface="Cambria Math" panose="02040503050406030204" pitchFamily="18" charset="0"/>
                                    </a:rPr>
                                  </m:ctrlPr>
                                </m:sSupPr>
                                <m:e>
                                  <m:d>
                                    <m:dPr>
                                      <m:ctrlPr>
                                        <a:rPr lang="zh-CN" altLang="en-US" i="1">
                                          <a:solidFill>
                                            <a:schemeClr val="tx1"/>
                                          </a:solidFill>
                                          <a:latin typeface="Cambria Math" panose="02040503050406030204" pitchFamily="18" charset="0"/>
                                        </a:rPr>
                                      </m:ctrlPr>
                                    </m:dPr>
                                    <m:e>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𝑉</m:t>
                                          </m:r>
                                        </m:num>
                                        <m:den>
                                          <m:acc>
                                            <m:accPr>
                                              <m:chr m:val="̄"/>
                                              <m:ctrlPr>
                                                <a:rPr lang="zh-CN" altLang="en-US" i="1">
                                                  <a:solidFill>
                                                    <a:schemeClr val="tx1"/>
                                                  </a:solidFill>
                                                  <a:latin typeface="Cambria Math" panose="02040503050406030204" pitchFamily="18" charset="0"/>
                                                </a:rPr>
                                              </m:ctrlPr>
                                            </m:accPr>
                                            <m:e>
                                              <m:r>
                                                <a:rPr lang="zh-CN" altLang="en-US" i="1">
                                                  <a:solidFill>
                                                    <a:schemeClr val="tx1"/>
                                                  </a:solidFill>
                                                  <a:latin typeface="Cambria Math" panose="02040503050406030204" pitchFamily="18" charset="0"/>
                                                </a:rPr>
                                                <m:t>𝑣</m:t>
                                              </m:r>
                                            </m:e>
                                          </m:acc>
                                        </m:den>
                                      </m:f>
                                    </m:e>
                                  </m:d>
                                </m:e>
                                <m:sup>
                                  <m:r>
                                    <a:rPr lang="zh-CN" altLang="en-US" i="1">
                                      <a:solidFill>
                                        <a:schemeClr val="tx1"/>
                                      </a:solidFill>
                                      <a:latin typeface="Cambria Math" panose="02040503050406030204" pitchFamily="18" charset="0"/>
                                    </a:rPr>
                                    <m:t>2</m:t>
                                  </m:r>
                                </m:sup>
                              </m:sSup>
                            </m:e>
                          </m:d>
                        </m:e>
                      </m:func>
                    </m:oMath>
                  </m:oMathPara>
                </a14:m>
                <a:endParaRPr lang="zh-CN" altLang="en-US" dirty="0">
                  <a:solidFill>
                    <a:schemeClr val="tx1"/>
                  </a:solidFill>
                </a:endParaRPr>
              </a:p>
            </p:txBody>
          </p:sp>
        </mc:Choice>
        <mc:Fallback xmlns="">
          <p:sp>
            <p:nvSpPr>
              <p:cNvPr id="228359" name="对象 1">
                <a:extLst>
                  <a:ext uri="{FF2B5EF4-FFF2-40B4-BE49-F238E27FC236}">
                    <a16:creationId xmlns:a16="http://schemas.microsoft.com/office/drawing/2014/main" id="{BF67AD44-C76C-4E7E-A852-BEAA782085C9}"/>
                  </a:ext>
                </a:extLst>
              </p:cNvPr>
              <p:cNvSpPr txBox="1">
                <a:spLocks noRot="1" noChangeAspect="1" noMove="1" noResize="1" noEditPoints="1" noAdjustHandles="1" noChangeArrowheads="1" noChangeShapeType="1" noTextEdit="1"/>
              </p:cNvSpPr>
              <p:nvPr/>
            </p:nvSpPr>
            <p:spPr bwMode="auto">
              <a:xfrm>
                <a:off x="2062162" y="5640388"/>
                <a:ext cx="2967037" cy="1217612"/>
              </a:xfrm>
              <a:prstGeom prst="rect">
                <a:avLst/>
              </a:prstGeom>
              <a:blipFill>
                <a:blip r:embed="rId4"/>
                <a:stretch>
                  <a:fillRect/>
                </a:stretch>
              </a:blipFill>
              <a:ln>
                <a:noFill/>
              </a:ln>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D0F2E047-537B-4775-AA0A-22EF7CB281AF}"/>
              </a:ext>
            </a:extLst>
          </p:cNvPr>
          <p:cNvSpPr>
            <a:spLocks noGrp="1"/>
          </p:cNvSpPr>
          <p:nvPr>
            <p:ph type="title"/>
          </p:nvPr>
        </p:nvSpPr>
        <p:spPr/>
        <p:txBody>
          <a:bodyPr/>
          <a:lstStyle/>
          <a:p>
            <a:r>
              <a:rPr lang="en-US" altLang="zh-CN" dirty="0"/>
              <a:t>Wind speed cumulative distribution function</a:t>
            </a:r>
            <a:endParaRPr lang="zh-CN" altLang="en-US" dirty="0"/>
          </a:p>
        </p:txBody>
      </p:sp>
      <p:sp>
        <p:nvSpPr>
          <p:cNvPr id="4" name="矩形 3">
            <a:extLst>
              <a:ext uri="{FF2B5EF4-FFF2-40B4-BE49-F238E27FC236}">
                <a16:creationId xmlns:a16="http://schemas.microsoft.com/office/drawing/2014/main" id="{DB0F1240-07C4-410F-955A-623114083E27}"/>
              </a:ext>
            </a:extLst>
          </p:cNvPr>
          <p:cNvSpPr/>
          <p:nvPr/>
        </p:nvSpPr>
        <p:spPr>
          <a:xfrm>
            <a:off x="583406" y="1154668"/>
            <a:ext cx="6229350" cy="369332"/>
          </a:xfrm>
          <a:prstGeom prst="rect">
            <a:avLst/>
          </a:prstGeom>
        </p:spPr>
        <p:txBody>
          <a:bodyPr wrap="square">
            <a:spAutoFit/>
          </a:bodyPr>
          <a:lstStyle/>
          <a:p>
            <a:pPr marL="342900" indent="-342900" eaLnBrk="1" hangingPunct="1">
              <a:spcBef>
                <a:spcPct val="20000"/>
              </a:spcBef>
              <a:buClr>
                <a:schemeClr val="tx1"/>
              </a:buClr>
              <a:buSzPct val="125000"/>
              <a:defRPr/>
            </a:pPr>
            <a:r>
              <a:rPr lang="en-US" altLang="zh-CN" kern="0" dirty="0">
                <a:ea typeface="宋体" pitchFamily="2" charset="-122"/>
              </a:rPr>
              <a:t># The probability that the wind is less than some speed 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E073C7-905D-43C2-803D-8A4A0635762B}"/>
              </a:ext>
            </a:extLst>
          </p:cNvPr>
          <p:cNvSpPr>
            <a:spLocks noGrp="1"/>
          </p:cNvSpPr>
          <p:nvPr>
            <p:ph type="title"/>
          </p:nvPr>
        </p:nvSpPr>
        <p:spPr/>
        <p:txBody>
          <a:bodyPr/>
          <a:lstStyle/>
          <a:p>
            <a:r>
              <a:rPr lang="en-US" altLang="zh-CN" dirty="0"/>
              <a:t>US current installed wind energy</a:t>
            </a:r>
            <a:endParaRPr lang="zh-CN" altLang="en-US" dirty="0"/>
          </a:p>
        </p:txBody>
      </p:sp>
      <p:sp>
        <p:nvSpPr>
          <p:cNvPr id="4" name="灯片编号占位符 3">
            <a:extLst>
              <a:ext uri="{FF2B5EF4-FFF2-40B4-BE49-F238E27FC236}">
                <a16:creationId xmlns:a16="http://schemas.microsoft.com/office/drawing/2014/main" id="{2340C855-D91C-4CC1-BDB2-9957D1EB0677}"/>
              </a:ext>
            </a:extLst>
          </p:cNvPr>
          <p:cNvSpPr>
            <a:spLocks noGrp="1"/>
          </p:cNvSpPr>
          <p:nvPr>
            <p:ph type="sldNum" sz="quarter" idx="12"/>
          </p:nvPr>
        </p:nvSpPr>
        <p:spPr/>
        <p:txBody>
          <a:bodyPr/>
          <a:lstStyle/>
          <a:p>
            <a:pPr>
              <a:defRPr/>
            </a:pPr>
            <a:fld id="{A5A7C52C-B8D8-46AC-9434-6888604DA894}" type="slidenum">
              <a:rPr lang="en-US" altLang="zh-CN" smtClean="0"/>
              <a:pPr>
                <a:defRPr/>
              </a:pPr>
              <a:t>14</a:t>
            </a:fld>
            <a:endParaRPr lang="en-US" altLang="zh-CN"/>
          </a:p>
        </p:txBody>
      </p:sp>
      <p:pic>
        <p:nvPicPr>
          <p:cNvPr id="5" name="Picture 2">
            <a:extLst>
              <a:ext uri="{FF2B5EF4-FFF2-40B4-BE49-F238E27FC236}">
                <a16:creationId xmlns:a16="http://schemas.microsoft.com/office/drawing/2014/main" id="{99D677BA-4B8C-45D1-8F13-FB6B410C01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0937" y="1223657"/>
            <a:ext cx="6522126" cy="549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7809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711A357-C433-4206-9C67-785B121A3C94}"/>
              </a:ext>
            </a:extLst>
          </p:cNvPr>
          <p:cNvSpPr txBox="1">
            <a:spLocks noChangeArrowheads="1"/>
          </p:cNvSpPr>
          <p:nvPr/>
        </p:nvSpPr>
        <p:spPr>
          <a:xfrm>
            <a:off x="457200" y="381000"/>
            <a:ext cx="8382000" cy="685800"/>
          </a:xfrm>
          <a:prstGeom prst="rect">
            <a:avLst/>
          </a:prstGeom>
          <a:noFill/>
        </p:spPr>
        <p:txBody>
          <a:bodyPr/>
          <a:lstStyle/>
          <a:p>
            <a:pPr marL="342900" indent="-342900" eaLnBrk="1" hangingPunct="1">
              <a:spcBef>
                <a:spcPct val="20000"/>
              </a:spcBef>
              <a:buClr>
                <a:schemeClr val="tx1"/>
              </a:buClr>
              <a:buSzPct val="125000"/>
              <a:defRPr/>
            </a:pPr>
            <a:r>
              <a:rPr lang="en-US" altLang="zh-CN" sz="3200" b="1" kern="0" dirty="0">
                <a:solidFill>
                  <a:schemeClr val="tx2"/>
                </a:solidFill>
                <a:latin typeface="+mn-lt"/>
                <a:ea typeface="宋体" pitchFamily="2" charset="-122"/>
              </a:rPr>
              <a:t>Wind speed cumulative distribution function</a:t>
            </a:r>
          </a:p>
        </p:txBody>
      </p:sp>
      <p:sp>
        <p:nvSpPr>
          <p:cNvPr id="229379" name="Rectangle 9">
            <a:extLst>
              <a:ext uri="{FF2B5EF4-FFF2-40B4-BE49-F238E27FC236}">
                <a16:creationId xmlns:a16="http://schemas.microsoft.com/office/drawing/2014/main" id="{B28C1B0E-4579-49DB-90CA-710CE7C5A3A0}"/>
              </a:ext>
            </a:extLst>
          </p:cNvPr>
          <p:cNvSpPr>
            <a:spLocks noChangeArrowheads="1"/>
          </p:cNvSpPr>
          <p:nvPr/>
        </p:nvSpPr>
        <p:spPr bwMode="auto">
          <a:xfrm>
            <a:off x="533400" y="1905000"/>
            <a:ext cx="632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600">
                <a:ea typeface="SimSun" panose="02010600030101010101" pitchFamily="2" charset="-122"/>
              </a:rPr>
              <a:t>Probability that the wind is greater than a certain speed value v:</a:t>
            </a:r>
          </a:p>
        </p:txBody>
      </p:sp>
      <p:sp>
        <p:nvSpPr>
          <p:cNvPr id="229380" name="Rectangle 11">
            <a:extLst>
              <a:ext uri="{FF2B5EF4-FFF2-40B4-BE49-F238E27FC236}">
                <a16:creationId xmlns:a16="http://schemas.microsoft.com/office/drawing/2014/main" id="{3BECA569-9B3C-41A8-BC7F-DCD48709EB6B}"/>
              </a:ext>
            </a:extLst>
          </p:cNvPr>
          <p:cNvSpPr>
            <a:spLocks noChangeArrowheads="1"/>
          </p:cNvSpPr>
          <p:nvPr/>
        </p:nvSpPr>
        <p:spPr bwMode="auto">
          <a:xfrm>
            <a:off x="609600" y="3733800"/>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600">
                <a:ea typeface="SimSun" panose="02010600030101010101" pitchFamily="2" charset="-122"/>
              </a:rPr>
              <a:t># For weibull pdf</a:t>
            </a:r>
          </a:p>
        </p:txBody>
      </p:sp>
      <p:sp>
        <p:nvSpPr>
          <p:cNvPr id="229381" name="Rectangle 13">
            <a:extLst>
              <a:ext uri="{FF2B5EF4-FFF2-40B4-BE49-F238E27FC236}">
                <a16:creationId xmlns:a16="http://schemas.microsoft.com/office/drawing/2014/main" id="{606E9904-97AA-4B59-AA83-A157E10671FC}"/>
              </a:ext>
            </a:extLst>
          </p:cNvPr>
          <p:cNvSpPr>
            <a:spLocks noChangeArrowheads="1"/>
          </p:cNvSpPr>
          <p:nvPr/>
        </p:nvSpPr>
        <p:spPr bwMode="auto">
          <a:xfrm>
            <a:off x="609600" y="4876800"/>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600">
                <a:ea typeface="SimSun" panose="02010600030101010101" pitchFamily="2" charset="-122"/>
              </a:rPr>
              <a:t># For weibull pdf</a:t>
            </a:r>
          </a:p>
        </p:txBody>
      </p:sp>
      <p:graphicFrame>
        <p:nvGraphicFramePr>
          <p:cNvPr id="229382" name="对象 2">
            <a:extLst>
              <a:ext uri="{FF2B5EF4-FFF2-40B4-BE49-F238E27FC236}">
                <a16:creationId xmlns:a16="http://schemas.microsoft.com/office/drawing/2014/main" id="{70E1F412-F397-4CB8-8967-2C75733A41FF}"/>
              </a:ext>
            </a:extLst>
          </p:cNvPr>
          <p:cNvGraphicFramePr>
            <a:graphicFrameLocks noChangeAspect="1"/>
          </p:cNvGraphicFramePr>
          <p:nvPr/>
        </p:nvGraphicFramePr>
        <p:xfrm>
          <a:off x="3197225" y="2362200"/>
          <a:ext cx="2370138" cy="1130300"/>
        </p:xfrm>
        <a:graphic>
          <a:graphicData uri="http://schemas.openxmlformats.org/presentationml/2006/ole">
            <mc:AlternateContent xmlns:mc="http://schemas.openxmlformats.org/markup-compatibility/2006">
              <mc:Choice xmlns:v="urn:schemas-microsoft-com:vml" Requires="v">
                <p:oleObj spid="_x0000_s49196" name="Equation" r:id="rId3" imgW="1384300" imgH="660400" progId="Equation.DSMT4">
                  <p:embed/>
                </p:oleObj>
              </mc:Choice>
              <mc:Fallback>
                <p:oleObj name="Equation" r:id="rId3" imgW="1384300" imgH="660400" progId="Equation.DSMT4">
                  <p:embed/>
                  <p:pic>
                    <p:nvPicPr>
                      <p:cNvPr id="229382" name="对象 2">
                        <a:extLst>
                          <a:ext uri="{FF2B5EF4-FFF2-40B4-BE49-F238E27FC236}">
                            <a16:creationId xmlns:a16="http://schemas.microsoft.com/office/drawing/2014/main" id="{70E1F412-F397-4CB8-8967-2C75733A4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225" y="2362200"/>
                        <a:ext cx="23701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9383" name="对象 9">
            <a:extLst>
              <a:ext uri="{FF2B5EF4-FFF2-40B4-BE49-F238E27FC236}">
                <a16:creationId xmlns:a16="http://schemas.microsoft.com/office/drawing/2014/main" id="{68CB8EB1-C19D-4808-B4FE-03EC589C8883}"/>
              </a:ext>
            </a:extLst>
          </p:cNvPr>
          <p:cNvGraphicFramePr>
            <a:graphicFrameLocks noChangeAspect="1"/>
          </p:cNvGraphicFramePr>
          <p:nvPr/>
        </p:nvGraphicFramePr>
        <p:xfrm>
          <a:off x="2522538" y="3919538"/>
          <a:ext cx="3719512" cy="869950"/>
        </p:xfrm>
        <a:graphic>
          <a:graphicData uri="http://schemas.openxmlformats.org/presentationml/2006/ole">
            <mc:AlternateContent xmlns:mc="http://schemas.openxmlformats.org/markup-compatibility/2006">
              <mc:Choice xmlns:v="urn:schemas-microsoft-com:vml" Requires="v">
                <p:oleObj spid="_x0000_s49197" name="Equation" r:id="rId5" imgW="2171700" imgH="508000" progId="Equation.DSMT4">
                  <p:embed/>
                </p:oleObj>
              </mc:Choice>
              <mc:Fallback>
                <p:oleObj name="Equation" r:id="rId5" imgW="2171700" imgH="508000" progId="Equation.DSMT4">
                  <p:embed/>
                  <p:pic>
                    <p:nvPicPr>
                      <p:cNvPr id="229383" name="对象 9">
                        <a:extLst>
                          <a:ext uri="{FF2B5EF4-FFF2-40B4-BE49-F238E27FC236}">
                            <a16:creationId xmlns:a16="http://schemas.microsoft.com/office/drawing/2014/main" id="{68CB8EB1-C19D-4808-B4FE-03EC589C88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538" y="3919538"/>
                        <a:ext cx="371951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9384" name="对象 10">
            <a:extLst>
              <a:ext uri="{FF2B5EF4-FFF2-40B4-BE49-F238E27FC236}">
                <a16:creationId xmlns:a16="http://schemas.microsoft.com/office/drawing/2014/main" id="{2BF1698F-A61D-4FDB-AEBB-510897D657EA}"/>
              </a:ext>
            </a:extLst>
          </p:cNvPr>
          <p:cNvGraphicFramePr>
            <a:graphicFrameLocks noChangeAspect="1"/>
          </p:cNvGraphicFramePr>
          <p:nvPr/>
        </p:nvGraphicFramePr>
        <p:xfrm>
          <a:off x="2401888" y="5268913"/>
          <a:ext cx="3959225" cy="869950"/>
        </p:xfrm>
        <a:graphic>
          <a:graphicData uri="http://schemas.openxmlformats.org/presentationml/2006/ole">
            <mc:AlternateContent xmlns:mc="http://schemas.openxmlformats.org/markup-compatibility/2006">
              <mc:Choice xmlns:v="urn:schemas-microsoft-com:vml" Requires="v">
                <p:oleObj spid="_x0000_s49198" name="Equation" r:id="rId7" imgW="2311400" imgH="508000" progId="Equation.DSMT4">
                  <p:embed/>
                </p:oleObj>
              </mc:Choice>
              <mc:Fallback>
                <p:oleObj name="Equation" r:id="rId7" imgW="2311400" imgH="508000" progId="Equation.DSMT4">
                  <p:embed/>
                  <p:pic>
                    <p:nvPicPr>
                      <p:cNvPr id="229384" name="对象 10">
                        <a:extLst>
                          <a:ext uri="{FF2B5EF4-FFF2-40B4-BE49-F238E27FC236}">
                            <a16:creationId xmlns:a16="http://schemas.microsoft.com/office/drawing/2014/main" id="{2BF1698F-A61D-4FDB-AEBB-510897D657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1888" y="5268913"/>
                        <a:ext cx="39592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92BFA02-9BD8-4249-8F62-2D6087637803}"/>
              </a:ext>
            </a:extLst>
          </p:cNvPr>
          <p:cNvSpPr txBox="1">
            <a:spLocks noChangeArrowheads="1"/>
          </p:cNvSpPr>
          <p:nvPr/>
        </p:nvSpPr>
        <p:spPr>
          <a:xfrm>
            <a:off x="685800" y="609600"/>
            <a:ext cx="7772400" cy="1143000"/>
          </a:xfrm>
          <a:prstGeom prst="rect">
            <a:avLst/>
          </a:prstGeom>
        </p:spPr>
        <p:txBody>
          <a:bodyPr/>
          <a:lstStyle/>
          <a:p>
            <a:pPr>
              <a:lnSpc>
                <a:spcPct val="90000"/>
              </a:lnSpc>
              <a:defRPr/>
            </a:pPr>
            <a:r>
              <a:rPr lang="en-US" sz="3600" b="1" kern="0" dirty="0">
                <a:solidFill>
                  <a:schemeClr val="tx2"/>
                </a:solidFill>
                <a:latin typeface="+mn-lt"/>
                <a:ea typeface="+mj-ea"/>
                <a:cs typeface="+mj-cs"/>
              </a:rPr>
              <a:t>Rayleigh PDF and Power Curve</a:t>
            </a:r>
          </a:p>
        </p:txBody>
      </p:sp>
      <p:sp>
        <p:nvSpPr>
          <p:cNvPr id="3" name="Rectangle 3">
            <a:extLst>
              <a:ext uri="{FF2B5EF4-FFF2-40B4-BE49-F238E27FC236}">
                <a16:creationId xmlns:a16="http://schemas.microsoft.com/office/drawing/2014/main" id="{4AE4AE62-FB81-4DB5-844B-1CE85FAF9F6F}"/>
              </a:ext>
            </a:extLst>
          </p:cNvPr>
          <p:cNvSpPr txBox="1">
            <a:spLocks noChangeArrowheads="1"/>
          </p:cNvSpPr>
          <p:nvPr/>
        </p:nvSpPr>
        <p:spPr>
          <a:xfrm>
            <a:off x="685800" y="1676400"/>
            <a:ext cx="7554913" cy="4114800"/>
          </a:xfrm>
          <a:prstGeom prst="rect">
            <a:avLst/>
          </a:prstGeom>
        </p:spPr>
        <p:txBody>
          <a:bodyPr/>
          <a:lstStyle/>
          <a:p>
            <a:pPr marL="342900" indent="-342900">
              <a:spcBef>
                <a:spcPct val="20000"/>
              </a:spcBef>
              <a:buClr>
                <a:schemeClr val="tx1"/>
              </a:buClr>
              <a:buSzPct val="125000"/>
              <a:buFontTx/>
              <a:buChar char="•"/>
              <a:defRPr/>
            </a:pPr>
            <a:r>
              <a:rPr lang="en-US" kern="0" dirty="0">
                <a:latin typeface="+mn-lt"/>
              </a:rPr>
              <a:t>1) build a spreadsheet</a:t>
            </a:r>
          </a:p>
          <a:p>
            <a:pPr marL="342900" indent="-342900">
              <a:spcBef>
                <a:spcPct val="20000"/>
              </a:spcBef>
              <a:buClr>
                <a:schemeClr val="tx1"/>
              </a:buClr>
              <a:buSzPct val="125000"/>
              <a:buFontTx/>
              <a:buChar char="•"/>
              <a:defRPr/>
            </a:pPr>
            <a:r>
              <a:rPr lang="en-US" kern="0" dirty="0">
                <a:latin typeface="+mn-lt"/>
              </a:rPr>
              <a:t>2) calculate hours at each speed (see below).</a:t>
            </a:r>
          </a:p>
          <a:p>
            <a:pPr marL="342900" indent="-342900">
              <a:spcBef>
                <a:spcPct val="20000"/>
              </a:spcBef>
              <a:buClr>
                <a:schemeClr val="tx1"/>
              </a:buClr>
              <a:buSzPct val="125000"/>
              <a:buFontTx/>
              <a:buChar char="•"/>
              <a:defRPr/>
            </a:pPr>
            <a:r>
              <a:rPr lang="en-US" kern="0" dirty="0">
                <a:latin typeface="+mn-lt"/>
              </a:rPr>
              <a:t>3) use manufacturers data for turbine generation at each wind speed </a:t>
            </a:r>
          </a:p>
          <a:p>
            <a:pPr marL="342900" indent="-342900">
              <a:spcBef>
                <a:spcPct val="20000"/>
              </a:spcBef>
              <a:buClr>
                <a:schemeClr val="tx1"/>
              </a:buClr>
              <a:buSzPct val="125000"/>
              <a:buFontTx/>
              <a:buChar char="•"/>
              <a:defRPr/>
            </a:pPr>
            <a:r>
              <a:rPr lang="en-US" kern="0" dirty="0">
                <a:latin typeface="+mn-lt"/>
              </a:rPr>
              <a:t>4) estimate annual generation</a:t>
            </a:r>
          </a:p>
        </p:txBody>
      </p:sp>
      <p:graphicFrame>
        <p:nvGraphicFramePr>
          <p:cNvPr id="230404" name="对象 3">
            <a:extLst>
              <a:ext uri="{FF2B5EF4-FFF2-40B4-BE49-F238E27FC236}">
                <a16:creationId xmlns:a16="http://schemas.microsoft.com/office/drawing/2014/main" id="{6EF8BA9D-C642-4EA5-99BB-C17369FE4DF6}"/>
              </a:ext>
            </a:extLst>
          </p:cNvPr>
          <p:cNvGraphicFramePr>
            <a:graphicFrameLocks noChangeAspect="1"/>
          </p:cNvGraphicFramePr>
          <p:nvPr/>
        </p:nvGraphicFramePr>
        <p:xfrm>
          <a:off x="2286000" y="4419600"/>
          <a:ext cx="3771900" cy="1117600"/>
        </p:xfrm>
        <a:graphic>
          <a:graphicData uri="http://schemas.openxmlformats.org/presentationml/2006/ole">
            <mc:AlternateContent xmlns:mc="http://schemas.openxmlformats.org/markup-compatibility/2006">
              <mc:Choice xmlns:v="urn:schemas-microsoft-com:vml" Requires="v">
                <p:oleObj spid="_x0000_s50192" name="Equation" r:id="rId3" imgW="1714500" imgH="508000" progId="Equation.DSMT4">
                  <p:embed/>
                </p:oleObj>
              </mc:Choice>
              <mc:Fallback>
                <p:oleObj name="Equation" r:id="rId3" imgW="1714500" imgH="508000" progId="Equation.DSMT4">
                  <p:embed/>
                  <p:pic>
                    <p:nvPicPr>
                      <p:cNvPr id="230404" name="对象 3">
                        <a:extLst>
                          <a:ext uri="{FF2B5EF4-FFF2-40B4-BE49-F238E27FC236}">
                            <a16:creationId xmlns:a16="http://schemas.microsoft.com/office/drawing/2014/main" id="{6EF8BA9D-C642-4EA5-99BB-C17369FE4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419600"/>
                        <a:ext cx="37719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a:extLst>
              <a:ext uri="{FF2B5EF4-FFF2-40B4-BE49-F238E27FC236}">
                <a16:creationId xmlns:a16="http://schemas.microsoft.com/office/drawing/2014/main" id="{AE932BAA-125E-4391-9140-3B0F138FE467}"/>
              </a:ext>
            </a:extLst>
          </p:cNvPr>
          <p:cNvSpPr>
            <a:spLocks noChangeArrowheads="1"/>
          </p:cNvSpPr>
          <p:nvPr/>
        </p:nvSpPr>
        <p:spPr bwMode="auto">
          <a:xfrm>
            <a:off x="685800" y="1219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defRPr/>
            </a:pPr>
            <a:r>
              <a:rPr lang="en-US" altLang="zh-CN" sz="2800" dirty="0">
                <a:latin typeface="+mn-lt"/>
                <a:ea typeface="宋体" panose="02010600030101010101" pitchFamily="2" charset="-122"/>
              </a:rPr>
              <a:t>What are the hours per year we will have wind speeds at 5, 6, 7 and 9 m/s if the average wind speed is 7 m/s?</a:t>
            </a:r>
          </a:p>
        </p:txBody>
      </p:sp>
      <p:sp>
        <p:nvSpPr>
          <p:cNvPr id="23556" name="Text Box 6">
            <a:extLst>
              <a:ext uri="{FF2B5EF4-FFF2-40B4-BE49-F238E27FC236}">
                <a16:creationId xmlns:a16="http://schemas.microsoft.com/office/drawing/2014/main" id="{EC3191EF-7B4B-4C65-BF29-26596CA15B37}"/>
              </a:ext>
            </a:extLst>
          </p:cNvPr>
          <p:cNvSpPr txBox="1">
            <a:spLocks noChangeArrowheads="1"/>
          </p:cNvSpPr>
          <p:nvPr/>
        </p:nvSpPr>
        <p:spPr bwMode="auto">
          <a:xfrm>
            <a:off x="746125" y="3810000"/>
            <a:ext cx="3198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2400" dirty="0">
                <a:latin typeface="+mn-lt"/>
                <a:ea typeface="宋体" panose="02010600030101010101" pitchFamily="2" charset="-122"/>
              </a:rPr>
              <a:t>Say wind speed at 5 m/s</a:t>
            </a:r>
          </a:p>
        </p:txBody>
      </p:sp>
      <p:sp>
        <p:nvSpPr>
          <p:cNvPr id="23558" name="Text Box 8">
            <a:extLst>
              <a:ext uri="{FF2B5EF4-FFF2-40B4-BE49-F238E27FC236}">
                <a16:creationId xmlns:a16="http://schemas.microsoft.com/office/drawing/2014/main" id="{A47690F0-E39F-4E65-A741-321DDCA9CAFE}"/>
              </a:ext>
            </a:extLst>
          </p:cNvPr>
          <p:cNvSpPr txBox="1">
            <a:spLocks noChangeArrowheads="1"/>
          </p:cNvSpPr>
          <p:nvPr/>
        </p:nvSpPr>
        <p:spPr bwMode="auto">
          <a:xfrm>
            <a:off x="1050925" y="5181600"/>
            <a:ext cx="714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dirty="0">
                <a:latin typeface="+mn-lt"/>
                <a:ea typeface="宋体" panose="02010600030101010101" pitchFamily="2" charset="-122"/>
              </a:rPr>
              <a:t>where f(v) is pdf, which is not probability value.</a:t>
            </a:r>
          </a:p>
        </p:txBody>
      </p:sp>
      <p:graphicFrame>
        <p:nvGraphicFramePr>
          <p:cNvPr id="231430" name="对象 1">
            <a:extLst>
              <a:ext uri="{FF2B5EF4-FFF2-40B4-BE49-F238E27FC236}">
                <a16:creationId xmlns:a16="http://schemas.microsoft.com/office/drawing/2014/main" id="{5FCCD8F8-9A61-472F-892B-C5BDB18AA3C7}"/>
              </a:ext>
            </a:extLst>
          </p:cNvPr>
          <p:cNvGraphicFramePr>
            <a:graphicFrameLocks noChangeAspect="1"/>
          </p:cNvGraphicFramePr>
          <p:nvPr>
            <p:extLst>
              <p:ext uri="{D42A27DB-BD31-4B8C-83A1-F6EECF244321}">
                <p14:modId xmlns:p14="http://schemas.microsoft.com/office/powerpoint/2010/main" val="1867204326"/>
              </p:ext>
            </p:extLst>
          </p:nvPr>
        </p:nvGraphicFramePr>
        <p:xfrm>
          <a:off x="1657350" y="4257675"/>
          <a:ext cx="5929313" cy="923925"/>
        </p:xfrm>
        <a:graphic>
          <a:graphicData uri="http://schemas.openxmlformats.org/presentationml/2006/ole">
            <mc:AlternateContent xmlns:mc="http://schemas.openxmlformats.org/markup-compatibility/2006">
              <mc:Choice xmlns:v="urn:schemas-microsoft-com:vml" Requires="v">
                <p:oleObj spid="_x0000_s51216" name="Equation" r:id="rId3" imgW="2933700" imgH="457200" progId="Equation.DSMT4">
                  <p:embed/>
                </p:oleObj>
              </mc:Choice>
              <mc:Fallback>
                <p:oleObj name="Equation" r:id="rId3" imgW="2933700" imgH="457200" progId="Equation.DSMT4">
                  <p:embed/>
                  <p:pic>
                    <p:nvPicPr>
                      <p:cNvPr id="231430" name="对象 1">
                        <a:extLst>
                          <a:ext uri="{FF2B5EF4-FFF2-40B4-BE49-F238E27FC236}">
                            <a16:creationId xmlns:a16="http://schemas.microsoft.com/office/drawing/2014/main" id="{5FCCD8F8-9A61-472F-892B-C5BDB18AA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4257675"/>
                        <a:ext cx="5929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标题 1">
            <a:extLst>
              <a:ext uri="{FF2B5EF4-FFF2-40B4-BE49-F238E27FC236}">
                <a16:creationId xmlns:a16="http://schemas.microsoft.com/office/drawing/2014/main" id="{85A89D80-5B87-47CE-B9F5-B4597B708699}"/>
              </a:ext>
            </a:extLst>
          </p:cNvPr>
          <p:cNvSpPr>
            <a:spLocks noGrp="1"/>
          </p:cNvSpPr>
          <p:nvPr>
            <p:ph type="title"/>
          </p:nvPr>
        </p:nvSpPr>
        <p:spPr/>
        <p:txBody>
          <a:bodyPr/>
          <a:lstStyle/>
          <a:p>
            <a:r>
              <a:rPr lang="en-US" altLang="zh-CN" dirty="0"/>
              <a:t>Example</a:t>
            </a:r>
            <a:endParaRPr lang="zh-CN" alt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71CCD75-80AE-459E-81B7-9AB159BBD433}"/>
              </a:ext>
            </a:extLst>
          </p:cNvPr>
          <p:cNvSpPr>
            <a:spLocks noGrp="1" noChangeArrowheads="1"/>
          </p:cNvSpPr>
          <p:nvPr>
            <p:ph type="title"/>
          </p:nvPr>
        </p:nvSpPr>
        <p:spPr/>
        <p:txBody>
          <a:bodyPr/>
          <a:lstStyle/>
          <a:p>
            <a:pPr eaLnBrk="1" hangingPunct="1">
              <a:defRPr/>
            </a:pPr>
            <a:r>
              <a:rPr lang="en-US" altLang="zh-CN" sz="2400" dirty="0">
                <a:latin typeface="+mn-lt"/>
                <a:ea typeface="宋体" panose="02010600030101010101" pitchFamily="2" charset="-122"/>
              </a:rPr>
              <a:t>Using Capacity Factor to Estimate Energy Produced</a:t>
            </a:r>
          </a:p>
        </p:txBody>
      </p:sp>
      <p:graphicFrame>
        <p:nvGraphicFramePr>
          <p:cNvPr id="232457" name="内容占位符 3">
            <a:extLst>
              <a:ext uri="{FF2B5EF4-FFF2-40B4-BE49-F238E27FC236}">
                <a16:creationId xmlns:a16="http://schemas.microsoft.com/office/drawing/2014/main" id="{857E85F1-9378-4915-AEF6-2754486180DF}"/>
              </a:ext>
            </a:extLst>
          </p:cNvPr>
          <p:cNvGraphicFramePr>
            <a:graphicFrameLocks noGrp="1" noChangeAspect="1"/>
          </p:cNvGraphicFramePr>
          <p:nvPr>
            <p:ph idx="1"/>
          </p:nvPr>
        </p:nvGraphicFramePr>
        <p:xfrm>
          <a:off x="3829050" y="3354388"/>
          <a:ext cx="1485900" cy="685800"/>
        </p:xfrm>
        <a:graphic>
          <a:graphicData uri="http://schemas.openxmlformats.org/presentationml/2006/ole">
            <mc:AlternateContent xmlns:mc="http://schemas.openxmlformats.org/markup-compatibility/2006">
              <mc:Choice xmlns:v="urn:schemas-microsoft-com:vml" Requires="v">
                <p:oleObj spid="_x0000_s52250" name="Equation" r:id="rId3" imgW="1485900" imgH="685800" progId="Equation.DSMT4">
                  <p:embed/>
                </p:oleObj>
              </mc:Choice>
              <mc:Fallback>
                <p:oleObj name="Equation" r:id="rId3" imgW="1485900" imgH="685800" progId="Equation.DSMT4">
                  <p:embed/>
                  <p:pic>
                    <p:nvPicPr>
                      <p:cNvPr id="232457" name="内容占位符 3">
                        <a:extLst>
                          <a:ext uri="{FF2B5EF4-FFF2-40B4-BE49-F238E27FC236}">
                            <a16:creationId xmlns:a16="http://schemas.microsoft.com/office/drawing/2014/main" id="{857E85F1-9378-4915-AEF6-2754486180DF}"/>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3354388"/>
                        <a:ext cx="1485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Rectangle 5">
            <a:extLst>
              <a:ext uri="{FF2B5EF4-FFF2-40B4-BE49-F238E27FC236}">
                <a16:creationId xmlns:a16="http://schemas.microsoft.com/office/drawing/2014/main" id="{ED82FBCA-49D0-4ECD-A8D4-EBD03F83C29E}"/>
              </a:ext>
            </a:extLst>
          </p:cNvPr>
          <p:cNvSpPr>
            <a:spLocks noChangeArrowheads="1"/>
          </p:cNvSpPr>
          <p:nvPr/>
        </p:nvSpPr>
        <p:spPr bwMode="auto">
          <a:xfrm>
            <a:off x="457200" y="5105400"/>
            <a:ext cx="800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defRPr/>
            </a:pPr>
            <a:r>
              <a:rPr lang="en-US" altLang="zh-CN" sz="2000" dirty="0">
                <a:latin typeface="+mn-lt"/>
                <a:ea typeface="宋体" panose="02010600030101010101" pitchFamily="2" charset="-122"/>
              </a:rPr>
              <a:t>Capacity Factor (CF) as a function of </a:t>
            </a:r>
            <a:r>
              <a:rPr lang="en-US" altLang="zh-CN" sz="2000" dirty="0" err="1">
                <a:latin typeface="+mn-lt"/>
                <a:ea typeface="宋体" panose="02010600030101010101" pitchFamily="2" charset="-122"/>
              </a:rPr>
              <a:t>V_avg</a:t>
            </a:r>
            <a:r>
              <a:rPr lang="en-US" altLang="zh-CN" sz="2000" dirty="0">
                <a:latin typeface="+mn-lt"/>
                <a:ea typeface="宋体" panose="02010600030101010101" pitchFamily="2" charset="-122"/>
              </a:rPr>
              <a:t> has a linear region:</a:t>
            </a:r>
          </a:p>
        </p:txBody>
      </p:sp>
      <p:pic>
        <p:nvPicPr>
          <p:cNvPr id="232452" name="Picture 8">
            <a:extLst>
              <a:ext uri="{FF2B5EF4-FFF2-40B4-BE49-F238E27FC236}">
                <a16:creationId xmlns:a16="http://schemas.microsoft.com/office/drawing/2014/main" id="{AACFFECB-A3BE-45B2-AC37-EA04E7F2AC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0668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232453" name="Freeform 11">
            <a:extLst>
              <a:ext uri="{FF2B5EF4-FFF2-40B4-BE49-F238E27FC236}">
                <a16:creationId xmlns:a16="http://schemas.microsoft.com/office/drawing/2014/main" id="{F7F30205-8AF4-4BF1-AE17-A7E9CC1C8407}"/>
              </a:ext>
            </a:extLst>
          </p:cNvPr>
          <p:cNvSpPr>
            <a:spLocks/>
          </p:cNvSpPr>
          <p:nvPr/>
        </p:nvSpPr>
        <p:spPr bwMode="auto">
          <a:xfrm>
            <a:off x="2963863" y="2028825"/>
            <a:ext cx="3581400" cy="2603500"/>
          </a:xfrm>
          <a:custGeom>
            <a:avLst/>
            <a:gdLst>
              <a:gd name="T0" fmla="*/ 0 w 2256"/>
              <a:gd name="T1" fmla="*/ 2147483646 h 1640"/>
              <a:gd name="T2" fmla="*/ 2147483646 w 2256"/>
              <a:gd name="T3" fmla="*/ 2147483646 h 1640"/>
              <a:gd name="T4" fmla="*/ 2147483646 w 2256"/>
              <a:gd name="T5" fmla="*/ 2147483646 h 1640"/>
              <a:gd name="T6" fmla="*/ 2147483646 w 2256"/>
              <a:gd name="T7" fmla="*/ 2147483646 h 1640"/>
              <a:gd name="T8" fmla="*/ 2147483646 w 2256"/>
              <a:gd name="T9" fmla="*/ 2147483646 h 1640"/>
              <a:gd name="T10" fmla="*/ 2147483646 w 2256"/>
              <a:gd name="T11" fmla="*/ 2147483646 h 1640"/>
              <a:gd name="T12" fmla="*/ 2147483646 w 2256"/>
              <a:gd name="T13" fmla="*/ 2147483646 h 1640"/>
              <a:gd name="T14" fmla="*/ 2147483646 w 2256"/>
              <a:gd name="T15" fmla="*/ 2147483646 h 1640"/>
              <a:gd name="T16" fmla="*/ 2147483646 w 2256"/>
              <a:gd name="T17" fmla="*/ 2147483646 h 1640"/>
              <a:gd name="T18" fmla="*/ 2147483646 w 2256"/>
              <a:gd name="T19" fmla="*/ 2147483646 h 16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56"/>
              <a:gd name="T31" fmla="*/ 0 h 1640"/>
              <a:gd name="T32" fmla="*/ 2256 w 2256"/>
              <a:gd name="T33" fmla="*/ 1640 h 16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56" h="1640">
                <a:moveTo>
                  <a:pt x="0" y="1640"/>
                </a:moveTo>
                <a:cubicBezTo>
                  <a:pt x="116" y="1620"/>
                  <a:pt x="232" y="1600"/>
                  <a:pt x="336" y="1496"/>
                </a:cubicBezTo>
                <a:cubicBezTo>
                  <a:pt x="440" y="1392"/>
                  <a:pt x="520" y="1152"/>
                  <a:pt x="624" y="1016"/>
                </a:cubicBezTo>
                <a:cubicBezTo>
                  <a:pt x="728" y="880"/>
                  <a:pt x="840" y="792"/>
                  <a:pt x="960" y="680"/>
                </a:cubicBezTo>
                <a:cubicBezTo>
                  <a:pt x="1080" y="568"/>
                  <a:pt x="1240" y="432"/>
                  <a:pt x="1344" y="344"/>
                </a:cubicBezTo>
                <a:cubicBezTo>
                  <a:pt x="1448" y="256"/>
                  <a:pt x="1512" y="200"/>
                  <a:pt x="1584" y="152"/>
                </a:cubicBezTo>
                <a:cubicBezTo>
                  <a:pt x="1656" y="104"/>
                  <a:pt x="1712" y="80"/>
                  <a:pt x="1776" y="56"/>
                </a:cubicBezTo>
                <a:cubicBezTo>
                  <a:pt x="1840" y="32"/>
                  <a:pt x="1904" y="16"/>
                  <a:pt x="1968" y="8"/>
                </a:cubicBezTo>
                <a:cubicBezTo>
                  <a:pt x="2032" y="0"/>
                  <a:pt x="2112" y="8"/>
                  <a:pt x="2160" y="8"/>
                </a:cubicBezTo>
                <a:cubicBezTo>
                  <a:pt x="2208" y="8"/>
                  <a:pt x="2232" y="8"/>
                  <a:pt x="2256" y="8"/>
                </a:cubicBezTo>
              </a:path>
            </a:pathLst>
          </a:custGeom>
          <a:noFill/>
          <a:ln w="9525"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2454" name="Line 12">
            <a:extLst>
              <a:ext uri="{FF2B5EF4-FFF2-40B4-BE49-F238E27FC236}">
                <a16:creationId xmlns:a16="http://schemas.microsoft.com/office/drawing/2014/main" id="{8C86873D-B403-43A8-8371-5722B81AAC99}"/>
              </a:ext>
            </a:extLst>
          </p:cNvPr>
          <p:cNvSpPr>
            <a:spLocks noChangeShapeType="1"/>
          </p:cNvSpPr>
          <p:nvPr/>
        </p:nvSpPr>
        <p:spPr bwMode="auto">
          <a:xfrm flipH="1">
            <a:off x="3048000" y="1739900"/>
            <a:ext cx="3032125" cy="2603500"/>
          </a:xfrm>
          <a:prstGeom prst="line">
            <a:avLst/>
          </a:prstGeom>
          <a:noFill/>
          <a:ln w="9525">
            <a:solidFill>
              <a:srgbClr val="FF000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585" name="Text Box 17">
            <a:extLst>
              <a:ext uri="{FF2B5EF4-FFF2-40B4-BE49-F238E27FC236}">
                <a16:creationId xmlns:a16="http://schemas.microsoft.com/office/drawing/2014/main" id="{0C8F7C11-4856-41FB-811D-82F97D16E25A}"/>
              </a:ext>
            </a:extLst>
          </p:cNvPr>
          <p:cNvSpPr txBox="1">
            <a:spLocks noChangeArrowheads="1"/>
          </p:cNvSpPr>
          <p:nvPr/>
        </p:nvSpPr>
        <p:spPr bwMode="auto">
          <a:xfrm>
            <a:off x="3946525" y="5827713"/>
            <a:ext cx="195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2000" dirty="0">
                <a:latin typeface="+mn-lt"/>
                <a:ea typeface="宋体" panose="02010600030101010101" pitchFamily="2" charset="-122"/>
              </a:rPr>
              <a:t>(Rayleigh winds)</a:t>
            </a:r>
          </a:p>
        </p:txBody>
      </p:sp>
      <mc:AlternateContent xmlns:mc="http://schemas.openxmlformats.org/markup-compatibility/2006">
        <mc:Choice xmlns:a14="http://schemas.microsoft.com/office/drawing/2010/main" Requires="a14">
          <p:sp>
            <p:nvSpPr>
              <p:cNvPr id="232456" name="对象 1">
                <a:extLst>
                  <a:ext uri="{FF2B5EF4-FFF2-40B4-BE49-F238E27FC236}">
                    <a16:creationId xmlns:a16="http://schemas.microsoft.com/office/drawing/2014/main" id="{C157E0EB-EA7C-47DF-9F84-A6F4096EAA51}"/>
                  </a:ext>
                </a:extLst>
              </p:cNvPr>
              <p:cNvSpPr txBox="1"/>
              <p:nvPr/>
            </p:nvSpPr>
            <p:spPr bwMode="auto">
              <a:xfrm>
                <a:off x="914400" y="5607050"/>
                <a:ext cx="2439988" cy="795338"/>
              </a:xfrm>
              <a:prstGeom prst="rect">
                <a:avLst/>
              </a:prstGeom>
              <a:noFill/>
              <a:ln>
                <a:noFill/>
              </a:ln>
              <a:extLst/>
            </p:spPr>
            <p:txBody>
              <a:bodyPr>
                <a:normAutofit fontScale="92500"/>
              </a:bodyPr>
              <a:lstStyle/>
              <a:p>
                <a:pPr/>
                <a14:m>
                  <m:oMathPara xmlns:m="http://schemas.openxmlformats.org/officeDocument/2006/math">
                    <m:oMathParaPr>
                      <m:jc m:val="centerGroup"/>
                    </m:oMathParaPr>
                    <m:oMath xmlns:m="http://schemas.openxmlformats.org/officeDocument/2006/math">
                      <m:r>
                        <a:rPr lang="en-US" i="1" smtClean="0">
                          <a:solidFill>
                            <a:srgbClr val="003366"/>
                          </a:solidFill>
                          <a:latin typeface="Cambria Math" panose="02040503050406030204" pitchFamily="18" charset="0"/>
                        </a:rPr>
                        <m:t>𝐶𝐹</m:t>
                      </m:r>
                      <m:r>
                        <a:rPr lang="en-US" i="1" smtClean="0">
                          <a:solidFill>
                            <a:srgbClr val="003366"/>
                          </a:solidFill>
                          <a:latin typeface="Cambria Math" panose="02040503050406030204" pitchFamily="18" charset="0"/>
                        </a:rPr>
                        <m:t>=0.087</m:t>
                      </m:r>
                      <m:acc>
                        <m:accPr>
                          <m:chr m:val="̄"/>
                          <m:ctrlPr>
                            <a:rPr lang="en-US" i="1">
                              <a:solidFill>
                                <a:srgbClr val="003366"/>
                              </a:solidFill>
                              <a:latin typeface="Cambria Math" panose="02040503050406030204" pitchFamily="18" charset="0"/>
                            </a:rPr>
                          </m:ctrlPr>
                        </m:accPr>
                        <m:e>
                          <m:r>
                            <a:rPr lang="en-US" i="1">
                              <a:solidFill>
                                <a:srgbClr val="003366"/>
                              </a:solidFill>
                              <a:latin typeface="Cambria Math" panose="02040503050406030204" pitchFamily="18" charset="0"/>
                            </a:rPr>
                            <m:t>𝑉</m:t>
                          </m:r>
                        </m:e>
                      </m:acc>
                      <m:r>
                        <a:rPr lang="en-US" i="1">
                          <a:solidFill>
                            <a:srgbClr val="003366"/>
                          </a:solidFill>
                          <a:latin typeface="Cambria Math" panose="02040503050406030204" pitchFamily="18" charset="0"/>
                        </a:rPr>
                        <m:t>−</m:t>
                      </m:r>
                      <m:f>
                        <m:fPr>
                          <m:ctrlPr>
                            <a:rPr lang="en-US" i="1">
                              <a:solidFill>
                                <a:srgbClr val="003366"/>
                              </a:solidFill>
                              <a:latin typeface="Cambria Math" panose="02040503050406030204" pitchFamily="18" charset="0"/>
                            </a:rPr>
                          </m:ctrlPr>
                        </m:fPr>
                        <m:num>
                          <m:sSub>
                            <m:sSubPr>
                              <m:ctrlPr>
                                <a:rPr lang="en-US" i="1">
                                  <a:solidFill>
                                    <a:srgbClr val="003366"/>
                                  </a:solidFill>
                                  <a:latin typeface="Cambria Math" panose="02040503050406030204" pitchFamily="18" charset="0"/>
                                </a:rPr>
                              </m:ctrlPr>
                            </m:sSubPr>
                            <m:e>
                              <m:r>
                                <a:rPr lang="en-US" i="1">
                                  <a:solidFill>
                                    <a:srgbClr val="003366"/>
                                  </a:solidFill>
                                  <a:latin typeface="Cambria Math" panose="02040503050406030204" pitchFamily="18" charset="0"/>
                                </a:rPr>
                                <m:t>𝑃</m:t>
                              </m:r>
                            </m:e>
                            <m:sub>
                              <m:r>
                                <a:rPr lang="en-US" i="1">
                                  <a:solidFill>
                                    <a:srgbClr val="003366"/>
                                  </a:solidFill>
                                  <a:latin typeface="Cambria Math" panose="02040503050406030204" pitchFamily="18" charset="0"/>
                                </a:rPr>
                                <m:t>𝑅</m:t>
                              </m:r>
                            </m:sub>
                          </m:sSub>
                          <m:r>
                            <a:rPr lang="en-US" b="0" i="1" smtClean="0">
                              <a:solidFill>
                                <a:srgbClr val="003366"/>
                              </a:solidFill>
                              <a:latin typeface="Cambria Math" panose="02040503050406030204" pitchFamily="18" charset="0"/>
                            </a:rPr>
                            <m:t> (</m:t>
                          </m:r>
                          <m:r>
                            <a:rPr lang="en-US" b="0" i="1" smtClean="0">
                              <a:solidFill>
                                <a:srgbClr val="003366"/>
                              </a:solidFill>
                              <a:latin typeface="Cambria Math" panose="02040503050406030204" pitchFamily="18" charset="0"/>
                            </a:rPr>
                            <m:t>𝑘𝑊</m:t>
                          </m:r>
                          <m:r>
                            <a:rPr lang="en-US" b="0" i="1" smtClean="0">
                              <a:solidFill>
                                <a:srgbClr val="003366"/>
                              </a:solidFill>
                              <a:latin typeface="Cambria Math" panose="02040503050406030204" pitchFamily="18" charset="0"/>
                            </a:rPr>
                            <m:t>)</m:t>
                          </m:r>
                        </m:num>
                        <m:den>
                          <m:sSup>
                            <m:sSupPr>
                              <m:ctrlPr>
                                <a:rPr lang="en-US" i="1">
                                  <a:solidFill>
                                    <a:srgbClr val="003366"/>
                                  </a:solidFill>
                                  <a:latin typeface="Cambria Math" panose="02040503050406030204" pitchFamily="18" charset="0"/>
                                </a:rPr>
                              </m:ctrlPr>
                            </m:sSupPr>
                            <m:e>
                              <m:r>
                                <a:rPr lang="en-US" i="1">
                                  <a:solidFill>
                                    <a:srgbClr val="003366"/>
                                  </a:solidFill>
                                  <a:latin typeface="Cambria Math" panose="02040503050406030204" pitchFamily="18" charset="0"/>
                                </a:rPr>
                                <m:t>𝐷</m:t>
                              </m:r>
                            </m:e>
                            <m:sup>
                              <m:r>
                                <a:rPr lang="en-US" i="1">
                                  <a:solidFill>
                                    <a:srgbClr val="003366"/>
                                  </a:solidFill>
                                  <a:latin typeface="Cambria Math" panose="02040503050406030204" pitchFamily="18" charset="0"/>
                                </a:rPr>
                                <m:t>2</m:t>
                              </m:r>
                            </m:sup>
                          </m:sSup>
                        </m:den>
                      </m:f>
                    </m:oMath>
                  </m:oMathPara>
                </a14:m>
                <a:endParaRPr lang="en-US" dirty="0"/>
              </a:p>
            </p:txBody>
          </p:sp>
        </mc:Choice>
        <mc:Fallback>
          <p:sp>
            <p:nvSpPr>
              <p:cNvPr id="232456" name="对象 1">
                <a:extLst>
                  <a:ext uri="{FF2B5EF4-FFF2-40B4-BE49-F238E27FC236}">
                    <a16:creationId xmlns:a16="http://schemas.microsoft.com/office/drawing/2014/main" id="{C157E0EB-EA7C-47DF-9F84-A6F4096EAA51}"/>
                  </a:ext>
                </a:extLst>
              </p:cNvPr>
              <p:cNvSpPr txBox="1">
                <a:spLocks noRot="1" noChangeAspect="1" noMove="1" noResize="1" noEditPoints="1" noAdjustHandles="1" noChangeArrowheads="1" noChangeShapeType="1" noTextEdit="1"/>
              </p:cNvSpPr>
              <p:nvPr/>
            </p:nvSpPr>
            <p:spPr bwMode="auto">
              <a:xfrm>
                <a:off x="914400" y="5607050"/>
                <a:ext cx="2439988" cy="795338"/>
              </a:xfrm>
              <a:prstGeom prst="rect">
                <a:avLst/>
              </a:prstGeom>
              <a:blipFill>
                <a:blip r:embed="rId6"/>
                <a:stretch>
                  <a:fillRect/>
                </a:stretch>
              </a:blipFill>
              <a:ln>
                <a:noFill/>
              </a:ln>
              <a:extLst/>
            </p:spPr>
            <p:txBody>
              <a:bodyPr/>
              <a:lstStyle/>
              <a:p>
                <a:r>
                  <a:rPr lang="en-US">
                    <a:noFill/>
                  </a:rPr>
                  <a:t> </a:t>
                </a:r>
              </a:p>
            </p:txBody>
          </p:sp>
        </mc:Fallback>
      </mc:AlternateContent>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860139E-2A83-455D-9A9C-4E453AECF5AC}"/>
              </a:ext>
            </a:extLst>
          </p:cNvPr>
          <p:cNvSpPr>
            <a:spLocks noGrp="1" noChangeArrowheads="1"/>
          </p:cNvSpPr>
          <p:nvPr>
            <p:ph type="title"/>
          </p:nvPr>
        </p:nvSpPr>
        <p:spPr/>
        <p:txBody>
          <a:bodyPr/>
          <a:lstStyle/>
          <a:p>
            <a:pPr eaLnBrk="1" hangingPunct="1">
              <a:defRPr/>
            </a:pPr>
            <a:r>
              <a:rPr lang="en-US" altLang="zh-CN" dirty="0">
                <a:latin typeface="+mn-lt"/>
                <a:ea typeface="宋体" panose="02010600030101010101" pitchFamily="2" charset="-122"/>
              </a:rPr>
              <a:t>Example</a:t>
            </a:r>
          </a:p>
        </p:txBody>
      </p:sp>
      <p:sp>
        <p:nvSpPr>
          <p:cNvPr id="233475" name="Rectangle 3">
            <a:extLst>
              <a:ext uri="{FF2B5EF4-FFF2-40B4-BE49-F238E27FC236}">
                <a16:creationId xmlns:a16="http://schemas.microsoft.com/office/drawing/2014/main" id="{B6D7584B-BFE1-4945-B0E3-FA183F410FB1}"/>
              </a:ext>
            </a:extLst>
          </p:cNvPr>
          <p:cNvSpPr>
            <a:spLocks noGrp="1" noChangeArrowheads="1"/>
          </p:cNvSpPr>
          <p:nvPr>
            <p:ph idx="1"/>
          </p:nvPr>
        </p:nvSpPr>
        <p:spPr/>
        <p:txBody>
          <a:bodyPr/>
          <a:lstStyle/>
          <a:p>
            <a:pPr eaLnBrk="1" hangingPunct="1"/>
            <a:r>
              <a:rPr lang="en-US" altLang="zh-CN">
                <a:ea typeface="SimSun" panose="02010600030101010101" pitchFamily="2" charset="-122"/>
              </a:rPr>
              <a:t>Estimate energy production using CF approach: The Wisper H900 wind turbine has a 900-W generator with 2.13-m blades. Average wind speed is 6 m/s.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78AD39F7-1C0A-4420-BB43-9C507A7B2153}"/>
              </a:ext>
            </a:extLst>
          </p:cNvPr>
          <p:cNvSpPr>
            <a:spLocks noGrp="1" noChangeArrowheads="1"/>
          </p:cNvSpPr>
          <p:nvPr>
            <p:ph type="title"/>
          </p:nvPr>
        </p:nvSpPr>
        <p:spPr/>
        <p:txBody>
          <a:bodyPr/>
          <a:lstStyle/>
          <a:p>
            <a:pPr eaLnBrk="1" hangingPunct="1"/>
            <a:r>
              <a:rPr lang="en-US" altLang="zh-CN">
                <a:ea typeface="SimSun" panose="02010600030101010101" pitchFamily="2" charset="-122"/>
              </a:rPr>
              <a:t>Example</a:t>
            </a:r>
          </a:p>
        </p:txBody>
      </p:sp>
      <p:sp>
        <p:nvSpPr>
          <p:cNvPr id="234499" name="Rectangle 3">
            <a:extLst>
              <a:ext uri="{FF2B5EF4-FFF2-40B4-BE49-F238E27FC236}">
                <a16:creationId xmlns:a16="http://schemas.microsoft.com/office/drawing/2014/main" id="{B70C3F70-1E2C-4AD2-A489-3CF787E3ED47}"/>
              </a:ext>
            </a:extLst>
          </p:cNvPr>
          <p:cNvSpPr>
            <a:spLocks noGrp="1" noChangeArrowheads="1"/>
          </p:cNvSpPr>
          <p:nvPr>
            <p:ph idx="1"/>
          </p:nvPr>
        </p:nvSpPr>
        <p:spPr/>
        <p:txBody>
          <a:bodyPr/>
          <a:lstStyle/>
          <a:p>
            <a:pPr eaLnBrk="1" hangingPunct="1"/>
            <a:r>
              <a:rPr lang="en-US" altLang="zh-CN" dirty="0">
                <a:ea typeface="SimSun" panose="02010600030101010101" pitchFamily="2" charset="-122"/>
              </a:rPr>
              <a:t>Estimate energy production using C F approach: The Wisper H900 wind turbine has a 900-W generator with 2.13-m blades. Average wind speed is 6 m/s.</a:t>
            </a:r>
          </a:p>
          <a:p>
            <a:pPr eaLnBrk="1" hangingPunct="1"/>
            <a:endParaRPr lang="en-US" altLang="zh-CN" dirty="0">
              <a:ea typeface="SimSun" panose="02010600030101010101" pitchFamily="2" charset="-122"/>
            </a:endParaRPr>
          </a:p>
          <a:p>
            <a:pPr eaLnBrk="1" hangingPunct="1"/>
            <a:r>
              <a:rPr lang="en-US" altLang="zh-CN" dirty="0">
                <a:ea typeface="SimSun" panose="02010600030101010101" pitchFamily="2" charset="-122"/>
              </a:rPr>
              <a:t>CF = 0.324</a:t>
            </a:r>
          </a:p>
          <a:p>
            <a:pPr eaLnBrk="1" hangingPunct="1"/>
            <a:r>
              <a:rPr lang="en-US" altLang="zh-CN" dirty="0">
                <a:ea typeface="SimSun" panose="02010600030101010101" pitchFamily="2" charset="-122"/>
              </a:rPr>
              <a:t>Year: 2554 kWh/</a:t>
            </a:r>
            <a:r>
              <a:rPr lang="en-US" altLang="zh-CN" dirty="0" err="1">
                <a:ea typeface="SimSun" panose="02010600030101010101" pitchFamily="2" charset="-122"/>
              </a:rPr>
              <a:t>yr</a:t>
            </a:r>
            <a:endParaRPr lang="en-US" altLang="zh-CN" dirty="0">
              <a:ea typeface="SimSun" panose="02010600030101010101" pitchFamily="2" charset="-122"/>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E6ECC934-F0D8-419B-9B90-9124FE90723E}"/>
              </a:ext>
            </a:extLst>
          </p:cNvPr>
          <p:cNvSpPr>
            <a:spLocks noChangeArrowheads="1"/>
          </p:cNvSpPr>
          <p:nvPr/>
        </p:nvSpPr>
        <p:spPr bwMode="auto">
          <a:xfrm>
            <a:off x="685800" y="13716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defRPr/>
            </a:pPr>
            <a:r>
              <a:rPr lang="en-US" altLang="zh-CN" sz="3200" dirty="0">
                <a:latin typeface="+mn-lt"/>
                <a:ea typeface="宋体" panose="02010600030101010101" pitchFamily="2" charset="-122"/>
              </a:rPr>
              <a:t>What are good engineering design standards for efficient power extraction from a windy site? </a:t>
            </a:r>
          </a:p>
          <a:p>
            <a:pPr eaLnBrk="1" hangingPunct="1">
              <a:spcBef>
                <a:spcPct val="20000"/>
              </a:spcBef>
              <a:buFontTx/>
              <a:buChar char="•"/>
              <a:defRPr/>
            </a:pPr>
            <a:r>
              <a:rPr lang="en-US" altLang="zh-CN" sz="3200" b="1" i="1" u="sng" dirty="0">
                <a:latin typeface="+mn-lt"/>
                <a:ea typeface="宋体" panose="02010600030101010101" pitchFamily="2" charset="-122"/>
              </a:rPr>
              <a:t>Goals:</a:t>
            </a:r>
            <a:r>
              <a:rPr lang="en-US" altLang="zh-CN" sz="3200" dirty="0">
                <a:latin typeface="+mn-lt"/>
                <a:ea typeface="宋体" panose="02010600030101010101" pitchFamily="2" charset="-122"/>
              </a:rPr>
              <a:t> maximize power output, minimize downstream turbulence and inefficiencies, optimize overall site utilization (cost of equipment, power output, maintenance)</a:t>
            </a:r>
          </a:p>
        </p:txBody>
      </p:sp>
      <p:sp>
        <p:nvSpPr>
          <p:cNvPr id="2" name="标题 1">
            <a:extLst>
              <a:ext uri="{FF2B5EF4-FFF2-40B4-BE49-F238E27FC236}">
                <a16:creationId xmlns:a16="http://schemas.microsoft.com/office/drawing/2014/main" id="{1B12466D-1208-4A99-B35D-92486B729938}"/>
              </a:ext>
            </a:extLst>
          </p:cNvPr>
          <p:cNvSpPr>
            <a:spLocks noGrp="1"/>
          </p:cNvSpPr>
          <p:nvPr>
            <p:ph type="title"/>
          </p:nvPr>
        </p:nvSpPr>
        <p:spPr/>
        <p:txBody>
          <a:bodyPr/>
          <a:lstStyle/>
          <a:p>
            <a:r>
              <a:rPr lang="en-US" altLang="zh-CN" dirty="0"/>
              <a:t>Wind Farms and Parks</a:t>
            </a:r>
            <a:endParaRPr lang="zh-CN" alt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a:extLst>
              <a:ext uri="{FF2B5EF4-FFF2-40B4-BE49-F238E27FC236}">
                <a16:creationId xmlns:a16="http://schemas.microsoft.com/office/drawing/2014/main" id="{D48B2DE1-23F1-4D20-8F1B-E616C77CAA0C}"/>
              </a:ext>
            </a:extLst>
          </p:cNvPr>
          <p:cNvSpPr>
            <a:spLocks noChangeArrowheads="1"/>
          </p:cNvSpPr>
          <p:nvPr/>
        </p:nvSpPr>
        <p:spPr bwMode="auto">
          <a:xfrm>
            <a:off x="685800" y="19812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ClrTx/>
              <a:buSzTx/>
            </a:pPr>
            <a:r>
              <a:rPr lang="en-US" altLang="zh-CN" sz="3200" u="sng" dirty="0">
                <a:ea typeface="SimSun" panose="02010600030101010101" pitchFamily="2" charset="-122"/>
              </a:rPr>
              <a:t>For farm output:</a:t>
            </a:r>
            <a:r>
              <a:rPr lang="en-US" altLang="zh-CN" sz="3200" dirty="0">
                <a:ea typeface="SimSun" panose="02010600030101010101" pitchFamily="2" charset="-122"/>
              </a:rPr>
              <a:t> higher density is better</a:t>
            </a:r>
          </a:p>
          <a:p>
            <a:pPr eaLnBrk="1" hangingPunct="1">
              <a:buClrTx/>
              <a:buSzTx/>
            </a:pPr>
            <a:r>
              <a:rPr lang="en-US" altLang="zh-CN" sz="3200" u="sng" dirty="0">
                <a:ea typeface="SimSun" panose="02010600030101010101" pitchFamily="2" charset="-122"/>
              </a:rPr>
              <a:t>For maintenance:</a:t>
            </a:r>
            <a:r>
              <a:rPr lang="en-US" altLang="zh-CN" sz="3200" dirty="0">
                <a:ea typeface="SimSun" panose="02010600030101010101" pitchFamily="2" charset="-122"/>
              </a:rPr>
              <a:t> higher density is better</a:t>
            </a:r>
          </a:p>
          <a:p>
            <a:pPr eaLnBrk="1" hangingPunct="1">
              <a:buClrTx/>
              <a:buSzTx/>
            </a:pPr>
            <a:r>
              <a:rPr lang="en-US" altLang="zh-CN" sz="3200" u="sng" dirty="0">
                <a:ea typeface="SimSun" panose="02010600030101010101" pitchFamily="2" charset="-122"/>
              </a:rPr>
              <a:t>For land costs: </a:t>
            </a:r>
            <a:r>
              <a:rPr lang="en-US" altLang="zh-CN" sz="3200" dirty="0">
                <a:ea typeface="SimSun" panose="02010600030101010101" pitchFamily="2" charset="-122"/>
              </a:rPr>
              <a:t>higher density is better</a:t>
            </a:r>
          </a:p>
          <a:p>
            <a:pPr eaLnBrk="1" hangingPunct="1">
              <a:buClrTx/>
              <a:buSzTx/>
            </a:pPr>
            <a:r>
              <a:rPr lang="en-US" altLang="zh-CN" sz="3200" u="sng" dirty="0">
                <a:ea typeface="SimSun" panose="02010600030101010101" pitchFamily="2" charset="-122"/>
              </a:rPr>
              <a:t>For reducing  wind turbulence:</a:t>
            </a:r>
            <a:r>
              <a:rPr lang="en-US" altLang="zh-CN" sz="3200" dirty="0">
                <a:ea typeface="SimSun" panose="02010600030101010101" pitchFamily="2" charset="-122"/>
              </a:rPr>
              <a:t> lower density is better</a:t>
            </a:r>
            <a:endParaRPr lang="en-US" altLang="zh-CN" sz="3200" u="sng" dirty="0">
              <a:ea typeface="SimSun" panose="02010600030101010101" pitchFamily="2" charset="-122"/>
            </a:endParaRPr>
          </a:p>
          <a:p>
            <a:pPr eaLnBrk="1" hangingPunct="1">
              <a:buClrTx/>
              <a:buSzTx/>
            </a:pPr>
            <a:r>
              <a:rPr lang="en-US" altLang="zh-CN" sz="3200" u="sng" dirty="0">
                <a:ea typeface="SimSun" panose="02010600030101010101" pitchFamily="2" charset="-122"/>
              </a:rPr>
              <a:t>For turbine output:</a:t>
            </a:r>
            <a:r>
              <a:rPr lang="en-US" altLang="zh-CN" sz="3200" dirty="0">
                <a:ea typeface="SimSun" panose="02010600030101010101" pitchFamily="2" charset="-122"/>
              </a:rPr>
              <a:t> lower density is better</a:t>
            </a:r>
          </a:p>
        </p:txBody>
      </p:sp>
      <p:sp>
        <p:nvSpPr>
          <p:cNvPr id="2" name="标题 1">
            <a:extLst>
              <a:ext uri="{FF2B5EF4-FFF2-40B4-BE49-F238E27FC236}">
                <a16:creationId xmlns:a16="http://schemas.microsoft.com/office/drawing/2014/main" id="{4E584208-5548-4CF9-8692-3CF31C8E2D66}"/>
              </a:ext>
            </a:extLst>
          </p:cNvPr>
          <p:cNvSpPr>
            <a:spLocks noGrp="1"/>
          </p:cNvSpPr>
          <p:nvPr>
            <p:ph type="title"/>
          </p:nvPr>
        </p:nvSpPr>
        <p:spPr/>
        <p:txBody>
          <a:bodyPr/>
          <a:lstStyle/>
          <a:p>
            <a:r>
              <a:rPr lang="en-US" altLang="zh-CN" sz="3600" dirty="0">
                <a:ea typeface="宋体" panose="02010600030101010101" pitchFamily="2" charset="-122"/>
              </a:rPr>
              <a:t>Wind Farm Optimization</a:t>
            </a:r>
            <a:endParaRPr lang="zh-CN" alt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Content Placeholder 2">
            <a:extLst>
              <a:ext uri="{FF2B5EF4-FFF2-40B4-BE49-F238E27FC236}">
                <a16:creationId xmlns:a16="http://schemas.microsoft.com/office/drawing/2014/main" id="{8E141833-3B79-449E-A75D-084DBD90F8C1}"/>
              </a:ext>
            </a:extLst>
          </p:cNvPr>
          <p:cNvSpPr txBox="1">
            <a:spLocks/>
          </p:cNvSpPr>
          <p:nvPr/>
        </p:nvSpPr>
        <p:spPr bwMode="auto">
          <a:xfrm>
            <a:off x="457200" y="1143000"/>
            <a:ext cx="8001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ClrTx/>
              <a:buSzTx/>
            </a:pPr>
            <a:r>
              <a:rPr lang="en-US" altLang="zh-CN" sz="3200" dirty="0">
                <a:ea typeface="SimSun" panose="02010600030101010101" pitchFamily="2" charset="-122"/>
              </a:rPr>
              <a:t>We know that wind slows down as it passes through the blades.  Recall the power extracted by the blades:</a:t>
            </a:r>
          </a:p>
          <a:p>
            <a:pPr eaLnBrk="1" hangingPunct="1">
              <a:buClrTx/>
              <a:buSzTx/>
            </a:pPr>
            <a:endParaRPr lang="en-US" altLang="zh-CN" sz="3200" dirty="0">
              <a:ea typeface="SimSun" panose="02010600030101010101" pitchFamily="2" charset="-122"/>
            </a:endParaRPr>
          </a:p>
          <a:p>
            <a:pPr eaLnBrk="1" hangingPunct="1">
              <a:buClrTx/>
              <a:buSzTx/>
            </a:pPr>
            <a:endParaRPr lang="en-US" altLang="zh-CN" sz="3200" dirty="0">
              <a:ea typeface="SimSun" panose="02010600030101010101" pitchFamily="2" charset="-122"/>
            </a:endParaRPr>
          </a:p>
          <a:p>
            <a:pPr eaLnBrk="1" hangingPunct="1">
              <a:buClrTx/>
              <a:buSzTx/>
            </a:pPr>
            <a:r>
              <a:rPr lang="en-US" altLang="zh-CN" dirty="0">
                <a:ea typeface="SimSun" panose="02010600030101010101" pitchFamily="2" charset="-122"/>
              </a:rPr>
              <a:t>Extracting power with the blades reduces the available power to downwind machines</a:t>
            </a:r>
          </a:p>
          <a:p>
            <a:pPr eaLnBrk="1" hangingPunct="1">
              <a:buClrTx/>
              <a:buSzTx/>
            </a:pPr>
            <a:r>
              <a:rPr lang="en-US" altLang="zh-CN" dirty="0">
                <a:ea typeface="SimSun" panose="02010600030101010101" pitchFamily="2" charset="-122"/>
              </a:rPr>
              <a:t>What is a sufficient distance between wind turbines so that windspeed has recovered enough before it reaches the next turbine?</a:t>
            </a:r>
          </a:p>
          <a:p>
            <a:pPr eaLnBrk="1" hangingPunct="1">
              <a:buClrTx/>
              <a:buSzTx/>
            </a:pPr>
            <a:endParaRPr lang="en-US" altLang="zh-CN" sz="3200" dirty="0">
              <a:latin typeface="Arial" panose="020B0604020202020204" pitchFamily="34" charset="0"/>
              <a:ea typeface="SimSun" panose="02010600030101010101" pitchFamily="2" charset="-122"/>
            </a:endParaRPr>
          </a:p>
        </p:txBody>
      </p:sp>
      <p:graphicFrame>
        <p:nvGraphicFramePr>
          <p:cNvPr id="237572" name="Object 2">
            <a:extLst>
              <a:ext uri="{FF2B5EF4-FFF2-40B4-BE49-F238E27FC236}">
                <a16:creationId xmlns:a16="http://schemas.microsoft.com/office/drawing/2014/main" id="{B5CEB431-2D91-47B1-A788-5E5CCCA893B7}"/>
              </a:ext>
            </a:extLst>
          </p:cNvPr>
          <p:cNvGraphicFramePr>
            <a:graphicFrameLocks noChangeAspect="1"/>
          </p:cNvGraphicFramePr>
          <p:nvPr>
            <p:extLst>
              <p:ext uri="{D42A27DB-BD31-4B8C-83A1-F6EECF244321}">
                <p14:modId xmlns:p14="http://schemas.microsoft.com/office/powerpoint/2010/main" val="2471042397"/>
              </p:ext>
            </p:extLst>
          </p:nvPr>
        </p:nvGraphicFramePr>
        <p:xfrm>
          <a:off x="2590800" y="2971800"/>
          <a:ext cx="5334000" cy="885825"/>
        </p:xfrm>
        <a:graphic>
          <a:graphicData uri="http://schemas.openxmlformats.org/presentationml/2006/ole">
            <mc:AlternateContent xmlns:mc="http://schemas.openxmlformats.org/markup-compatibility/2006">
              <mc:Choice xmlns:v="urn:schemas-microsoft-com:vml" Requires="v">
                <p:oleObj spid="_x0000_s53263" name="Equation" r:id="rId3" imgW="2374900" imgH="393700" progId="Equation.DSMT4">
                  <p:embed/>
                </p:oleObj>
              </mc:Choice>
              <mc:Fallback>
                <p:oleObj name="Equation" r:id="rId3" imgW="2374900" imgH="393700" progId="Equation.DSMT4">
                  <p:embed/>
                  <p:pic>
                    <p:nvPicPr>
                      <p:cNvPr id="237572" name="Object 2">
                        <a:extLst>
                          <a:ext uri="{FF2B5EF4-FFF2-40B4-BE49-F238E27FC236}">
                            <a16:creationId xmlns:a16="http://schemas.microsoft.com/office/drawing/2014/main" id="{B5CEB431-2D91-47B1-A788-5E5CCCA893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971800"/>
                        <a:ext cx="53340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标题 1">
            <a:extLst>
              <a:ext uri="{FF2B5EF4-FFF2-40B4-BE49-F238E27FC236}">
                <a16:creationId xmlns:a16="http://schemas.microsoft.com/office/drawing/2014/main" id="{666AFDD2-C79D-4155-AEEF-D0BEF2954DF9}"/>
              </a:ext>
            </a:extLst>
          </p:cNvPr>
          <p:cNvSpPr>
            <a:spLocks noGrp="1"/>
          </p:cNvSpPr>
          <p:nvPr>
            <p:ph type="title"/>
          </p:nvPr>
        </p:nvSpPr>
        <p:spPr/>
        <p:txBody>
          <a:bodyPr/>
          <a:lstStyle/>
          <a:p>
            <a:r>
              <a:rPr lang="en-US" altLang="zh-CN" dirty="0"/>
              <a:t>Wind Farms</a:t>
            </a:r>
            <a:endParaRPr lang="zh-CN" alt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a:extLst>
              <a:ext uri="{FF2B5EF4-FFF2-40B4-BE49-F238E27FC236}">
                <a16:creationId xmlns:a16="http://schemas.microsoft.com/office/drawing/2014/main" id="{6C7E07EE-4512-4D15-BC35-080890271D1F}"/>
              </a:ext>
            </a:extLst>
          </p:cNvPr>
          <p:cNvSpPr>
            <a:spLocks noChangeArrowheads="1"/>
          </p:cNvSpPr>
          <p:nvPr/>
        </p:nvSpPr>
        <p:spPr bwMode="auto">
          <a:xfrm>
            <a:off x="685800" y="1447800"/>
            <a:ext cx="777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ClrTx/>
              <a:buSzTx/>
            </a:pPr>
            <a:r>
              <a:rPr lang="en-US" altLang="zh-CN" sz="3200" dirty="0">
                <a:ea typeface="SimSun" panose="02010600030101010101" pitchFamily="2" charset="-122"/>
              </a:rPr>
              <a:t>Recommended spacing:</a:t>
            </a:r>
          </a:p>
          <a:p>
            <a:pPr lvl="1" eaLnBrk="1" hangingPunct="1">
              <a:buClrTx/>
              <a:buSzTx/>
            </a:pPr>
            <a:r>
              <a:rPr lang="en-US" altLang="zh-CN" sz="2800" dirty="0">
                <a:ea typeface="SimSun" panose="02010600030101010101" pitchFamily="2" charset="-122"/>
              </a:rPr>
              <a:t>3-5 Rotor Diameter Spacing between towers within the same row</a:t>
            </a:r>
          </a:p>
          <a:p>
            <a:pPr lvl="1" eaLnBrk="1" hangingPunct="1">
              <a:buClrTx/>
              <a:buSzTx/>
            </a:pPr>
            <a:r>
              <a:rPr lang="en-US" altLang="zh-CN" sz="2800" dirty="0">
                <a:ea typeface="SimSun" panose="02010600030101010101" pitchFamily="2" charset="-122"/>
              </a:rPr>
              <a:t>5-9 Rotor Diameter Spacing between rows</a:t>
            </a:r>
          </a:p>
          <a:p>
            <a:pPr lvl="1" eaLnBrk="1" hangingPunct="1">
              <a:buClrTx/>
              <a:buSzTx/>
            </a:pPr>
            <a:r>
              <a:rPr lang="en-US" altLang="zh-CN" sz="2800" dirty="0">
                <a:ea typeface="SimSun" panose="02010600030101010101" pitchFamily="2" charset="-122"/>
              </a:rPr>
              <a:t>Stagger (offsetting) alternate rows downwind between upwind turbine “shadows” </a:t>
            </a:r>
          </a:p>
        </p:txBody>
      </p:sp>
      <p:sp>
        <p:nvSpPr>
          <p:cNvPr id="6148" name="Rectangle 4">
            <a:extLst>
              <a:ext uri="{FF2B5EF4-FFF2-40B4-BE49-F238E27FC236}">
                <a16:creationId xmlns:a16="http://schemas.microsoft.com/office/drawing/2014/main" id="{0B8DBC67-C755-407A-9931-D8928C1F2681}"/>
              </a:ext>
            </a:extLst>
          </p:cNvPr>
          <p:cNvSpPr>
            <a:spLocks noChangeArrowheads="1"/>
          </p:cNvSpPr>
          <p:nvPr/>
        </p:nvSpPr>
        <p:spPr bwMode="auto">
          <a:xfrm>
            <a:off x="685800" y="464820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defRPr/>
            </a:pPr>
            <a:r>
              <a:rPr lang="en-US" altLang="zh-CN" sz="2400" dirty="0">
                <a:latin typeface="+mn-lt"/>
                <a:ea typeface="宋体" panose="02010600030101010101" pitchFamily="2" charset="-122"/>
              </a:rPr>
              <a:t>Concept of “Array Efficiency”: the output power of the array of turbines divided by the power that would result if there were no interference between turbine</a:t>
            </a:r>
            <a:r>
              <a:rPr lang="en-US" altLang="zh-CN" sz="2400" dirty="0">
                <a:solidFill>
                  <a:srgbClr val="000000"/>
                </a:solidFill>
                <a:ea typeface="宋体" panose="02010600030101010101" pitchFamily="2" charset="-122"/>
              </a:rPr>
              <a:t>s.</a:t>
            </a:r>
          </a:p>
        </p:txBody>
      </p:sp>
      <p:sp>
        <p:nvSpPr>
          <p:cNvPr id="2" name="标题 1">
            <a:extLst>
              <a:ext uri="{FF2B5EF4-FFF2-40B4-BE49-F238E27FC236}">
                <a16:creationId xmlns:a16="http://schemas.microsoft.com/office/drawing/2014/main" id="{048C74D6-8820-47EA-93A4-52B44FC37D10}"/>
              </a:ext>
            </a:extLst>
          </p:cNvPr>
          <p:cNvSpPr>
            <a:spLocks noGrp="1"/>
          </p:cNvSpPr>
          <p:nvPr>
            <p:ph type="title"/>
          </p:nvPr>
        </p:nvSpPr>
        <p:spPr/>
        <p:txBody>
          <a:bodyPr/>
          <a:lstStyle/>
          <a:p>
            <a:r>
              <a:rPr lang="en-US" altLang="zh-CN" dirty="0"/>
              <a:t>Wind Farm – Rules of Thumb</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CF2775B-0A25-41C8-8C5F-DD767695AB91}"/>
              </a:ext>
            </a:extLst>
          </p:cNvPr>
          <p:cNvSpPr>
            <a:spLocks noGrp="1"/>
          </p:cNvSpPr>
          <p:nvPr>
            <p:ph type="title"/>
          </p:nvPr>
        </p:nvSpPr>
        <p:spPr/>
        <p:txBody>
          <a:bodyPr/>
          <a:lstStyle/>
          <a:p>
            <a:pPr>
              <a:defRPr/>
            </a:pPr>
            <a:r>
              <a:rPr lang="en-US" altLang="zh-CN" dirty="0">
                <a:latin typeface="+mn-lt"/>
                <a:ea typeface="宋体" panose="02010600030101010101" pitchFamily="2" charset="-122"/>
              </a:rPr>
              <a:t>Types of Wind Turbines</a:t>
            </a:r>
          </a:p>
        </p:txBody>
      </p:sp>
      <p:sp>
        <p:nvSpPr>
          <p:cNvPr id="56323" name="Content Placeholder 2">
            <a:extLst>
              <a:ext uri="{FF2B5EF4-FFF2-40B4-BE49-F238E27FC236}">
                <a16:creationId xmlns:a16="http://schemas.microsoft.com/office/drawing/2014/main" id="{231042B0-C9E8-4725-8381-B06DF03D3558}"/>
              </a:ext>
            </a:extLst>
          </p:cNvPr>
          <p:cNvSpPr>
            <a:spLocks noGrp="1" noChangeArrowheads="1"/>
          </p:cNvSpPr>
          <p:nvPr>
            <p:ph idx="1"/>
          </p:nvPr>
        </p:nvSpPr>
        <p:spPr/>
        <p:txBody>
          <a:bodyPr/>
          <a:lstStyle/>
          <a:p>
            <a:r>
              <a:rPr lang="en-US" altLang="zh-CN" dirty="0">
                <a:ea typeface="SimSun" panose="02010600030101010101" pitchFamily="2" charset="-122"/>
              </a:rPr>
              <a:t>“Windmill”- used to grind grain into flour</a:t>
            </a:r>
          </a:p>
          <a:p>
            <a:r>
              <a:rPr lang="en-US" altLang="zh-CN" dirty="0">
                <a:ea typeface="SimSun" panose="02010600030101010101" pitchFamily="2" charset="-122"/>
              </a:rPr>
              <a:t>Many different names - “wind-driven generator”, “wind generator”, “wind turbine”, “wind-turbine generator (WTG)”, “wind energy conversion system (WECS)”</a:t>
            </a:r>
          </a:p>
          <a:p>
            <a:r>
              <a:rPr lang="en-US" altLang="zh-CN" dirty="0">
                <a:ea typeface="SimSun" panose="02010600030101010101" pitchFamily="2" charset="-122"/>
              </a:rPr>
              <a:t>Can have horizontal axis wind turbines (HAWT) or vertical axis wind turbines (VAWT)</a:t>
            </a:r>
          </a:p>
          <a:p>
            <a:r>
              <a:rPr lang="en-US" altLang="zh-CN" dirty="0">
                <a:ea typeface="SimSun" panose="02010600030101010101" pitchFamily="2" charset="-122"/>
              </a:rPr>
              <a:t>Groups of wind turbines are located in what is called either a “wind farm” or a “wind park” or “wind power plant”</a:t>
            </a:r>
          </a:p>
          <a:p>
            <a:pPr>
              <a:buFontTx/>
              <a:buNone/>
            </a:pPr>
            <a:endParaRPr lang="en-US" altLang="zh-CN" dirty="0">
              <a:ea typeface="SimSun" panose="02010600030101010101" pitchFamily="2" charset="-122"/>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9F1A78-3647-49AC-BF70-0E172C9DDA2B}"/>
              </a:ext>
            </a:extLst>
          </p:cNvPr>
          <p:cNvSpPr txBox="1">
            <a:spLocks/>
          </p:cNvSpPr>
          <p:nvPr/>
        </p:nvSpPr>
        <p:spPr bwMode="auto">
          <a:xfrm>
            <a:off x="0" y="76200"/>
            <a:ext cx="8001000" cy="1066800"/>
          </a:xfrm>
          <a:prstGeom prst="rect">
            <a:avLst/>
          </a:prstGeom>
          <a:noFill/>
          <a:ln w="9525">
            <a:noFill/>
            <a:miter lim="800000"/>
            <a:headEnd/>
            <a:tailEnd/>
          </a:ln>
        </p:spPr>
        <p:txBody>
          <a:bodyPr anchor="ctr"/>
          <a:lstStyle/>
          <a:p>
            <a:pPr algn="ctr">
              <a:defRPr/>
            </a:pPr>
            <a:r>
              <a:rPr lang="en-US" sz="4400" kern="0" dirty="0">
                <a:solidFill>
                  <a:schemeClr val="tx2"/>
                </a:solidFill>
                <a:latin typeface="+mn-lt"/>
                <a:ea typeface="+mj-ea"/>
                <a:cs typeface="+mj-cs"/>
              </a:rPr>
              <a:t>Wind Farms – Array Efficiency</a:t>
            </a:r>
          </a:p>
        </p:txBody>
      </p:sp>
      <p:pic>
        <p:nvPicPr>
          <p:cNvPr id="239619" name="图片 1">
            <a:extLst>
              <a:ext uri="{FF2B5EF4-FFF2-40B4-BE49-F238E27FC236}">
                <a16:creationId xmlns:a16="http://schemas.microsoft.com/office/drawing/2014/main" id="{A9AE0853-8CC9-4BB5-ADCF-268AEB0187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352550"/>
            <a:ext cx="70707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12E446F-ED6D-4C5F-8B68-DF21F9121ADA}"/>
              </a:ext>
            </a:extLst>
          </p:cNvPr>
          <p:cNvSpPr/>
          <p:nvPr/>
        </p:nvSpPr>
        <p:spPr>
          <a:xfrm>
            <a:off x="4191000" y="3200400"/>
            <a:ext cx="4495800" cy="923330"/>
          </a:xfrm>
          <a:prstGeom prst="rect">
            <a:avLst/>
          </a:prstGeom>
          <a:solidFill>
            <a:schemeClr val="accent4">
              <a:lumMod val="10000"/>
              <a:lumOff val="90000"/>
            </a:schemeClr>
          </a:solidFill>
        </p:spPr>
        <p:txBody>
          <a:bodyPr>
            <a:spAutoFit/>
          </a:bodyPr>
          <a:lstStyle/>
          <a:p>
            <a:pPr>
              <a:defRPr/>
            </a:pPr>
            <a:r>
              <a:rPr lang="en-US" dirty="0">
                <a:latin typeface="+mn-lt"/>
              </a:rPr>
              <a:t>For closely spaced towers, efficiency of the entire array becomes worse as more wind turbines are added</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a:extLst>
              <a:ext uri="{FF2B5EF4-FFF2-40B4-BE49-F238E27FC236}">
                <a16:creationId xmlns:a16="http://schemas.microsoft.com/office/drawing/2014/main" id="{C27B80D4-C486-4D27-9ABA-ECDB21D7DB4F}"/>
              </a:ext>
            </a:extLst>
          </p:cNvPr>
          <p:cNvSpPr>
            <a:spLocks noGrp="1" noChangeArrowheads="1"/>
          </p:cNvSpPr>
          <p:nvPr>
            <p:ph type="title"/>
          </p:nvPr>
        </p:nvSpPr>
        <p:spPr/>
        <p:txBody>
          <a:bodyPr/>
          <a:lstStyle/>
          <a:p>
            <a:pPr eaLnBrk="1" hangingPunct="1"/>
            <a:r>
              <a:rPr lang="en-US" altLang="en-US"/>
              <a:t>Wind Farms</a:t>
            </a:r>
          </a:p>
        </p:txBody>
      </p:sp>
      <p:sp>
        <p:nvSpPr>
          <p:cNvPr id="240643" name="Content Placeholder 2">
            <a:extLst>
              <a:ext uri="{FF2B5EF4-FFF2-40B4-BE49-F238E27FC236}">
                <a16:creationId xmlns:a16="http://schemas.microsoft.com/office/drawing/2014/main" id="{DFE47070-41D7-4419-A9BA-97FD27CF3563}"/>
              </a:ext>
            </a:extLst>
          </p:cNvPr>
          <p:cNvSpPr>
            <a:spLocks noGrp="1" noChangeArrowheads="1"/>
          </p:cNvSpPr>
          <p:nvPr>
            <p:ph idx="1"/>
          </p:nvPr>
        </p:nvSpPr>
        <p:spPr/>
        <p:txBody>
          <a:bodyPr/>
          <a:lstStyle/>
          <a:p>
            <a:pPr eaLnBrk="1" hangingPunct="1"/>
            <a:r>
              <a:rPr lang="en-US" altLang="en-US"/>
              <a:t>The study in Figure 6.28 considered square arrays, but square arrays don’t make much sense</a:t>
            </a:r>
          </a:p>
          <a:p>
            <a:pPr eaLnBrk="1" hangingPunct="1"/>
            <a:r>
              <a:rPr lang="en-US" altLang="en-US"/>
              <a:t>Rectangular arrays with only a few long rows are better</a:t>
            </a:r>
          </a:p>
          <a:p>
            <a:pPr eaLnBrk="1" hangingPunct="1"/>
            <a:r>
              <a:rPr lang="en-US" altLang="en-US"/>
              <a:t>Recommended spacing is 3-5 rotor diameters between towers in a row and 5-9 diameters between rows</a:t>
            </a:r>
          </a:p>
          <a:p>
            <a:pPr eaLnBrk="1" hangingPunct="1"/>
            <a:r>
              <a:rPr lang="en-US" altLang="en-US"/>
              <a:t>Offsetting or staggering the rows is common</a:t>
            </a:r>
          </a:p>
          <a:p>
            <a:pPr eaLnBrk="1" hangingPunct="1"/>
            <a:r>
              <a:rPr lang="en-US" altLang="en-US"/>
              <a:t>Direction of prevailing wind is common</a:t>
            </a:r>
          </a:p>
          <a:p>
            <a:pPr eaLnBrk="1" hangingPunct="1"/>
            <a:endParaRPr lang="en-US" altLang="en-US"/>
          </a:p>
        </p:txBody>
      </p:sp>
      <p:sp>
        <p:nvSpPr>
          <p:cNvPr id="240644" name="Slide Number Placeholder 1">
            <a:extLst>
              <a:ext uri="{FF2B5EF4-FFF2-40B4-BE49-F238E27FC236}">
                <a16:creationId xmlns:a16="http://schemas.microsoft.com/office/drawing/2014/main" id="{DABA839D-92DE-4015-BDC7-D56EB6B86A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buClr>
                <a:srgbClr val="000000"/>
              </a:buClr>
              <a:buSzPct val="100000"/>
              <a:buFont typeface="Wingdings" panose="05000000000000000000" pitchFamily="2" charset="2"/>
              <a:buNone/>
            </a:pPr>
            <a:fld id="{549CCC8A-0472-4362-A490-0CDA82B664DE}" type="slidenum">
              <a:rPr lang="en-US" altLang="en-US" sz="2000" smtClean="0">
                <a:solidFill>
                  <a:srgbClr val="000000"/>
                </a:solidFill>
              </a:rPr>
              <a:pPr>
                <a:buClr>
                  <a:srgbClr val="000000"/>
                </a:buClr>
                <a:buSzPct val="100000"/>
                <a:buFont typeface="Wingdings" panose="05000000000000000000" pitchFamily="2" charset="2"/>
                <a:buNone/>
              </a:pPr>
              <a:t>151</a:t>
            </a:fld>
            <a:endParaRPr lang="en-US" altLang="en-US" sz="2000">
              <a:solidFill>
                <a:srgbClr val="000000"/>
              </a:solidFill>
            </a:endParaRP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a:extLst>
              <a:ext uri="{FF2B5EF4-FFF2-40B4-BE49-F238E27FC236}">
                <a16:creationId xmlns:a16="http://schemas.microsoft.com/office/drawing/2014/main" id="{D6C80074-50BB-4BC3-8234-D5A875473A1A}"/>
              </a:ext>
            </a:extLst>
          </p:cNvPr>
          <p:cNvSpPr>
            <a:spLocks noGrp="1" noChangeArrowheads="1"/>
          </p:cNvSpPr>
          <p:nvPr>
            <p:ph type="title"/>
          </p:nvPr>
        </p:nvSpPr>
        <p:spPr/>
        <p:txBody>
          <a:bodyPr/>
          <a:lstStyle/>
          <a:p>
            <a:pPr eaLnBrk="1" hangingPunct="1"/>
            <a:r>
              <a:rPr lang="en-US" altLang="en-US"/>
              <a:t>Wind Farms</a:t>
            </a:r>
          </a:p>
        </p:txBody>
      </p:sp>
      <p:sp>
        <p:nvSpPr>
          <p:cNvPr id="241667" name="Content Placeholder 2">
            <a:extLst>
              <a:ext uri="{FF2B5EF4-FFF2-40B4-BE49-F238E27FC236}">
                <a16:creationId xmlns:a16="http://schemas.microsoft.com/office/drawing/2014/main" id="{B994CCC7-6AF8-47A8-8DE9-4ACF6C13A701}"/>
              </a:ext>
            </a:extLst>
          </p:cNvPr>
          <p:cNvSpPr>
            <a:spLocks noGrp="1" noChangeArrowheads="1"/>
          </p:cNvSpPr>
          <p:nvPr>
            <p:ph idx="1"/>
          </p:nvPr>
        </p:nvSpPr>
        <p:spPr/>
        <p:txBody>
          <a:bodyPr/>
          <a:lstStyle/>
          <a:p>
            <a:pPr eaLnBrk="1" hangingPunct="1"/>
            <a:r>
              <a:rPr lang="en-US" altLang="en-US"/>
              <a:t>Normally, it makes sense to install a large number of wind turbines in a wind farm or a wind park</a:t>
            </a:r>
          </a:p>
          <a:p>
            <a:pPr eaLnBrk="1" hangingPunct="1"/>
            <a:r>
              <a:rPr lang="en-US" altLang="en-US"/>
              <a:t>Benefits </a:t>
            </a:r>
          </a:p>
          <a:p>
            <a:pPr lvl="1" eaLnBrk="1" hangingPunct="1"/>
            <a:r>
              <a:rPr lang="en-US" altLang="en-US"/>
              <a:t>Able to get the most use out of a good wind site</a:t>
            </a:r>
          </a:p>
          <a:p>
            <a:pPr lvl="1" eaLnBrk="1" hangingPunct="1"/>
            <a:r>
              <a:rPr lang="en-US" altLang="en-US"/>
              <a:t>Reduced development costs</a:t>
            </a:r>
          </a:p>
          <a:p>
            <a:pPr lvl="1" eaLnBrk="1" hangingPunct="1"/>
            <a:r>
              <a:rPr lang="en-US" altLang="en-US"/>
              <a:t>Simplified connections to the transmission system</a:t>
            </a:r>
          </a:p>
          <a:p>
            <a:pPr lvl="1" eaLnBrk="1" hangingPunct="1"/>
            <a:r>
              <a:rPr lang="en-US" altLang="en-US"/>
              <a:t>Centralized access for operations and maintenance</a:t>
            </a:r>
          </a:p>
          <a:p>
            <a:pPr eaLnBrk="1" hangingPunct="1"/>
            <a:r>
              <a:rPr lang="en-US" altLang="en-US"/>
              <a:t>How many turbines should be installed at a site?</a:t>
            </a:r>
          </a:p>
        </p:txBody>
      </p:sp>
      <p:sp>
        <p:nvSpPr>
          <p:cNvPr id="241668" name="Slide Number Placeholder 1">
            <a:extLst>
              <a:ext uri="{FF2B5EF4-FFF2-40B4-BE49-F238E27FC236}">
                <a16:creationId xmlns:a16="http://schemas.microsoft.com/office/drawing/2014/main" id="{5578AF70-6105-411C-A54A-63199EFCBF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buClr>
                <a:srgbClr val="000000"/>
              </a:buClr>
              <a:buSzPct val="100000"/>
              <a:buFont typeface="Wingdings" panose="05000000000000000000" pitchFamily="2" charset="2"/>
              <a:buNone/>
            </a:pPr>
            <a:fld id="{85F2635D-4E6A-4311-AC7C-A279BD5DFE12}" type="slidenum">
              <a:rPr lang="en-US" altLang="en-US" sz="2000" smtClean="0">
                <a:solidFill>
                  <a:srgbClr val="000000"/>
                </a:solidFill>
              </a:rPr>
              <a:pPr>
                <a:buClr>
                  <a:srgbClr val="000000"/>
                </a:buClr>
                <a:buSzPct val="100000"/>
                <a:buFont typeface="Wingdings" panose="05000000000000000000" pitchFamily="2" charset="2"/>
                <a:buNone/>
              </a:pPr>
              <a:t>152</a:t>
            </a:fld>
            <a:endParaRPr lang="en-US" altLang="en-US" sz="2000">
              <a:solidFill>
                <a:srgbClr val="000000"/>
              </a:solidFill>
            </a:endParaRP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a:extLst>
              <a:ext uri="{FF2B5EF4-FFF2-40B4-BE49-F238E27FC236}">
                <a16:creationId xmlns:a16="http://schemas.microsoft.com/office/drawing/2014/main" id="{F3436F83-F04A-49BC-991B-FDD5EE03C427}"/>
              </a:ext>
            </a:extLst>
          </p:cNvPr>
          <p:cNvSpPr>
            <a:spLocks noGrp="1" noChangeArrowheads="1"/>
          </p:cNvSpPr>
          <p:nvPr>
            <p:ph type="title"/>
          </p:nvPr>
        </p:nvSpPr>
        <p:spPr/>
        <p:txBody>
          <a:bodyPr/>
          <a:lstStyle/>
          <a:p>
            <a:pPr eaLnBrk="1" hangingPunct="1"/>
            <a:r>
              <a:rPr lang="en-US" altLang="en-US"/>
              <a:t>Wind Farms</a:t>
            </a:r>
          </a:p>
        </p:txBody>
      </p:sp>
      <p:sp>
        <p:nvSpPr>
          <p:cNvPr id="242691" name="Content Placeholder 2">
            <a:extLst>
              <a:ext uri="{FF2B5EF4-FFF2-40B4-BE49-F238E27FC236}">
                <a16:creationId xmlns:a16="http://schemas.microsoft.com/office/drawing/2014/main" id="{3686B729-652E-4CDB-AD89-D50E5CC614EE}"/>
              </a:ext>
            </a:extLst>
          </p:cNvPr>
          <p:cNvSpPr>
            <a:spLocks noGrp="1" noChangeArrowheads="1"/>
          </p:cNvSpPr>
          <p:nvPr>
            <p:ph idx="1"/>
          </p:nvPr>
        </p:nvSpPr>
        <p:spPr/>
        <p:txBody>
          <a:bodyPr/>
          <a:lstStyle/>
          <a:p>
            <a:pPr eaLnBrk="1" hangingPunct="1"/>
            <a:r>
              <a:rPr lang="en-US" altLang="en-US" dirty="0"/>
              <a:t>We know that wind slows down as it passes through the blades.  Recall the power extracted by the blades:</a:t>
            </a:r>
          </a:p>
          <a:p>
            <a:pPr eaLnBrk="1" hangingPunct="1"/>
            <a:endParaRPr lang="en-US" altLang="en-US" dirty="0"/>
          </a:p>
          <a:p>
            <a:pPr eaLnBrk="1" hangingPunct="1"/>
            <a:endParaRPr lang="en-US" altLang="en-US" dirty="0"/>
          </a:p>
          <a:p>
            <a:pPr eaLnBrk="1" hangingPunct="1"/>
            <a:r>
              <a:rPr lang="en-US" altLang="en-US" dirty="0"/>
              <a:t>Extracting power with the blades reduces the available power to downwind machines</a:t>
            </a:r>
          </a:p>
          <a:p>
            <a:pPr eaLnBrk="1" hangingPunct="1"/>
            <a:r>
              <a:rPr lang="en-US" altLang="en-US" dirty="0"/>
              <a:t>What is a sufficient distance between wind turbines so that windspeed has recovered enough before it reaches the next turbine?</a:t>
            </a:r>
          </a:p>
          <a:p>
            <a:pPr eaLnBrk="1" hangingPunct="1"/>
            <a:endParaRPr lang="en-US" altLang="en-US" dirty="0"/>
          </a:p>
        </p:txBody>
      </p:sp>
      <p:sp>
        <p:nvSpPr>
          <p:cNvPr id="242693" name="Slide Number Placeholder 1">
            <a:extLst>
              <a:ext uri="{FF2B5EF4-FFF2-40B4-BE49-F238E27FC236}">
                <a16:creationId xmlns:a16="http://schemas.microsoft.com/office/drawing/2014/main" id="{A46F1CCB-92A0-4B52-A490-554DC5D4B9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buClr>
                <a:srgbClr val="000000"/>
              </a:buClr>
              <a:buSzPct val="100000"/>
              <a:buFont typeface="Wingdings" panose="05000000000000000000" pitchFamily="2" charset="2"/>
              <a:buNone/>
            </a:pPr>
            <a:fld id="{08AB9D24-CEC9-449C-AADC-40D25E26383E}" type="slidenum">
              <a:rPr lang="en-US" altLang="en-US" sz="2000" smtClean="0">
                <a:solidFill>
                  <a:srgbClr val="000000"/>
                </a:solidFill>
              </a:rPr>
              <a:pPr>
                <a:buClr>
                  <a:srgbClr val="000000"/>
                </a:buClr>
                <a:buSzPct val="100000"/>
                <a:buFont typeface="Wingdings" panose="05000000000000000000" pitchFamily="2" charset="2"/>
                <a:buNone/>
              </a:pPr>
              <a:t>153</a:t>
            </a:fld>
            <a:endParaRPr lang="en-US" altLang="en-US" sz="2000">
              <a:solidFill>
                <a:srgbClr val="000000"/>
              </a:solidFill>
            </a:endParaRPr>
          </a:p>
        </p:txBody>
      </p:sp>
      <p:graphicFrame>
        <p:nvGraphicFramePr>
          <p:cNvPr id="242692" name="Object 2">
            <a:extLst>
              <a:ext uri="{FF2B5EF4-FFF2-40B4-BE49-F238E27FC236}">
                <a16:creationId xmlns:a16="http://schemas.microsoft.com/office/drawing/2014/main" id="{AD5F03B1-A03A-4071-B914-3AFC57CFDF9A}"/>
              </a:ext>
            </a:extLst>
          </p:cNvPr>
          <p:cNvGraphicFramePr>
            <a:graphicFrameLocks noChangeAspect="1"/>
          </p:cNvGraphicFramePr>
          <p:nvPr>
            <p:extLst>
              <p:ext uri="{D42A27DB-BD31-4B8C-83A1-F6EECF244321}">
                <p14:modId xmlns:p14="http://schemas.microsoft.com/office/powerpoint/2010/main" val="2459016076"/>
              </p:ext>
            </p:extLst>
          </p:nvPr>
        </p:nvGraphicFramePr>
        <p:xfrm>
          <a:off x="2590800" y="2133600"/>
          <a:ext cx="5334000" cy="885825"/>
        </p:xfrm>
        <a:graphic>
          <a:graphicData uri="http://schemas.openxmlformats.org/presentationml/2006/ole">
            <mc:AlternateContent xmlns:mc="http://schemas.openxmlformats.org/markup-compatibility/2006">
              <mc:Choice xmlns:v="urn:schemas-microsoft-com:vml" Requires="v">
                <p:oleObj spid="_x0000_s54287" name="Equation" r:id="rId3" imgW="2374900" imgH="393700" progId="Equation.DSMT4">
                  <p:embed/>
                </p:oleObj>
              </mc:Choice>
              <mc:Fallback>
                <p:oleObj name="Equation" r:id="rId3" imgW="2374900" imgH="393700" progId="Equation.DSMT4">
                  <p:embed/>
                  <p:pic>
                    <p:nvPicPr>
                      <p:cNvPr id="242692" name="Object 2">
                        <a:extLst>
                          <a:ext uri="{FF2B5EF4-FFF2-40B4-BE49-F238E27FC236}">
                            <a16:creationId xmlns:a16="http://schemas.microsoft.com/office/drawing/2014/main" id="{AD5F03B1-A03A-4071-B914-3AFC57CFD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133600"/>
                        <a:ext cx="53340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3714" name="Group 11">
            <a:extLst>
              <a:ext uri="{FF2B5EF4-FFF2-40B4-BE49-F238E27FC236}">
                <a16:creationId xmlns:a16="http://schemas.microsoft.com/office/drawing/2014/main" id="{FE9A6EF2-CDBC-4545-B8B8-E6D3B9F86B75}"/>
              </a:ext>
            </a:extLst>
          </p:cNvPr>
          <p:cNvGrpSpPr>
            <a:grpSpLocks/>
          </p:cNvGrpSpPr>
          <p:nvPr/>
        </p:nvGrpSpPr>
        <p:grpSpPr bwMode="auto">
          <a:xfrm>
            <a:off x="2501900" y="533400"/>
            <a:ext cx="520700" cy="2193925"/>
            <a:chOff x="1392" y="528"/>
            <a:chExt cx="328" cy="1382"/>
          </a:xfrm>
        </p:grpSpPr>
        <p:sp>
          <p:nvSpPr>
            <p:cNvPr id="243765" name="Rectangle 6">
              <a:extLst>
                <a:ext uri="{FF2B5EF4-FFF2-40B4-BE49-F238E27FC236}">
                  <a16:creationId xmlns:a16="http://schemas.microsoft.com/office/drawing/2014/main" id="{181F4855-4713-4A9A-8E1D-E2602A02A769}"/>
                </a:ext>
              </a:extLst>
            </p:cNvPr>
            <p:cNvSpPr>
              <a:spLocks noChangeArrowheads="1"/>
            </p:cNvSpPr>
            <p:nvPr/>
          </p:nvSpPr>
          <p:spPr bwMode="auto">
            <a:xfrm>
              <a:off x="1468" y="892"/>
              <a:ext cx="192" cy="48"/>
            </a:xfrm>
            <a:prstGeom prst="rect">
              <a:avLst/>
            </a:prstGeom>
            <a:solidFill>
              <a:schemeClr val="accent1"/>
            </a:solidFill>
            <a:ln w="9525">
              <a:solidFill>
                <a:schemeClr val="tx1"/>
              </a:solidFill>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66" name="Oval 4">
              <a:extLst>
                <a:ext uri="{FF2B5EF4-FFF2-40B4-BE49-F238E27FC236}">
                  <a16:creationId xmlns:a16="http://schemas.microsoft.com/office/drawing/2014/main" id="{524F49C1-EFEC-4FD5-B8BC-A0D4DFAC04F2}"/>
                </a:ext>
              </a:extLst>
            </p:cNvPr>
            <p:cNvSpPr>
              <a:spLocks noChangeArrowheads="1"/>
            </p:cNvSpPr>
            <p:nvPr/>
          </p:nvSpPr>
          <p:spPr bwMode="auto">
            <a:xfrm>
              <a:off x="1392" y="528"/>
              <a:ext cx="96" cy="38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67" name="Oval 5">
              <a:extLst>
                <a:ext uri="{FF2B5EF4-FFF2-40B4-BE49-F238E27FC236}">
                  <a16:creationId xmlns:a16="http://schemas.microsoft.com/office/drawing/2014/main" id="{2932E8B3-586B-4A97-A3E4-8ED78091F415}"/>
                </a:ext>
              </a:extLst>
            </p:cNvPr>
            <p:cNvSpPr>
              <a:spLocks noChangeArrowheads="1"/>
            </p:cNvSpPr>
            <p:nvPr/>
          </p:nvSpPr>
          <p:spPr bwMode="auto">
            <a:xfrm>
              <a:off x="1392" y="912"/>
              <a:ext cx="96" cy="38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68" name="Rectangle 7">
              <a:extLst>
                <a:ext uri="{FF2B5EF4-FFF2-40B4-BE49-F238E27FC236}">
                  <a16:creationId xmlns:a16="http://schemas.microsoft.com/office/drawing/2014/main" id="{33BDF258-C785-4193-9A40-3462EF4FF4F2}"/>
                </a:ext>
              </a:extLst>
            </p:cNvPr>
            <p:cNvSpPr>
              <a:spLocks noChangeArrowheads="1"/>
            </p:cNvSpPr>
            <p:nvPr/>
          </p:nvSpPr>
          <p:spPr bwMode="auto">
            <a:xfrm>
              <a:off x="1614" y="902"/>
              <a:ext cx="48" cy="912"/>
            </a:xfrm>
            <a:prstGeom prst="rect">
              <a:avLst/>
            </a:prstGeom>
            <a:solidFill>
              <a:schemeClr val="accent1"/>
            </a:solidFill>
            <a:ln w="9525">
              <a:solidFill>
                <a:schemeClr val="tx1"/>
              </a:solidFill>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69" name="Line 8">
              <a:extLst>
                <a:ext uri="{FF2B5EF4-FFF2-40B4-BE49-F238E27FC236}">
                  <a16:creationId xmlns:a16="http://schemas.microsoft.com/office/drawing/2014/main" id="{881E4A7C-26FA-4384-B429-F6D40DF34008}"/>
                </a:ext>
              </a:extLst>
            </p:cNvPr>
            <p:cNvSpPr>
              <a:spLocks noChangeShapeType="1"/>
            </p:cNvSpPr>
            <p:nvPr/>
          </p:nvSpPr>
          <p:spPr bwMode="auto">
            <a:xfrm>
              <a:off x="1576" y="1910"/>
              <a:ext cx="144"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70" name="Line 9">
              <a:extLst>
                <a:ext uri="{FF2B5EF4-FFF2-40B4-BE49-F238E27FC236}">
                  <a16:creationId xmlns:a16="http://schemas.microsoft.com/office/drawing/2014/main" id="{5EA943D1-084C-45CC-8409-2D23E5756AB6}"/>
                </a:ext>
              </a:extLst>
            </p:cNvPr>
            <p:cNvSpPr>
              <a:spLocks noChangeShapeType="1"/>
            </p:cNvSpPr>
            <p:nvPr/>
          </p:nvSpPr>
          <p:spPr bwMode="auto">
            <a:xfrm>
              <a:off x="1672" y="1814"/>
              <a:ext cx="48" cy="96"/>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71" name="Line 10">
              <a:extLst>
                <a:ext uri="{FF2B5EF4-FFF2-40B4-BE49-F238E27FC236}">
                  <a16:creationId xmlns:a16="http://schemas.microsoft.com/office/drawing/2014/main" id="{4DA0B8CA-2DB0-4577-8D40-FA41D37B618F}"/>
                </a:ext>
              </a:extLst>
            </p:cNvPr>
            <p:cNvSpPr>
              <a:spLocks noChangeShapeType="1"/>
            </p:cNvSpPr>
            <p:nvPr/>
          </p:nvSpPr>
          <p:spPr bwMode="auto">
            <a:xfrm flipH="1">
              <a:off x="1564" y="1814"/>
              <a:ext cx="48" cy="96"/>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grpSp>
      <p:grpSp>
        <p:nvGrpSpPr>
          <p:cNvPr id="243715" name="Group 12">
            <a:extLst>
              <a:ext uri="{FF2B5EF4-FFF2-40B4-BE49-F238E27FC236}">
                <a16:creationId xmlns:a16="http://schemas.microsoft.com/office/drawing/2014/main" id="{1E64AE62-1370-4325-B21F-767209A2FD64}"/>
              </a:ext>
            </a:extLst>
          </p:cNvPr>
          <p:cNvGrpSpPr>
            <a:grpSpLocks/>
          </p:cNvGrpSpPr>
          <p:nvPr/>
        </p:nvGrpSpPr>
        <p:grpSpPr bwMode="auto">
          <a:xfrm>
            <a:off x="1447800" y="2057400"/>
            <a:ext cx="520700" cy="2193925"/>
            <a:chOff x="1392" y="528"/>
            <a:chExt cx="328" cy="1382"/>
          </a:xfrm>
        </p:grpSpPr>
        <p:sp>
          <p:nvSpPr>
            <p:cNvPr id="243758" name="Rectangle 13">
              <a:extLst>
                <a:ext uri="{FF2B5EF4-FFF2-40B4-BE49-F238E27FC236}">
                  <a16:creationId xmlns:a16="http://schemas.microsoft.com/office/drawing/2014/main" id="{FCAF10D3-EE4A-4C62-9BF5-0A18640833BA}"/>
                </a:ext>
              </a:extLst>
            </p:cNvPr>
            <p:cNvSpPr>
              <a:spLocks noChangeArrowheads="1"/>
            </p:cNvSpPr>
            <p:nvPr/>
          </p:nvSpPr>
          <p:spPr bwMode="auto">
            <a:xfrm>
              <a:off x="1468" y="892"/>
              <a:ext cx="192" cy="48"/>
            </a:xfrm>
            <a:prstGeom prst="rect">
              <a:avLst/>
            </a:prstGeom>
            <a:solidFill>
              <a:schemeClr val="accent1"/>
            </a:solidFill>
            <a:ln w="9525">
              <a:solidFill>
                <a:schemeClr val="tx1"/>
              </a:solidFill>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59" name="Oval 14">
              <a:extLst>
                <a:ext uri="{FF2B5EF4-FFF2-40B4-BE49-F238E27FC236}">
                  <a16:creationId xmlns:a16="http://schemas.microsoft.com/office/drawing/2014/main" id="{474E695F-DC9A-45FA-918C-1656664DE471}"/>
                </a:ext>
              </a:extLst>
            </p:cNvPr>
            <p:cNvSpPr>
              <a:spLocks noChangeArrowheads="1"/>
            </p:cNvSpPr>
            <p:nvPr/>
          </p:nvSpPr>
          <p:spPr bwMode="auto">
            <a:xfrm>
              <a:off x="1392" y="528"/>
              <a:ext cx="96" cy="38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60" name="Oval 15">
              <a:extLst>
                <a:ext uri="{FF2B5EF4-FFF2-40B4-BE49-F238E27FC236}">
                  <a16:creationId xmlns:a16="http://schemas.microsoft.com/office/drawing/2014/main" id="{495EF342-2DE0-45F8-89EB-20B22373353E}"/>
                </a:ext>
              </a:extLst>
            </p:cNvPr>
            <p:cNvSpPr>
              <a:spLocks noChangeArrowheads="1"/>
            </p:cNvSpPr>
            <p:nvPr/>
          </p:nvSpPr>
          <p:spPr bwMode="auto">
            <a:xfrm>
              <a:off x="1392" y="912"/>
              <a:ext cx="96" cy="38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61" name="Rectangle 16">
              <a:extLst>
                <a:ext uri="{FF2B5EF4-FFF2-40B4-BE49-F238E27FC236}">
                  <a16:creationId xmlns:a16="http://schemas.microsoft.com/office/drawing/2014/main" id="{21E17197-535D-447E-8042-38B3E2D3923D}"/>
                </a:ext>
              </a:extLst>
            </p:cNvPr>
            <p:cNvSpPr>
              <a:spLocks noChangeArrowheads="1"/>
            </p:cNvSpPr>
            <p:nvPr/>
          </p:nvSpPr>
          <p:spPr bwMode="auto">
            <a:xfrm>
              <a:off x="1614" y="902"/>
              <a:ext cx="48" cy="912"/>
            </a:xfrm>
            <a:prstGeom prst="rect">
              <a:avLst/>
            </a:prstGeom>
            <a:solidFill>
              <a:schemeClr val="accent1"/>
            </a:solidFill>
            <a:ln w="9525">
              <a:solidFill>
                <a:schemeClr val="tx1"/>
              </a:solidFill>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62" name="Line 17">
              <a:extLst>
                <a:ext uri="{FF2B5EF4-FFF2-40B4-BE49-F238E27FC236}">
                  <a16:creationId xmlns:a16="http://schemas.microsoft.com/office/drawing/2014/main" id="{8E754B97-B714-46DF-8F2B-9D079038F414}"/>
                </a:ext>
              </a:extLst>
            </p:cNvPr>
            <p:cNvSpPr>
              <a:spLocks noChangeShapeType="1"/>
            </p:cNvSpPr>
            <p:nvPr/>
          </p:nvSpPr>
          <p:spPr bwMode="auto">
            <a:xfrm>
              <a:off x="1576" y="1910"/>
              <a:ext cx="144"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63" name="Line 18">
              <a:extLst>
                <a:ext uri="{FF2B5EF4-FFF2-40B4-BE49-F238E27FC236}">
                  <a16:creationId xmlns:a16="http://schemas.microsoft.com/office/drawing/2014/main" id="{BA462BCB-82E1-4172-A2A3-1CDEC1BB3A02}"/>
                </a:ext>
              </a:extLst>
            </p:cNvPr>
            <p:cNvSpPr>
              <a:spLocks noChangeShapeType="1"/>
            </p:cNvSpPr>
            <p:nvPr/>
          </p:nvSpPr>
          <p:spPr bwMode="auto">
            <a:xfrm>
              <a:off x="1672" y="1814"/>
              <a:ext cx="48" cy="96"/>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64" name="Line 19">
              <a:extLst>
                <a:ext uri="{FF2B5EF4-FFF2-40B4-BE49-F238E27FC236}">
                  <a16:creationId xmlns:a16="http://schemas.microsoft.com/office/drawing/2014/main" id="{A0325995-F394-49E2-AF9C-08A056B20790}"/>
                </a:ext>
              </a:extLst>
            </p:cNvPr>
            <p:cNvSpPr>
              <a:spLocks noChangeShapeType="1"/>
            </p:cNvSpPr>
            <p:nvPr/>
          </p:nvSpPr>
          <p:spPr bwMode="auto">
            <a:xfrm flipH="1">
              <a:off x="1564" y="1814"/>
              <a:ext cx="48" cy="96"/>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grpSp>
      <p:grpSp>
        <p:nvGrpSpPr>
          <p:cNvPr id="243716" name="Group 20">
            <a:extLst>
              <a:ext uri="{FF2B5EF4-FFF2-40B4-BE49-F238E27FC236}">
                <a16:creationId xmlns:a16="http://schemas.microsoft.com/office/drawing/2014/main" id="{23D8DF51-4ADA-49BA-AA15-89C0CDC329F8}"/>
              </a:ext>
            </a:extLst>
          </p:cNvPr>
          <p:cNvGrpSpPr>
            <a:grpSpLocks/>
          </p:cNvGrpSpPr>
          <p:nvPr/>
        </p:nvGrpSpPr>
        <p:grpSpPr bwMode="auto">
          <a:xfrm>
            <a:off x="228600" y="3810000"/>
            <a:ext cx="520700" cy="2193925"/>
            <a:chOff x="1392" y="528"/>
            <a:chExt cx="328" cy="1382"/>
          </a:xfrm>
        </p:grpSpPr>
        <p:sp>
          <p:nvSpPr>
            <p:cNvPr id="243751" name="Rectangle 21">
              <a:extLst>
                <a:ext uri="{FF2B5EF4-FFF2-40B4-BE49-F238E27FC236}">
                  <a16:creationId xmlns:a16="http://schemas.microsoft.com/office/drawing/2014/main" id="{C7E3AC20-8299-4E19-AF8C-DADE2F73E7BF}"/>
                </a:ext>
              </a:extLst>
            </p:cNvPr>
            <p:cNvSpPr>
              <a:spLocks noChangeArrowheads="1"/>
            </p:cNvSpPr>
            <p:nvPr/>
          </p:nvSpPr>
          <p:spPr bwMode="auto">
            <a:xfrm>
              <a:off x="1468" y="892"/>
              <a:ext cx="192" cy="48"/>
            </a:xfrm>
            <a:prstGeom prst="rect">
              <a:avLst/>
            </a:prstGeom>
            <a:solidFill>
              <a:schemeClr val="accent1"/>
            </a:solidFill>
            <a:ln w="9525">
              <a:solidFill>
                <a:schemeClr val="tx1"/>
              </a:solidFill>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52" name="Oval 22">
              <a:extLst>
                <a:ext uri="{FF2B5EF4-FFF2-40B4-BE49-F238E27FC236}">
                  <a16:creationId xmlns:a16="http://schemas.microsoft.com/office/drawing/2014/main" id="{073FAB37-F2FB-45DD-AFDC-5A22DCC769AD}"/>
                </a:ext>
              </a:extLst>
            </p:cNvPr>
            <p:cNvSpPr>
              <a:spLocks noChangeArrowheads="1"/>
            </p:cNvSpPr>
            <p:nvPr/>
          </p:nvSpPr>
          <p:spPr bwMode="auto">
            <a:xfrm>
              <a:off x="1392" y="528"/>
              <a:ext cx="96" cy="38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53" name="Oval 23">
              <a:extLst>
                <a:ext uri="{FF2B5EF4-FFF2-40B4-BE49-F238E27FC236}">
                  <a16:creationId xmlns:a16="http://schemas.microsoft.com/office/drawing/2014/main" id="{DBABCA2D-541E-44EC-B688-F52217B317BA}"/>
                </a:ext>
              </a:extLst>
            </p:cNvPr>
            <p:cNvSpPr>
              <a:spLocks noChangeArrowheads="1"/>
            </p:cNvSpPr>
            <p:nvPr/>
          </p:nvSpPr>
          <p:spPr bwMode="auto">
            <a:xfrm>
              <a:off x="1392" y="912"/>
              <a:ext cx="96" cy="38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54" name="Rectangle 24">
              <a:extLst>
                <a:ext uri="{FF2B5EF4-FFF2-40B4-BE49-F238E27FC236}">
                  <a16:creationId xmlns:a16="http://schemas.microsoft.com/office/drawing/2014/main" id="{3E44C625-E912-47EA-81C2-0FF744F63C69}"/>
                </a:ext>
              </a:extLst>
            </p:cNvPr>
            <p:cNvSpPr>
              <a:spLocks noChangeArrowheads="1"/>
            </p:cNvSpPr>
            <p:nvPr/>
          </p:nvSpPr>
          <p:spPr bwMode="auto">
            <a:xfrm>
              <a:off x="1614" y="902"/>
              <a:ext cx="48" cy="912"/>
            </a:xfrm>
            <a:prstGeom prst="rect">
              <a:avLst/>
            </a:prstGeom>
            <a:solidFill>
              <a:schemeClr val="accent1"/>
            </a:solidFill>
            <a:ln w="9525">
              <a:solidFill>
                <a:schemeClr val="tx1"/>
              </a:solidFill>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55" name="Line 25">
              <a:extLst>
                <a:ext uri="{FF2B5EF4-FFF2-40B4-BE49-F238E27FC236}">
                  <a16:creationId xmlns:a16="http://schemas.microsoft.com/office/drawing/2014/main" id="{E216938A-CDBD-4348-8E14-DC29AF1E2E0B}"/>
                </a:ext>
              </a:extLst>
            </p:cNvPr>
            <p:cNvSpPr>
              <a:spLocks noChangeShapeType="1"/>
            </p:cNvSpPr>
            <p:nvPr/>
          </p:nvSpPr>
          <p:spPr bwMode="auto">
            <a:xfrm>
              <a:off x="1576" y="1910"/>
              <a:ext cx="144"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56" name="Line 26">
              <a:extLst>
                <a:ext uri="{FF2B5EF4-FFF2-40B4-BE49-F238E27FC236}">
                  <a16:creationId xmlns:a16="http://schemas.microsoft.com/office/drawing/2014/main" id="{9C0411AC-E0EE-48F3-B934-21DE2EA1055B}"/>
                </a:ext>
              </a:extLst>
            </p:cNvPr>
            <p:cNvSpPr>
              <a:spLocks noChangeShapeType="1"/>
            </p:cNvSpPr>
            <p:nvPr/>
          </p:nvSpPr>
          <p:spPr bwMode="auto">
            <a:xfrm>
              <a:off x="1672" y="1814"/>
              <a:ext cx="48" cy="96"/>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57" name="Line 27">
              <a:extLst>
                <a:ext uri="{FF2B5EF4-FFF2-40B4-BE49-F238E27FC236}">
                  <a16:creationId xmlns:a16="http://schemas.microsoft.com/office/drawing/2014/main" id="{930C418C-1020-4695-A8A7-8B1C6B8CC7FC}"/>
                </a:ext>
              </a:extLst>
            </p:cNvPr>
            <p:cNvSpPr>
              <a:spLocks noChangeShapeType="1"/>
            </p:cNvSpPr>
            <p:nvPr/>
          </p:nvSpPr>
          <p:spPr bwMode="auto">
            <a:xfrm flipH="1">
              <a:off x="1564" y="1814"/>
              <a:ext cx="48" cy="96"/>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grpSp>
      <p:sp>
        <p:nvSpPr>
          <p:cNvPr id="243717" name="Line 28">
            <a:extLst>
              <a:ext uri="{FF2B5EF4-FFF2-40B4-BE49-F238E27FC236}">
                <a16:creationId xmlns:a16="http://schemas.microsoft.com/office/drawing/2014/main" id="{7A1F06F4-E7DE-429A-BC1B-EF056EF4DF72}"/>
              </a:ext>
            </a:extLst>
          </p:cNvPr>
          <p:cNvSpPr>
            <a:spLocks noChangeShapeType="1"/>
          </p:cNvSpPr>
          <p:nvPr/>
        </p:nvSpPr>
        <p:spPr bwMode="auto">
          <a:xfrm flipH="1">
            <a:off x="292100" y="1066800"/>
            <a:ext cx="3886200" cy="5562600"/>
          </a:xfrm>
          <a:prstGeom prst="line">
            <a:avLst/>
          </a:prstGeom>
          <a:noFill/>
          <a:ln w="22225">
            <a:solidFill>
              <a:schemeClr val="tx1"/>
            </a:solidFill>
            <a:prstDash val="lgDash"/>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18" name="Line 82">
            <a:extLst>
              <a:ext uri="{FF2B5EF4-FFF2-40B4-BE49-F238E27FC236}">
                <a16:creationId xmlns:a16="http://schemas.microsoft.com/office/drawing/2014/main" id="{4C030A4B-76CE-40BC-8DB6-5B4908215D7E}"/>
              </a:ext>
            </a:extLst>
          </p:cNvPr>
          <p:cNvSpPr>
            <a:spLocks noChangeShapeType="1"/>
          </p:cNvSpPr>
          <p:nvPr/>
        </p:nvSpPr>
        <p:spPr bwMode="auto">
          <a:xfrm>
            <a:off x="762000" y="5943600"/>
            <a:ext cx="4800600" cy="0"/>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8199" name="Text Box 83">
            <a:extLst>
              <a:ext uri="{FF2B5EF4-FFF2-40B4-BE49-F238E27FC236}">
                <a16:creationId xmlns:a16="http://schemas.microsoft.com/office/drawing/2014/main" id="{B8262156-22A0-40EA-96B0-912A1FA20420}"/>
              </a:ext>
            </a:extLst>
          </p:cNvPr>
          <p:cNvSpPr txBox="1">
            <a:spLocks noChangeArrowheads="1"/>
          </p:cNvSpPr>
          <p:nvPr/>
        </p:nvSpPr>
        <p:spPr bwMode="auto">
          <a:xfrm>
            <a:off x="2209800" y="5334000"/>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2000" dirty="0">
                <a:latin typeface="+mn-lt"/>
                <a:ea typeface="宋体" panose="02010600030101010101" pitchFamily="2" charset="-122"/>
              </a:rPr>
              <a:t>5~9 diameters</a:t>
            </a:r>
          </a:p>
        </p:txBody>
      </p:sp>
      <p:grpSp>
        <p:nvGrpSpPr>
          <p:cNvPr id="243720" name="Group 88">
            <a:extLst>
              <a:ext uri="{FF2B5EF4-FFF2-40B4-BE49-F238E27FC236}">
                <a16:creationId xmlns:a16="http://schemas.microsoft.com/office/drawing/2014/main" id="{2A8EF840-0FF1-4CA2-B8C0-557FDC2DF413}"/>
              </a:ext>
            </a:extLst>
          </p:cNvPr>
          <p:cNvGrpSpPr>
            <a:grpSpLocks/>
          </p:cNvGrpSpPr>
          <p:nvPr/>
        </p:nvGrpSpPr>
        <p:grpSpPr bwMode="auto">
          <a:xfrm>
            <a:off x="5095875" y="381000"/>
            <a:ext cx="3949700" cy="6096000"/>
            <a:chOff x="3080" y="240"/>
            <a:chExt cx="2488" cy="3840"/>
          </a:xfrm>
        </p:grpSpPr>
        <p:grpSp>
          <p:nvGrpSpPr>
            <p:cNvPr id="243721" name="Group 56">
              <a:extLst>
                <a:ext uri="{FF2B5EF4-FFF2-40B4-BE49-F238E27FC236}">
                  <a16:creationId xmlns:a16="http://schemas.microsoft.com/office/drawing/2014/main" id="{89E1E846-7F8F-4FA8-A1CF-EC715A6DE1A4}"/>
                </a:ext>
              </a:extLst>
            </p:cNvPr>
            <p:cNvGrpSpPr>
              <a:grpSpLocks/>
            </p:cNvGrpSpPr>
            <p:nvPr/>
          </p:nvGrpSpPr>
          <p:grpSpPr bwMode="auto">
            <a:xfrm>
              <a:off x="3080" y="240"/>
              <a:ext cx="2488" cy="3840"/>
              <a:chOff x="672" y="144"/>
              <a:chExt cx="2488" cy="3840"/>
            </a:xfrm>
          </p:grpSpPr>
          <p:grpSp>
            <p:nvGrpSpPr>
              <p:cNvPr id="243726" name="Group 57">
                <a:extLst>
                  <a:ext uri="{FF2B5EF4-FFF2-40B4-BE49-F238E27FC236}">
                    <a16:creationId xmlns:a16="http://schemas.microsoft.com/office/drawing/2014/main" id="{C59EE695-493A-4C56-9058-B30D7B1EF281}"/>
                  </a:ext>
                </a:extLst>
              </p:cNvPr>
              <p:cNvGrpSpPr>
                <a:grpSpLocks/>
              </p:cNvGrpSpPr>
              <p:nvPr/>
            </p:nvGrpSpPr>
            <p:grpSpPr bwMode="auto">
              <a:xfrm>
                <a:off x="2104" y="144"/>
                <a:ext cx="328" cy="1382"/>
                <a:chOff x="1392" y="528"/>
                <a:chExt cx="328" cy="1382"/>
              </a:xfrm>
            </p:grpSpPr>
            <p:sp>
              <p:nvSpPr>
                <p:cNvPr id="243744" name="Rectangle 58">
                  <a:extLst>
                    <a:ext uri="{FF2B5EF4-FFF2-40B4-BE49-F238E27FC236}">
                      <a16:creationId xmlns:a16="http://schemas.microsoft.com/office/drawing/2014/main" id="{AA05EE88-4950-4366-AB21-5442952B15E7}"/>
                    </a:ext>
                  </a:extLst>
                </p:cNvPr>
                <p:cNvSpPr>
                  <a:spLocks noChangeArrowheads="1"/>
                </p:cNvSpPr>
                <p:nvPr/>
              </p:nvSpPr>
              <p:spPr bwMode="auto">
                <a:xfrm>
                  <a:off x="1468" y="892"/>
                  <a:ext cx="192" cy="48"/>
                </a:xfrm>
                <a:prstGeom prst="rect">
                  <a:avLst/>
                </a:prstGeom>
                <a:solidFill>
                  <a:schemeClr val="accent1"/>
                </a:solidFill>
                <a:ln w="9525">
                  <a:solidFill>
                    <a:schemeClr val="tx1"/>
                  </a:solidFill>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45" name="Oval 59">
                  <a:extLst>
                    <a:ext uri="{FF2B5EF4-FFF2-40B4-BE49-F238E27FC236}">
                      <a16:creationId xmlns:a16="http://schemas.microsoft.com/office/drawing/2014/main" id="{E739544E-07B4-4BDD-8EF6-D91FC054406F}"/>
                    </a:ext>
                  </a:extLst>
                </p:cNvPr>
                <p:cNvSpPr>
                  <a:spLocks noChangeArrowheads="1"/>
                </p:cNvSpPr>
                <p:nvPr/>
              </p:nvSpPr>
              <p:spPr bwMode="auto">
                <a:xfrm>
                  <a:off x="1392" y="528"/>
                  <a:ext cx="96" cy="38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46" name="Oval 60">
                  <a:extLst>
                    <a:ext uri="{FF2B5EF4-FFF2-40B4-BE49-F238E27FC236}">
                      <a16:creationId xmlns:a16="http://schemas.microsoft.com/office/drawing/2014/main" id="{45552D47-F667-4B57-85D4-4E018D0CD078}"/>
                    </a:ext>
                  </a:extLst>
                </p:cNvPr>
                <p:cNvSpPr>
                  <a:spLocks noChangeArrowheads="1"/>
                </p:cNvSpPr>
                <p:nvPr/>
              </p:nvSpPr>
              <p:spPr bwMode="auto">
                <a:xfrm>
                  <a:off x="1392" y="912"/>
                  <a:ext cx="96" cy="38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47" name="Rectangle 61">
                  <a:extLst>
                    <a:ext uri="{FF2B5EF4-FFF2-40B4-BE49-F238E27FC236}">
                      <a16:creationId xmlns:a16="http://schemas.microsoft.com/office/drawing/2014/main" id="{428CD869-F437-48B5-80BB-66F3ACB5A82C}"/>
                    </a:ext>
                  </a:extLst>
                </p:cNvPr>
                <p:cNvSpPr>
                  <a:spLocks noChangeArrowheads="1"/>
                </p:cNvSpPr>
                <p:nvPr/>
              </p:nvSpPr>
              <p:spPr bwMode="auto">
                <a:xfrm>
                  <a:off x="1614" y="902"/>
                  <a:ext cx="48" cy="912"/>
                </a:xfrm>
                <a:prstGeom prst="rect">
                  <a:avLst/>
                </a:prstGeom>
                <a:solidFill>
                  <a:schemeClr val="accent1"/>
                </a:solidFill>
                <a:ln w="9525">
                  <a:solidFill>
                    <a:schemeClr val="tx1"/>
                  </a:solidFill>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48" name="Line 62">
                  <a:extLst>
                    <a:ext uri="{FF2B5EF4-FFF2-40B4-BE49-F238E27FC236}">
                      <a16:creationId xmlns:a16="http://schemas.microsoft.com/office/drawing/2014/main" id="{82D12BAE-5F25-4456-AD79-B667E6A0D617}"/>
                    </a:ext>
                  </a:extLst>
                </p:cNvPr>
                <p:cNvSpPr>
                  <a:spLocks noChangeShapeType="1"/>
                </p:cNvSpPr>
                <p:nvPr/>
              </p:nvSpPr>
              <p:spPr bwMode="auto">
                <a:xfrm>
                  <a:off x="1576" y="1910"/>
                  <a:ext cx="144"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49" name="Line 63">
                  <a:extLst>
                    <a:ext uri="{FF2B5EF4-FFF2-40B4-BE49-F238E27FC236}">
                      <a16:creationId xmlns:a16="http://schemas.microsoft.com/office/drawing/2014/main" id="{8ED3F659-B7B5-4074-8297-78482780875A}"/>
                    </a:ext>
                  </a:extLst>
                </p:cNvPr>
                <p:cNvSpPr>
                  <a:spLocks noChangeShapeType="1"/>
                </p:cNvSpPr>
                <p:nvPr/>
              </p:nvSpPr>
              <p:spPr bwMode="auto">
                <a:xfrm>
                  <a:off x="1672" y="1814"/>
                  <a:ext cx="48" cy="96"/>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50" name="Line 64">
                  <a:extLst>
                    <a:ext uri="{FF2B5EF4-FFF2-40B4-BE49-F238E27FC236}">
                      <a16:creationId xmlns:a16="http://schemas.microsoft.com/office/drawing/2014/main" id="{B6D1B6A9-612D-4223-B7FF-F6896EB9BFCF}"/>
                    </a:ext>
                  </a:extLst>
                </p:cNvPr>
                <p:cNvSpPr>
                  <a:spLocks noChangeShapeType="1"/>
                </p:cNvSpPr>
                <p:nvPr/>
              </p:nvSpPr>
              <p:spPr bwMode="auto">
                <a:xfrm flipH="1">
                  <a:off x="1564" y="1814"/>
                  <a:ext cx="48" cy="96"/>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grpSp>
          <p:grpSp>
            <p:nvGrpSpPr>
              <p:cNvPr id="243727" name="Group 65">
                <a:extLst>
                  <a:ext uri="{FF2B5EF4-FFF2-40B4-BE49-F238E27FC236}">
                    <a16:creationId xmlns:a16="http://schemas.microsoft.com/office/drawing/2014/main" id="{31A83159-4337-4631-86B6-B849E5ACF3C2}"/>
                  </a:ext>
                </a:extLst>
              </p:cNvPr>
              <p:cNvGrpSpPr>
                <a:grpSpLocks/>
              </p:cNvGrpSpPr>
              <p:nvPr/>
            </p:nvGrpSpPr>
            <p:grpSpPr bwMode="auto">
              <a:xfrm>
                <a:off x="1440" y="1104"/>
                <a:ext cx="328" cy="1382"/>
                <a:chOff x="1392" y="528"/>
                <a:chExt cx="328" cy="1382"/>
              </a:xfrm>
            </p:grpSpPr>
            <p:sp>
              <p:nvSpPr>
                <p:cNvPr id="243737" name="Rectangle 66">
                  <a:extLst>
                    <a:ext uri="{FF2B5EF4-FFF2-40B4-BE49-F238E27FC236}">
                      <a16:creationId xmlns:a16="http://schemas.microsoft.com/office/drawing/2014/main" id="{B1488904-1720-45BB-B2CD-56E2A4C71BFC}"/>
                    </a:ext>
                  </a:extLst>
                </p:cNvPr>
                <p:cNvSpPr>
                  <a:spLocks noChangeArrowheads="1"/>
                </p:cNvSpPr>
                <p:nvPr/>
              </p:nvSpPr>
              <p:spPr bwMode="auto">
                <a:xfrm>
                  <a:off x="1468" y="892"/>
                  <a:ext cx="192" cy="48"/>
                </a:xfrm>
                <a:prstGeom prst="rect">
                  <a:avLst/>
                </a:prstGeom>
                <a:solidFill>
                  <a:schemeClr val="accent1"/>
                </a:solidFill>
                <a:ln w="9525">
                  <a:solidFill>
                    <a:schemeClr val="tx1"/>
                  </a:solidFill>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38" name="Oval 67">
                  <a:extLst>
                    <a:ext uri="{FF2B5EF4-FFF2-40B4-BE49-F238E27FC236}">
                      <a16:creationId xmlns:a16="http://schemas.microsoft.com/office/drawing/2014/main" id="{D46F259C-C1E0-4B51-90D1-C6813F5732E7}"/>
                    </a:ext>
                  </a:extLst>
                </p:cNvPr>
                <p:cNvSpPr>
                  <a:spLocks noChangeArrowheads="1"/>
                </p:cNvSpPr>
                <p:nvPr/>
              </p:nvSpPr>
              <p:spPr bwMode="auto">
                <a:xfrm>
                  <a:off x="1392" y="528"/>
                  <a:ext cx="96" cy="38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39" name="Oval 68">
                  <a:extLst>
                    <a:ext uri="{FF2B5EF4-FFF2-40B4-BE49-F238E27FC236}">
                      <a16:creationId xmlns:a16="http://schemas.microsoft.com/office/drawing/2014/main" id="{CD2AC294-0105-4AE2-9511-E3F1DCF0194B}"/>
                    </a:ext>
                  </a:extLst>
                </p:cNvPr>
                <p:cNvSpPr>
                  <a:spLocks noChangeArrowheads="1"/>
                </p:cNvSpPr>
                <p:nvPr/>
              </p:nvSpPr>
              <p:spPr bwMode="auto">
                <a:xfrm>
                  <a:off x="1392" y="912"/>
                  <a:ext cx="96" cy="38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40" name="Rectangle 69">
                  <a:extLst>
                    <a:ext uri="{FF2B5EF4-FFF2-40B4-BE49-F238E27FC236}">
                      <a16:creationId xmlns:a16="http://schemas.microsoft.com/office/drawing/2014/main" id="{4B3E2AAC-8CB9-4DFE-ABCA-F5216545C5A9}"/>
                    </a:ext>
                  </a:extLst>
                </p:cNvPr>
                <p:cNvSpPr>
                  <a:spLocks noChangeArrowheads="1"/>
                </p:cNvSpPr>
                <p:nvPr/>
              </p:nvSpPr>
              <p:spPr bwMode="auto">
                <a:xfrm>
                  <a:off x="1614" y="902"/>
                  <a:ext cx="48" cy="912"/>
                </a:xfrm>
                <a:prstGeom prst="rect">
                  <a:avLst/>
                </a:prstGeom>
                <a:solidFill>
                  <a:schemeClr val="accent1"/>
                </a:solidFill>
                <a:ln w="9525">
                  <a:solidFill>
                    <a:schemeClr val="tx1"/>
                  </a:solidFill>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41" name="Line 70">
                  <a:extLst>
                    <a:ext uri="{FF2B5EF4-FFF2-40B4-BE49-F238E27FC236}">
                      <a16:creationId xmlns:a16="http://schemas.microsoft.com/office/drawing/2014/main" id="{76EE9DEC-125C-4D06-B30C-0332689D38F7}"/>
                    </a:ext>
                  </a:extLst>
                </p:cNvPr>
                <p:cNvSpPr>
                  <a:spLocks noChangeShapeType="1"/>
                </p:cNvSpPr>
                <p:nvPr/>
              </p:nvSpPr>
              <p:spPr bwMode="auto">
                <a:xfrm>
                  <a:off x="1576" y="1910"/>
                  <a:ext cx="144"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42" name="Line 71">
                  <a:extLst>
                    <a:ext uri="{FF2B5EF4-FFF2-40B4-BE49-F238E27FC236}">
                      <a16:creationId xmlns:a16="http://schemas.microsoft.com/office/drawing/2014/main" id="{438600AF-B9AB-436E-862C-4BF9631E48B5}"/>
                    </a:ext>
                  </a:extLst>
                </p:cNvPr>
                <p:cNvSpPr>
                  <a:spLocks noChangeShapeType="1"/>
                </p:cNvSpPr>
                <p:nvPr/>
              </p:nvSpPr>
              <p:spPr bwMode="auto">
                <a:xfrm>
                  <a:off x="1672" y="1814"/>
                  <a:ext cx="48" cy="96"/>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43" name="Line 72">
                  <a:extLst>
                    <a:ext uri="{FF2B5EF4-FFF2-40B4-BE49-F238E27FC236}">
                      <a16:creationId xmlns:a16="http://schemas.microsoft.com/office/drawing/2014/main" id="{1B5A48E0-A56A-4E27-86EE-7FCEDF876B45}"/>
                    </a:ext>
                  </a:extLst>
                </p:cNvPr>
                <p:cNvSpPr>
                  <a:spLocks noChangeShapeType="1"/>
                </p:cNvSpPr>
                <p:nvPr/>
              </p:nvSpPr>
              <p:spPr bwMode="auto">
                <a:xfrm flipH="1">
                  <a:off x="1564" y="1814"/>
                  <a:ext cx="48" cy="96"/>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grpSp>
          <p:grpSp>
            <p:nvGrpSpPr>
              <p:cNvPr id="243728" name="Group 73">
                <a:extLst>
                  <a:ext uri="{FF2B5EF4-FFF2-40B4-BE49-F238E27FC236}">
                    <a16:creationId xmlns:a16="http://schemas.microsoft.com/office/drawing/2014/main" id="{0E91A798-5DE5-45DA-A263-6F0E9EC9428F}"/>
                  </a:ext>
                </a:extLst>
              </p:cNvPr>
              <p:cNvGrpSpPr>
                <a:grpSpLocks/>
              </p:cNvGrpSpPr>
              <p:nvPr/>
            </p:nvGrpSpPr>
            <p:grpSpPr bwMode="auto">
              <a:xfrm>
                <a:off x="672" y="2208"/>
                <a:ext cx="328" cy="1382"/>
                <a:chOff x="1392" y="528"/>
                <a:chExt cx="328" cy="1382"/>
              </a:xfrm>
            </p:grpSpPr>
            <p:sp>
              <p:nvSpPr>
                <p:cNvPr id="243730" name="Rectangle 74">
                  <a:extLst>
                    <a:ext uri="{FF2B5EF4-FFF2-40B4-BE49-F238E27FC236}">
                      <a16:creationId xmlns:a16="http://schemas.microsoft.com/office/drawing/2014/main" id="{784AB867-E23B-441A-9B50-E4027E78D86E}"/>
                    </a:ext>
                  </a:extLst>
                </p:cNvPr>
                <p:cNvSpPr>
                  <a:spLocks noChangeArrowheads="1"/>
                </p:cNvSpPr>
                <p:nvPr/>
              </p:nvSpPr>
              <p:spPr bwMode="auto">
                <a:xfrm>
                  <a:off x="1468" y="892"/>
                  <a:ext cx="192" cy="48"/>
                </a:xfrm>
                <a:prstGeom prst="rect">
                  <a:avLst/>
                </a:prstGeom>
                <a:solidFill>
                  <a:schemeClr val="accent1"/>
                </a:solidFill>
                <a:ln w="9525">
                  <a:solidFill>
                    <a:schemeClr val="tx1"/>
                  </a:solidFill>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31" name="Oval 75">
                  <a:extLst>
                    <a:ext uri="{FF2B5EF4-FFF2-40B4-BE49-F238E27FC236}">
                      <a16:creationId xmlns:a16="http://schemas.microsoft.com/office/drawing/2014/main" id="{A3D09335-FF57-4932-8C72-0B0FD5ACF9E8}"/>
                    </a:ext>
                  </a:extLst>
                </p:cNvPr>
                <p:cNvSpPr>
                  <a:spLocks noChangeArrowheads="1"/>
                </p:cNvSpPr>
                <p:nvPr/>
              </p:nvSpPr>
              <p:spPr bwMode="auto">
                <a:xfrm>
                  <a:off x="1392" y="528"/>
                  <a:ext cx="96" cy="38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32" name="Oval 76">
                  <a:extLst>
                    <a:ext uri="{FF2B5EF4-FFF2-40B4-BE49-F238E27FC236}">
                      <a16:creationId xmlns:a16="http://schemas.microsoft.com/office/drawing/2014/main" id="{C4B15723-64A0-40E5-92EC-AAD1204C60EA}"/>
                    </a:ext>
                  </a:extLst>
                </p:cNvPr>
                <p:cNvSpPr>
                  <a:spLocks noChangeArrowheads="1"/>
                </p:cNvSpPr>
                <p:nvPr/>
              </p:nvSpPr>
              <p:spPr bwMode="auto">
                <a:xfrm>
                  <a:off x="1392" y="912"/>
                  <a:ext cx="96" cy="38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33" name="Rectangle 77">
                  <a:extLst>
                    <a:ext uri="{FF2B5EF4-FFF2-40B4-BE49-F238E27FC236}">
                      <a16:creationId xmlns:a16="http://schemas.microsoft.com/office/drawing/2014/main" id="{4CA73A42-8534-425D-AA2F-36DFD4610E22}"/>
                    </a:ext>
                  </a:extLst>
                </p:cNvPr>
                <p:cNvSpPr>
                  <a:spLocks noChangeArrowheads="1"/>
                </p:cNvSpPr>
                <p:nvPr/>
              </p:nvSpPr>
              <p:spPr bwMode="auto">
                <a:xfrm>
                  <a:off x="1614" y="902"/>
                  <a:ext cx="48" cy="912"/>
                </a:xfrm>
                <a:prstGeom prst="rect">
                  <a:avLst/>
                </a:prstGeom>
                <a:solidFill>
                  <a:schemeClr val="accent1"/>
                </a:solidFill>
                <a:ln w="9525">
                  <a:solidFill>
                    <a:schemeClr val="tx1"/>
                  </a:solidFill>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latin typeface="Arial" panose="020B0604020202020204" pitchFamily="34" charset="0"/>
                    <a:ea typeface="SimSun" panose="02010600030101010101" pitchFamily="2" charset="-122"/>
                  </a:endParaRPr>
                </a:p>
              </p:txBody>
            </p:sp>
            <p:sp>
              <p:nvSpPr>
                <p:cNvPr id="243734" name="Line 78">
                  <a:extLst>
                    <a:ext uri="{FF2B5EF4-FFF2-40B4-BE49-F238E27FC236}">
                      <a16:creationId xmlns:a16="http://schemas.microsoft.com/office/drawing/2014/main" id="{1ACB0505-3B3B-49E1-ACB7-4B4C10119176}"/>
                    </a:ext>
                  </a:extLst>
                </p:cNvPr>
                <p:cNvSpPr>
                  <a:spLocks noChangeShapeType="1"/>
                </p:cNvSpPr>
                <p:nvPr/>
              </p:nvSpPr>
              <p:spPr bwMode="auto">
                <a:xfrm>
                  <a:off x="1576" y="1910"/>
                  <a:ext cx="144"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35" name="Line 79">
                  <a:extLst>
                    <a:ext uri="{FF2B5EF4-FFF2-40B4-BE49-F238E27FC236}">
                      <a16:creationId xmlns:a16="http://schemas.microsoft.com/office/drawing/2014/main" id="{DF3EFD63-DA8B-4F4F-BFE8-F19D4F2CC01A}"/>
                    </a:ext>
                  </a:extLst>
                </p:cNvPr>
                <p:cNvSpPr>
                  <a:spLocks noChangeShapeType="1"/>
                </p:cNvSpPr>
                <p:nvPr/>
              </p:nvSpPr>
              <p:spPr bwMode="auto">
                <a:xfrm>
                  <a:off x="1672" y="1814"/>
                  <a:ext cx="48" cy="96"/>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36" name="Line 80">
                  <a:extLst>
                    <a:ext uri="{FF2B5EF4-FFF2-40B4-BE49-F238E27FC236}">
                      <a16:creationId xmlns:a16="http://schemas.microsoft.com/office/drawing/2014/main" id="{F12C2F46-1204-41F7-A43A-3DCB0CEF8D17}"/>
                    </a:ext>
                  </a:extLst>
                </p:cNvPr>
                <p:cNvSpPr>
                  <a:spLocks noChangeShapeType="1"/>
                </p:cNvSpPr>
                <p:nvPr/>
              </p:nvSpPr>
              <p:spPr bwMode="auto">
                <a:xfrm flipH="1">
                  <a:off x="1564" y="1814"/>
                  <a:ext cx="48" cy="96"/>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grpSp>
          <p:sp>
            <p:nvSpPr>
              <p:cNvPr id="243729" name="Line 81">
                <a:extLst>
                  <a:ext uri="{FF2B5EF4-FFF2-40B4-BE49-F238E27FC236}">
                    <a16:creationId xmlns:a16="http://schemas.microsoft.com/office/drawing/2014/main" id="{DD84BA3E-8C36-4B74-8122-01190039EF46}"/>
                  </a:ext>
                </a:extLst>
              </p:cNvPr>
              <p:cNvSpPr>
                <a:spLocks noChangeShapeType="1"/>
              </p:cNvSpPr>
              <p:nvPr/>
            </p:nvSpPr>
            <p:spPr bwMode="auto">
              <a:xfrm flipH="1">
                <a:off x="712" y="480"/>
                <a:ext cx="2448" cy="3504"/>
              </a:xfrm>
              <a:prstGeom prst="line">
                <a:avLst/>
              </a:prstGeom>
              <a:noFill/>
              <a:ln w="22225">
                <a:solidFill>
                  <a:schemeClr val="tx1"/>
                </a:solidFill>
                <a:prstDash val="lgDash"/>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grpSp>
        <p:sp>
          <p:nvSpPr>
            <p:cNvPr id="243722" name="Line 84">
              <a:extLst>
                <a:ext uri="{FF2B5EF4-FFF2-40B4-BE49-F238E27FC236}">
                  <a16:creationId xmlns:a16="http://schemas.microsoft.com/office/drawing/2014/main" id="{53342DA0-9545-4F35-BC0C-147A70327974}"/>
                </a:ext>
              </a:extLst>
            </p:cNvPr>
            <p:cNvSpPr>
              <a:spLocks noChangeShapeType="1"/>
            </p:cNvSpPr>
            <p:nvPr/>
          </p:nvSpPr>
          <p:spPr bwMode="auto">
            <a:xfrm flipH="1">
              <a:off x="3504" y="2592"/>
              <a:ext cx="768" cy="1152"/>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243723" name="Line 85">
              <a:extLst>
                <a:ext uri="{FF2B5EF4-FFF2-40B4-BE49-F238E27FC236}">
                  <a16:creationId xmlns:a16="http://schemas.microsoft.com/office/drawing/2014/main" id="{B4920DBD-6AF9-466E-8CF1-5A6C2254F977}"/>
                </a:ext>
              </a:extLst>
            </p:cNvPr>
            <p:cNvSpPr>
              <a:spLocks noChangeShapeType="1"/>
            </p:cNvSpPr>
            <p:nvPr/>
          </p:nvSpPr>
          <p:spPr bwMode="auto">
            <a:xfrm>
              <a:off x="3408" y="3696"/>
              <a:ext cx="240" cy="144"/>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243724" name="Line 86">
              <a:extLst>
                <a:ext uri="{FF2B5EF4-FFF2-40B4-BE49-F238E27FC236}">
                  <a16:creationId xmlns:a16="http://schemas.microsoft.com/office/drawing/2014/main" id="{92500E7D-F09C-409E-83A8-CD07D16F0944}"/>
                </a:ext>
              </a:extLst>
            </p:cNvPr>
            <p:cNvSpPr>
              <a:spLocks noChangeShapeType="1"/>
            </p:cNvSpPr>
            <p:nvPr/>
          </p:nvSpPr>
          <p:spPr bwMode="auto">
            <a:xfrm>
              <a:off x="4176" y="2544"/>
              <a:ext cx="240" cy="144"/>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8205" name="Text Box 87">
              <a:extLst>
                <a:ext uri="{FF2B5EF4-FFF2-40B4-BE49-F238E27FC236}">
                  <a16:creationId xmlns:a16="http://schemas.microsoft.com/office/drawing/2014/main" id="{C2566781-E2D1-4448-945C-AA363285C370}"/>
                </a:ext>
              </a:extLst>
            </p:cNvPr>
            <p:cNvSpPr txBox="1">
              <a:spLocks noChangeArrowheads="1"/>
            </p:cNvSpPr>
            <p:nvPr/>
          </p:nvSpPr>
          <p:spPr bwMode="auto">
            <a:xfrm>
              <a:off x="3888" y="3164"/>
              <a:ext cx="10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2000" dirty="0">
                  <a:latin typeface="+mn-lt"/>
                  <a:ea typeface="宋体" panose="02010600030101010101" pitchFamily="2" charset="-122"/>
                </a:rPr>
                <a:t>3~5 diameters</a:t>
              </a:r>
            </a:p>
          </p:txBody>
        </p:sp>
      </p:gr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a:extLst>
              <a:ext uri="{FF2B5EF4-FFF2-40B4-BE49-F238E27FC236}">
                <a16:creationId xmlns:a16="http://schemas.microsoft.com/office/drawing/2014/main" id="{E994176F-1495-4BE4-BEA0-758600D2DF65}"/>
              </a:ext>
            </a:extLst>
          </p:cNvPr>
          <p:cNvSpPr>
            <a:spLocks noGrp="1" noChangeArrowheads="1"/>
          </p:cNvSpPr>
          <p:nvPr>
            <p:ph type="title"/>
          </p:nvPr>
        </p:nvSpPr>
        <p:spPr/>
        <p:txBody>
          <a:bodyPr/>
          <a:lstStyle/>
          <a:p>
            <a:pPr eaLnBrk="1" hangingPunct="1"/>
            <a:r>
              <a:rPr lang="en-US" altLang="en-US"/>
              <a:t>Wind Farms – Optimum Spacing</a:t>
            </a:r>
          </a:p>
        </p:txBody>
      </p:sp>
      <p:sp>
        <p:nvSpPr>
          <p:cNvPr id="244746" name="Slide Number Placeholder 1">
            <a:extLst>
              <a:ext uri="{FF2B5EF4-FFF2-40B4-BE49-F238E27FC236}">
                <a16:creationId xmlns:a16="http://schemas.microsoft.com/office/drawing/2014/main" id="{7E87D593-887E-4BF7-9071-AADDA73DB0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buClr>
                <a:srgbClr val="000000"/>
              </a:buClr>
              <a:buSzPct val="100000"/>
              <a:buFont typeface="Wingdings" panose="05000000000000000000" pitchFamily="2" charset="2"/>
              <a:buNone/>
            </a:pPr>
            <a:fld id="{E7209074-E52A-421C-9428-B4640DC68C4F}" type="slidenum">
              <a:rPr lang="en-US" altLang="en-US" sz="2000" smtClean="0">
                <a:solidFill>
                  <a:srgbClr val="000000"/>
                </a:solidFill>
              </a:rPr>
              <a:pPr>
                <a:buClr>
                  <a:srgbClr val="000000"/>
                </a:buClr>
                <a:buSzPct val="100000"/>
                <a:buFont typeface="Wingdings" panose="05000000000000000000" pitchFamily="2" charset="2"/>
                <a:buNone/>
              </a:pPr>
              <a:t>155</a:t>
            </a:fld>
            <a:endParaRPr lang="en-US" altLang="en-US" sz="2000">
              <a:solidFill>
                <a:srgbClr val="000000"/>
              </a:solidFill>
            </a:endParaRPr>
          </a:p>
        </p:txBody>
      </p:sp>
      <p:pic>
        <p:nvPicPr>
          <p:cNvPr id="244739" name="Content Placeholder 3" descr="fig629.png">
            <a:extLst>
              <a:ext uri="{FF2B5EF4-FFF2-40B4-BE49-F238E27FC236}">
                <a16:creationId xmlns:a16="http://schemas.microsoft.com/office/drawing/2014/main" id="{3139022A-C9D9-4ACB-9987-98189FB71EF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a:xfrm>
            <a:off x="0" y="1066800"/>
            <a:ext cx="7086600" cy="3190875"/>
          </a:xfrm>
        </p:spPr>
      </p:pic>
      <p:pic>
        <p:nvPicPr>
          <p:cNvPr id="244740" name="Picture 5" descr="ex612.png">
            <a:extLst>
              <a:ext uri="{FF2B5EF4-FFF2-40B4-BE49-F238E27FC236}">
                <a16:creationId xmlns:a16="http://schemas.microsoft.com/office/drawing/2014/main" id="{DB2F3C68-A3A9-4667-B1C0-45CF772389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4191000" y="4187825"/>
            <a:ext cx="4854575"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1" name="TextBox 9">
            <a:extLst>
              <a:ext uri="{FF2B5EF4-FFF2-40B4-BE49-F238E27FC236}">
                <a16:creationId xmlns:a16="http://schemas.microsoft.com/office/drawing/2014/main" id="{5E3FB240-C64A-4BC4-AF78-1ED3003A3FFC}"/>
              </a:ext>
            </a:extLst>
          </p:cNvPr>
          <p:cNvSpPr txBox="1">
            <a:spLocks noChangeArrowheads="1"/>
          </p:cNvSpPr>
          <p:nvPr/>
        </p:nvSpPr>
        <p:spPr bwMode="auto">
          <a:xfrm>
            <a:off x="1447800" y="4278313"/>
            <a:ext cx="342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lgn="r" eaLnBrk="1" hangingPunct="1">
              <a:buClr>
                <a:srgbClr val="000000"/>
              </a:buClr>
              <a:buSzPct val="100000"/>
              <a:buFont typeface="Wingdings" panose="05000000000000000000" pitchFamily="2" charset="2"/>
              <a:buNone/>
            </a:pPr>
            <a:r>
              <a:rPr lang="en-US" altLang="en-US" sz="1800">
                <a:solidFill>
                  <a:srgbClr val="969696"/>
                </a:solidFill>
              </a:rPr>
              <a:t>Figure 6.29</a:t>
            </a:r>
          </a:p>
        </p:txBody>
      </p:sp>
      <p:sp>
        <p:nvSpPr>
          <p:cNvPr id="244742" name="TextBox 9">
            <a:extLst>
              <a:ext uri="{FF2B5EF4-FFF2-40B4-BE49-F238E27FC236}">
                <a16:creationId xmlns:a16="http://schemas.microsoft.com/office/drawing/2014/main" id="{8007915D-CA60-4C5E-92CC-C78C81F99E40}"/>
              </a:ext>
            </a:extLst>
          </p:cNvPr>
          <p:cNvSpPr txBox="1">
            <a:spLocks noChangeArrowheads="1"/>
          </p:cNvSpPr>
          <p:nvPr/>
        </p:nvSpPr>
        <p:spPr bwMode="auto">
          <a:xfrm>
            <a:off x="304800" y="4343400"/>
            <a:ext cx="381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eaLnBrk="1" hangingPunct="1">
              <a:buClr>
                <a:srgbClr val="000000"/>
              </a:buClr>
              <a:buSzPct val="100000"/>
              <a:buFont typeface="Wingdings" panose="05000000000000000000" pitchFamily="2" charset="2"/>
              <a:buNone/>
            </a:pPr>
            <a:r>
              <a:rPr lang="en-US" altLang="en-US" sz="2800" dirty="0"/>
              <a:t>Optimum spacing is estimated to be 3-5 rotor diameters between towers and 5-9 between rows</a:t>
            </a:r>
          </a:p>
        </p:txBody>
      </p:sp>
      <p:sp>
        <p:nvSpPr>
          <p:cNvPr id="244743" name="TextBox 9">
            <a:extLst>
              <a:ext uri="{FF2B5EF4-FFF2-40B4-BE49-F238E27FC236}">
                <a16:creationId xmlns:a16="http://schemas.microsoft.com/office/drawing/2014/main" id="{87424CEC-D8C0-4031-8F3F-6C9EB339870D}"/>
              </a:ext>
            </a:extLst>
          </p:cNvPr>
          <p:cNvSpPr txBox="1">
            <a:spLocks noChangeArrowheads="1"/>
          </p:cNvSpPr>
          <p:nvPr/>
        </p:nvSpPr>
        <p:spPr bwMode="auto">
          <a:xfrm>
            <a:off x="4267200" y="5257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lgn="r" eaLnBrk="1" hangingPunct="1">
              <a:buClr>
                <a:srgbClr val="000000"/>
              </a:buClr>
              <a:buSzPct val="100000"/>
              <a:buFont typeface="Wingdings" panose="05000000000000000000" pitchFamily="2" charset="2"/>
              <a:buNone/>
            </a:pPr>
            <a:r>
              <a:rPr lang="en-US" altLang="en-US" sz="1800">
                <a:solidFill>
                  <a:srgbClr val="969696"/>
                </a:solidFill>
              </a:rPr>
              <a:t>5 D to 9D</a:t>
            </a:r>
          </a:p>
        </p:txBody>
      </p:sp>
      <p:sp>
        <p:nvSpPr>
          <p:cNvPr id="244744" name="TextBox 9">
            <a:extLst>
              <a:ext uri="{FF2B5EF4-FFF2-40B4-BE49-F238E27FC236}">
                <a16:creationId xmlns:a16="http://schemas.microsoft.com/office/drawing/2014/main" id="{AEFB5D25-A293-4E69-9948-33C304076802}"/>
              </a:ext>
            </a:extLst>
          </p:cNvPr>
          <p:cNvSpPr txBox="1">
            <a:spLocks noChangeArrowheads="1"/>
          </p:cNvSpPr>
          <p:nvPr/>
        </p:nvSpPr>
        <p:spPr bwMode="auto">
          <a:xfrm>
            <a:off x="6553200" y="41148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lgn="r" eaLnBrk="1" hangingPunct="1">
              <a:buClr>
                <a:srgbClr val="000000"/>
              </a:buClr>
              <a:buSzPct val="100000"/>
              <a:buFont typeface="Wingdings" panose="05000000000000000000" pitchFamily="2" charset="2"/>
              <a:buNone/>
            </a:pPr>
            <a:r>
              <a:rPr lang="en-US" altLang="en-US" sz="1800">
                <a:solidFill>
                  <a:srgbClr val="969696"/>
                </a:solidFill>
              </a:rPr>
              <a:t>3 D to 5D</a:t>
            </a:r>
          </a:p>
        </p:txBody>
      </p:sp>
      <p:sp>
        <p:nvSpPr>
          <p:cNvPr id="244745" name="Text Box 9">
            <a:extLst>
              <a:ext uri="{FF2B5EF4-FFF2-40B4-BE49-F238E27FC236}">
                <a16:creationId xmlns:a16="http://schemas.microsoft.com/office/drawing/2014/main" id="{269CCD38-E0BF-44BC-B01D-AC8E0859AD2A}"/>
              </a:ext>
            </a:extLst>
          </p:cNvPr>
          <p:cNvSpPr txBox="1">
            <a:spLocks noChangeArrowheads="1"/>
          </p:cNvSpPr>
          <p:nvPr/>
        </p:nvSpPr>
        <p:spPr bwMode="auto">
          <a:xfrm>
            <a:off x="7315200" y="1422400"/>
            <a:ext cx="1752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eaLnBrk="1" hangingPunct="1">
              <a:buClr>
                <a:srgbClr val="000000"/>
              </a:buClr>
              <a:buSzPct val="100000"/>
              <a:buFont typeface="Wingdings" panose="05000000000000000000" pitchFamily="2" charset="2"/>
              <a:buNone/>
            </a:pPr>
            <a:r>
              <a:rPr lang="en-US" altLang="en-US" sz="2400">
                <a:solidFill>
                  <a:srgbClr val="000000"/>
                </a:solidFill>
              </a:rPr>
              <a:t>Ballpark</a:t>
            </a:r>
            <a:br>
              <a:rPr lang="en-US" altLang="en-US" sz="2400">
                <a:solidFill>
                  <a:srgbClr val="000000"/>
                </a:solidFill>
              </a:rPr>
            </a:br>
            <a:r>
              <a:rPr lang="en-US" altLang="en-US" sz="2400">
                <a:solidFill>
                  <a:srgbClr val="000000"/>
                </a:solidFill>
              </a:rPr>
              <a:t>figure for </a:t>
            </a:r>
            <a:br>
              <a:rPr lang="en-US" altLang="en-US" sz="2400">
                <a:solidFill>
                  <a:srgbClr val="000000"/>
                </a:solidFill>
              </a:rPr>
            </a:br>
            <a:r>
              <a:rPr lang="en-US" altLang="en-US" sz="2400">
                <a:solidFill>
                  <a:srgbClr val="000000"/>
                </a:solidFill>
              </a:rPr>
              <a:t>GE 1.5 MW in Midwest</a:t>
            </a:r>
            <a:br>
              <a:rPr lang="en-US" altLang="en-US" sz="2400">
                <a:solidFill>
                  <a:srgbClr val="000000"/>
                </a:solidFill>
              </a:rPr>
            </a:br>
            <a:r>
              <a:rPr lang="en-US" altLang="en-US" sz="2400">
                <a:solidFill>
                  <a:srgbClr val="000000"/>
                </a:solidFill>
              </a:rPr>
              <a:t>is one per</a:t>
            </a:r>
            <a:br>
              <a:rPr lang="en-US" altLang="en-US" sz="2400">
                <a:solidFill>
                  <a:srgbClr val="000000"/>
                </a:solidFill>
              </a:rPr>
            </a:br>
            <a:r>
              <a:rPr lang="en-US" altLang="en-US" sz="2400">
                <a:solidFill>
                  <a:srgbClr val="000000"/>
                </a:solidFill>
              </a:rPr>
              <a:t>80 acres</a:t>
            </a:r>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C00DDA3A-7038-4FD2-8B75-E82553D6C4AF}"/>
              </a:ext>
            </a:extLst>
          </p:cNvPr>
          <p:cNvSpPr>
            <a:spLocks noChangeArrowheads="1"/>
          </p:cNvSpPr>
          <p:nvPr/>
        </p:nvSpPr>
        <p:spPr bwMode="auto">
          <a:xfrm>
            <a:off x="685800" y="12954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defRPr/>
            </a:pPr>
            <a:r>
              <a:rPr lang="en-US" altLang="zh-CN" sz="2400" dirty="0">
                <a:latin typeface="+mn-lt"/>
                <a:ea typeface="宋体" panose="02010600030101010101" pitchFamily="2" charset="-122"/>
              </a:rPr>
              <a:t>Suppose a wind farm has a 4 rotor diameter spacing along its front row and 7 rotor diameter spacing between rows.  Assume 78% array efficiency and turbine efficiency of 32%.</a:t>
            </a:r>
          </a:p>
          <a:p>
            <a:pPr lvl="1" eaLnBrk="1" hangingPunct="1">
              <a:spcBef>
                <a:spcPct val="20000"/>
              </a:spcBef>
              <a:buFontTx/>
              <a:buChar char="–"/>
              <a:defRPr/>
            </a:pPr>
            <a:r>
              <a:rPr lang="en-US" altLang="zh-CN" sz="2400" dirty="0">
                <a:latin typeface="+mn-lt"/>
                <a:ea typeface="宋体" panose="02010600030101010101" pitchFamily="2" charset="-122"/>
              </a:rPr>
              <a:t>Find the annual production per acre for 400W/m</a:t>
            </a:r>
            <a:r>
              <a:rPr lang="en-US" altLang="zh-CN" sz="2400" baseline="30000" dirty="0">
                <a:latin typeface="+mn-lt"/>
                <a:ea typeface="宋体" panose="02010600030101010101" pitchFamily="2" charset="-122"/>
              </a:rPr>
              <a:t>2</a:t>
            </a:r>
            <a:r>
              <a:rPr lang="en-US" altLang="zh-CN" sz="2400" dirty="0">
                <a:latin typeface="+mn-lt"/>
                <a:ea typeface="宋体" panose="02010600030101010101" pitchFamily="2" charset="-122"/>
              </a:rPr>
              <a:t> winds at hub height (the edge of 50m, Class 4 winds)</a:t>
            </a:r>
          </a:p>
          <a:p>
            <a:pPr lvl="1" eaLnBrk="1" hangingPunct="1">
              <a:spcBef>
                <a:spcPct val="20000"/>
              </a:spcBef>
              <a:buFontTx/>
              <a:buChar char="–"/>
              <a:defRPr/>
            </a:pPr>
            <a:r>
              <a:rPr lang="en-US" altLang="zh-CN" sz="2400" dirty="0">
                <a:latin typeface="+mn-lt"/>
                <a:ea typeface="宋体" panose="02010600030101010101" pitchFamily="2" charset="-122"/>
              </a:rPr>
              <a:t>If the farmer leases the land for $100/acre-year (which is 10x what he makes on cattle) what is the lease cost (for wind farm company) per kWh generated?</a:t>
            </a:r>
          </a:p>
        </p:txBody>
      </p:sp>
      <p:sp>
        <p:nvSpPr>
          <p:cNvPr id="2" name="标题 1">
            <a:extLst>
              <a:ext uri="{FF2B5EF4-FFF2-40B4-BE49-F238E27FC236}">
                <a16:creationId xmlns:a16="http://schemas.microsoft.com/office/drawing/2014/main" id="{1C40C461-7CB8-4A16-9652-878A8323D498}"/>
              </a:ext>
            </a:extLst>
          </p:cNvPr>
          <p:cNvSpPr>
            <a:spLocks noGrp="1"/>
          </p:cNvSpPr>
          <p:nvPr>
            <p:ph type="title"/>
          </p:nvPr>
        </p:nvSpPr>
        <p:spPr/>
        <p:txBody>
          <a:bodyPr/>
          <a:lstStyle/>
          <a:p>
            <a:r>
              <a:rPr lang="en-US" altLang="zh-CN" dirty="0"/>
              <a:t>Wind Farm Example – Wind Energy Potential per unit of land area</a:t>
            </a:r>
            <a:endParaRPr lang="zh-CN" alt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49">
            <a:extLst>
              <a:ext uri="{FF2B5EF4-FFF2-40B4-BE49-F238E27FC236}">
                <a16:creationId xmlns:a16="http://schemas.microsoft.com/office/drawing/2014/main" id="{CAEA34FE-B2C5-45D4-82A9-F8C4EAC3A4F5}"/>
              </a:ext>
            </a:extLst>
          </p:cNvPr>
          <p:cNvSpPr>
            <a:spLocks noChangeArrowheads="1"/>
          </p:cNvSpPr>
          <p:nvPr/>
        </p:nvSpPr>
        <p:spPr bwMode="auto">
          <a:xfrm>
            <a:off x="3581400" y="3581400"/>
            <a:ext cx="1752600" cy="838200"/>
          </a:xfrm>
          <a:prstGeom prst="rect">
            <a:avLst/>
          </a:prstGeom>
          <a:solidFill>
            <a:srgbClr val="FFFF99"/>
          </a:solidFill>
          <a:ln w="9525">
            <a:solidFill>
              <a:schemeClr val="tx1"/>
            </a:solidFill>
            <a:prstDash val="sysDot"/>
            <a:miter lim="800000"/>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ea typeface="SimSun" panose="02010600030101010101" pitchFamily="2" charset="-122"/>
            </a:endParaRPr>
          </a:p>
        </p:txBody>
      </p:sp>
      <p:sp>
        <p:nvSpPr>
          <p:cNvPr id="14339" name="Rectangle 4">
            <a:extLst>
              <a:ext uri="{FF2B5EF4-FFF2-40B4-BE49-F238E27FC236}">
                <a16:creationId xmlns:a16="http://schemas.microsoft.com/office/drawing/2014/main" id="{75BBEC58-5505-4866-8A33-E975FA3E3A1F}"/>
              </a:ext>
            </a:extLst>
          </p:cNvPr>
          <p:cNvSpPr>
            <a:spLocks noGrp="1" noChangeArrowheads="1"/>
          </p:cNvSpPr>
          <p:nvPr>
            <p:ph type="title"/>
          </p:nvPr>
        </p:nvSpPr>
        <p:spPr/>
        <p:txBody>
          <a:bodyPr/>
          <a:lstStyle/>
          <a:p>
            <a:pPr eaLnBrk="1" hangingPunct="1">
              <a:defRPr/>
            </a:pPr>
            <a:r>
              <a:rPr lang="en-US" altLang="zh-CN" dirty="0">
                <a:latin typeface="+mn-lt"/>
                <a:ea typeface="宋体" panose="02010600030101010101" pitchFamily="2" charset="-122"/>
              </a:rPr>
              <a:t>Example</a:t>
            </a:r>
          </a:p>
        </p:txBody>
      </p:sp>
      <p:grpSp>
        <p:nvGrpSpPr>
          <p:cNvPr id="250884" name="Group 30">
            <a:extLst>
              <a:ext uri="{FF2B5EF4-FFF2-40B4-BE49-F238E27FC236}">
                <a16:creationId xmlns:a16="http://schemas.microsoft.com/office/drawing/2014/main" id="{AD62626E-B058-49E9-A1AB-01E4BD59AA34}"/>
              </a:ext>
            </a:extLst>
          </p:cNvPr>
          <p:cNvGrpSpPr>
            <a:grpSpLocks/>
          </p:cNvGrpSpPr>
          <p:nvPr/>
        </p:nvGrpSpPr>
        <p:grpSpPr bwMode="auto">
          <a:xfrm>
            <a:off x="7239000" y="1152525"/>
            <a:ext cx="1689100" cy="523875"/>
            <a:chOff x="4416" y="927"/>
            <a:chExt cx="1064" cy="330"/>
          </a:xfrm>
        </p:grpSpPr>
        <p:sp>
          <p:nvSpPr>
            <p:cNvPr id="250930" name="Oval 23">
              <a:extLst>
                <a:ext uri="{FF2B5EF4-FFF2-40B4-BE49-F238E27FC236}">
                  <a16:creationId xmlns:a16="http://schemas.microsoft.com/office/drawing/2014/main" id="{D42B2B01-7674-478C-A824-424FA761CDF2}"/>
                </a:ext>
              </a:extLst>
            </p:cNvPr>
            <p:cNvSpPr>
              <a:spLocks noChangeArrowheads="1"/>
            </p:cNvSpPr>
            <p:nvPr/>
          </p:nvSpPr>
          <p:spPr bwMode="auto">
            <a:xfrm>
              <a:off x="4416" y="1008"/>
              <a:ext cx="144" cy="14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ea typeface="SimSun" panose="02010600030101010101" pitchFamily="2" charset="-122"/>
              </a:endParaRPr>
            </a:p>
          </p:txBody>
        </p:sp>
        <p:sp>
          <p:nvSpPr>
            <p:cNvPr id="14387" name="Text Box 24">
              <a:extLst>
                <a:ext uri="{FF2B5EF4-FFF2-40B4-BE49-F238E27FC236}">
                  <a16:creationId xmlns:a16="http://schemas.microsoft.com/office/drawing/2014/main" id="{9A219F36-5DD3-4BC3-AC73-55EE84F52F24}"/>
                </a:ext>
              </a:extLst>
            </p:cNvPr>
            <p:cNvSpPr txBox="1">
              <a:spLocks noChangeArrowheads="1"/>
            </p:cNvSpPr>
            <p:nvPr/>
          </p:nvSpPr>
          <p:spPr bwMode="auto">
            <a:xfrm>
              <a:off x="4656" y="927"/>
              <a:ext cx="8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dirty="0">
                  <a:latin typeface="+mn-lt"/>
                  <a:ea typeface="宋体" panose="02010600030101010101" pitchFamily="2" charset="-122"/>
                </a:rPr>
                <a:t>Turbine</a:t>
              </a:r>
            </a:p>
          </p:txBody>
        </p:sp>
      </p:grpSp>
      <p:grpSp>
        <p:nvGrpSpPr>
          <p:cNvPr id="250885" name="Group 29">
            <a:extLst>
              <a:ext uri="{FF2B5EF4-FFF2-40B4-BE49-F238E27FC236}">
                <a16:creationId xmlns:a16="http://schemas.microsoft.com/office/drawing/2014/main" id="{E18BB6A1-1278-419B-8770-EF5DB3CC7AB9}"/>
              </a:ext>
            </a:extLst>
          </p:cNvPr>
          <p:cNvGrpSpPr>
            <a:grpSpLocks/>
          </p:cNvGrpSpPr>
          <p:nvPr/>
        </p:nvGrpSpPr>
        <p:grpSpPr bwMode="auto">
          <a:xfrm>
            <a:off x="1143000" y="2743200"/>
            <a:ext cx="6781800" cy="2514600"/>
            <a:chOff x="288" y="1392"/>
            <a:chExt cx="4272" cy="1584"/>
          </a:xfrm>
        </p:grpSpPr>
        <p:sp>
          <p:nvSpPr>
            <p:cNvPr id="250909" name="Oval 6">
              <a:extLst>
                <a:ext uri="{FF2B5EF4-FFF2-40B4-BE49-F238E27FC236}">
                  <a16:creationId xmlns:a16="http://schemas.microsoft.com/office/drawing/2014/main" id="{51A14167-44E5-44B5-99D7-A927416CAAA5}"/>
                </a:ext>
              </a:extLst>
            </p:cNvPr>
            <p:cNvSpPr>
              <a:spLocks noChangeArrowheads="1"/>
            </p:cNvSpPr>
            <p:nvPr/>
          </p:nvSpPr>
          <p:spPr bwMode="auto">
            <a:xfrm>
              <a:off x="1776" y="1584"/>
              <a:ext cx="144" cy="14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ea typeface="SimSun" panose="02010600030101010101" pitchFamily="2" charset="-122"/>
              </a:endParaRPr>
            </a:p>
          </p:txBody>
        </p:sp>
        <p:sp>
          <p:nvSpPr>
            <p:cNvPr id="250910" name="Oval 7">
              <a:extLst>
                <a:ext uri="{FF2B5EF4-FFF2-40B4-BE49-F238E27FC236}">
                  <a16:creationId xmlns:a16="http://schemas.microsoft.com/office/drawing/2014/main" id="{691BD6D5-54B7-472C-949D-1A244B79B030}"/>
                </a:ext>
              </a:extLst>
            </p:cNvPr>
            <p:cNvSpPr>
              <a:spLocks noChangeArrowheads="1"/>
            </p:cNvSpPr>
            <p:nvPr/>
          </p:nvSpPr>
          <p:spPr bwMode="auto">
            <a:xfrm>
              <a:off x="2880" y="1584"/>
              <a:ext cx="144" cy="14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ea typeface="SimSun" panose="02010600030101010101" pitchFamily="2" charset="-122"/>
              </a:endParaRPr>
            </a:p>
          </p:txBody>
        </p:sp>
        <p:sp>
          <p:nvSpPr>
            <p:cNvPr id="14367" name="Line 8">
              <a:extLst>
                <a:ext uri="{FF2B5EF4-FFF2-40B4-BE49-F238E27FC236}">
                  <a16:creationId xmlns:a16="http://schemas.microsoft.com/office/drawing/2014/main" id="{1CE4743D-71C7-4826-AE26-EBCD60C07256}"/>
                </a:ext>
              </a:extLst>
            </p:cNvPr>
            <p:cNvSpPr>
              <a:spLocks noChangeShapeType="1"/>
            </p:cNvSpPr>
            <p:nvPr/>
          </p:nvSpPr>
          <p:spPr bwMode="auto">
            <a:xfrm>
              <a:off x="1056" y="1392"/>
              <a:ext cx="2928" cy="0"/>
            </a:xfrm>
            <a:prstGeom prst="line">
              <a:avLst/>
            </a:prstGeom>
            <a:noFill/>
            <a:ln w="15875">
              <a:solidFill>
                <a:schemeClr val="tx1"/>
              </a:solidFill>
              <a:prstDash val="lg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68" name="Line 9">
              <a:extLst>
                <a:ext uri="{FF2B5EF4-FFF2-40B4-BE49-F238E27FC236}">
                  <a16:creationId xmlns:a16="http://schemas.microsoft.com/office/drawing/2014/main" id="{0B46F7E9-5FF8-46DD-B72F-6E4F1F8BB061}"/>
                </a:ext>
              </a:extLst>
            </p:cNvPr>
            <p:cNvSpPr>
              <a:spLocks noChangeShapeType="1"/>
            </p:cNvSpPr>
            <p:nvPr/>
          </p:nvSpPr>
          <p:spPr bwMode="auto">
            <a:xfrm>
              <a:off x="288" y="1920"/>
              <a:ext cx="4272" cy="0"/>
            </a:xfrm>
            <a:prstGeom prst="line">
              <a:avLst/>
            </a:prstGeom>
            <a:noFill/>
            <a:ln w="15875">
              <a:solidFill>
                <a:schemeClr val="tx1"/>
              </a:solidFill>
              <a:prstDash val="lg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69" name="Line 10">
              <a:extLst>
                <a:ext uri="{FF2B5EF4-FFF2-40B4-BE49-F238E27FC236}">
                  <a16:creationId xmlns:a16="http://schemas.microsoft.com/office/drawing/2014/main" id="{8031AA89-0F01-4BC8-B11D-4F9F6E116FBD}"/>
                </a:ext>
              </a:extLst>
            </p:cNvPr>
            <p:cNvSpPr>
              <a:spLocks noChangeShapeType="1"/>
            </p:cNvSpPr>
            <p:nvPr/>
          </p:nvSpPr>
          <p:spPr bwMode="auto">
            <a:xfrm>
              <a:off x="2400" y="1392"/>
              <a:ext cx="0" cy="528"/>
            </a:xfrm>
            <a:prstGeom prst="line">
              <a:avLst/>
            </a:prstGeom>
            <a:noFill/>
            <a:ln w="1587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70" name="Line 11">
              <a:extLst>
                <a:ext uri="{FF2B5EF4-FFF2-40B4-BE49-F238E27FC236}">
                  <a16:creationId xmlns:a16="http://schemas.microsoft.com/office/drawing/2014/main" id="{17968C9A-97FC-42D0-B4BA-9A32CF95F5D1}"/>
                </a:ext>
              </a:extLst>
            </p:cNvPr>
            <p:cNvSpPr>
              <a:spLocks noChangeShapeType="1"/>
            </p:cNvSpPr>
            <p:nvPr/>
          </p:nvSpPr>
          <p:spPr bwMode="auto">
            <a:xfrm>
              <a:off x="3552" y="1392"/>
              <a:ext cx="0" cy="528"/>
            </a:xfrm>
            <a:prstGeom prst="line">
              <a:avLst/>
            </a:prstGeom>
            <a:noFill/>
            <a:ln w="1587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71" name="Line 12">
              <a:extLst>
                <a:ext uri="{FF2B5EF4-FFF2-40B4-BE49-F238E27FC236}">
                  <a16:creationId xmlns:a16="http://schemas.microsoft.com/office/drawing/2014/main" id="{48699399-9330-4C40-9E35-9E6437183539}"/>
                </a:ext>
              </a:extLst>
            </p:cNvPr>
            <p:cNvSpPr>
              <a:spLocks noChangeShapeType="1"/>
            </p:cNvSpPr>
            <p:nvPr/>
          </p:nvSpPr>
          <p:spPr bwMode="auto">
            <a:xfrm>
              <a:off x="1296" y="1392"/>
              <a:ext cx="0" cy="528"/>
            </a:xfrm>
            <a:prstGeom prst="line">
              <a:avLst/>
            </a:prstGeom>
            <a:noFill/>
            <a:ln w="1587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250916" name="Oval 13">
              <a:extLst>
                <a:ext uri="{FF2B5EF4-FFF2-40B4-BE49-F238E27FC236}">
                  <a16:creationId xmlns:a16="http://schemas.microsoft.com/office/drawing/2014/main" id="{E62B5306-DE15-4658-959C-A64F3694DDE6}"/>
                </a:ext>
              </a:extLst>
            </p:cNvPr>
            <p:cNvSpPr>
              <a:spLocks noChangeArrowheads="1"/>
            </p:cNvSpPr>
            <p:nvPr/>
          </p:nvSpPr>
          <p:spPr bwMode="auto">
            <a:xfrm>
              <a:off x="1776" y="2640"/>
              <a:ext cx="144" cy="14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ea typeface="SimSun" panose="02010600030101010101" pitchFamily="2" charset="-122"/>
              </a:endParaRPr>
            </a:p>
          </p:txBody>
        </p:sp>
        <p:sp>
          <p:nvSpPr>
            <p:cNvPr id="250917" name="Oval 14">
              <a:extLst>
                <a:ext uri="{FF2B5EF4-FFF2-40B4-BE49-F238E27FC236}">
                  <a16:creationId xmlns:a16="http://schemas.microsoft.com/office/drawing/2014/main" id="{A77B4B40-5630-4FE5-A880-7B5E0BCF873E}"/>
                </a:ext>
              </a:extLst>
            </p:cNvPr>
            <p:cNvSpPr>
              <a:spLocks noChangeArrowheads="1"/>
            </p:cNvSpPr>
            <p:nvPr/>
          </p:nvSpPr>
          <p:spPr bwMode="auto">
            <a:xfrm>
              <a:off x="2880" y="2640"/>
              <a:ext cx="144" cy="14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ea typeface="SimSun" panose="02010600030101010101" pitchFamily="2" charset="-122"/>
              </a:endParaRPr>
            </a:p>
          </p:txBody>
        </p:sp>
        <p:sp>
          <p:nvSpPr>
            <p:cNvPr id="14374" name="Line 15">
              <a:extLst>
                <a:ext uri="{FF2B5EF4-FFF2-40B4-BE49-F238E27FC236}">
                  <a16:creationId xmlns:a16="http://schemas.microsoft.com/office/drawing/2014/main" id="{6A9CB50E-0412-4BDF-8257-07069296A803}"/>
                </a:ext>
              </a:extLst>
            </p:cNvPr>
            <p:cNvSpPr>
              <a:spLocks noChangeShapeType="1"/>
            </p:cNvSpPr>
            <p:nvPr/>
          </p:nvSpPr>
          <p:spPr bwMode="auto">
            <a:xfrm>
              <a:off x="2400" y="2448"/>
              <a:ext cx="0" cy="528"/>
            </a:xfrm>
            <a:prstGeom prst="line">
              <a:avLst/>
            </a:prstGeom>
            <a:noFill/>
            <a:ln w="1587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75" name="Line 16">
              <a:extLst>
                <a:ext uri="{FF2B5EF4-FFF2-40B4-BE49-F238E27FC236}">
                  <a16:creationId xmlns:a16="http://schemas.microsoft.com/office/drawing/2014/main" id="{4DAD9371-B870-49D2-82F4-79574E0CCFAD}"/>
                </a:ext>
              </a:extLst>
            </p:cNvPr>
            <p:cNvSpPr>
              <a:spLocks noChangeShapeType="1"/>
            </p:cNvSpPr>
            <p:nvPr/>
          </p:nvSpPr>
          <p:spPr bwMode="auto">
            <a:xfrm>
              <a:off x="3552" y="2448"/>
              <a:ext cx="0" cy="528"/>
            </a:xfrm>
            <a:prstGeom prst="line">
              <a:avLst/>
            </a:prstGeom>
            <a:noFill/>
            <a:ln w="1587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76" name="Line 17">
              <a:extLst>
                <a:ext uri="{FF2B5EF4-FFF2-40B4-BE49-F238E27FC236}">
                  <a16:creationId xmlns:a16="http://schemas.microsoft.com/office/drawing/2014/main" id="{BF79296A-D3E3-4D1F-8F2F-3E9EF05458B9}"/>
                </a:ext>
              </a:extLst>
            </p:cNvPr>
            <p:cNvSpPr>
              <a:spLocks noChangeShapeType="1"/>
            </p:cNvSpPr>
            <p:nvPr/>
          </p:nvSpPr>
          <p:spPr bwMode="auto">
            <a:xfrm>
              <a:off x="1296" y="2448"/>
              <a:ext cx="0" cy="528"/>
            </a:xfrm>
            <a:prstGeom prst="line">
              <a:avLst/>
            </a:prstGeom>
            <a:noFill/>
            <a:ln w="1587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77" name="Line 18">
              <a:extLst>
                <a:ext uri="{FF2B5EF4-FFF2-40B4-BE49-F238E27FC236}">
                  <a16:creationId xmlns:a16="http://schemas.microsoft.com/office/drawing/2014/main" id="{79A4A4E6-59A4-4D87-8936-02CFB805E2CB}"/>
                </a:ext>
              </a:extLst>
            </p:cNvPr>
            <p:cNvSpPr>
              <a:spLocks noChangeShapeType="1"/>
            </p:cNvSpPr>
            <p:nvPr/>
          </p:nvSpPr>
          <p:spPr bwMode="auto">
            <a:xfrm>
              <a:off x="1008" y="2976"/>
              <a:ext cx="2928" cy="0"/>
            </a:xfrm>
            <a:prstGeom prst="line">
              <a:avLst/>
            </a:prstGeom>
            <a:noFill/>
            <a:ln w="15875">
              <a:solidFill>
                <a:schemeClr val="tx1"/>
              </a:solidFill>
              <a:prstDash val="lg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78" name="Line 19">
              <a:extLst>
                <a:ext uri="{FF2B5EF4-FFF2-40B4-BE49-F238E27FC236}">
                  <a16:creationId xmlns:a16="http://schemas.microsoft.com/office/drawing/2014/main" id="{0C3BCB02-B84F-48BE-A0B0-A4EC3124EE30}"/>
                </a:ext>
              </a:extLst>
            </p:cNvPr>
            <p:cNvSpPr>
              <a:spLocks noChangeShapeType="1"/>
            </p:cNvSpPr>
            <p:nvPr/>
          </p:nvSpPr>
          <p:spPr bwMode="auto">
            <a:xfrm>
              <a:off x="288" y="2448"/>
              <a:ext cx="4224" cy="0"/>
            </a:xfrm>
            <a:prstGeom prst="line">
              <a:avLst/>
            </a:prstGeom>
            <a:noFill/>
            <a:ln w="15875">
              <a:solidFill>
                <a:schemeClr val="tx1"/>
              </a:solidFill>
              <a:prstDash val="lg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79" name="Line 20">
              <a:extLst>
                <a:ext uri="{FF2B5EF4-FFF2-40B4-BE49-F238E27FC236}">
                  <a16:creationId xmlns:a16="http://schemas.microsoft.com/office/drawing/2014/main" id="{003E05D5-D004-4A54-AAB7-E8E38F5455D5}"/>
                </a:ext>
              </a:extLst>
            </p:cNvPr>
            <p:cNvSpPr>
              <a:spLocks noChangeShapeType="1"/>
            </p:cNvSpPr>
            <p:nvPr/>
          </p:nvSpPr>
          <p:spPr bwMode="auto">
            <a:xfrm>
              <a:off x="2928" y="1920"/>
              <a:ext cx="0" cy="528"/>
            </a:xfrm>
            <a:prstGeom prst="line">
              <a:avLst/>
            </a:prstGeom>
            <a:noFill/>
            <a:ln w="1587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80" name="Line 21">
              <a:extLst>
                <a:ext uri="{FF2B5EF4-FFF2-40B4-BE49-F238E27FC236}">
                  <a16:creationId xmlns:a16="http://schemas.microsoft.com/office/drawing/2014/main" id="{A25294D6-B2C4-49A8-BF67-CC107E69A593}"/>
                </a:ext>
              </a:extLst>
            </p:cNvPr>
            <p:cNvSpPr>
              <a:spLocks noChangeShapeType="1"/>
            </p:cNvSpPr>
            <p:nvPr/>
          </p:nvSpPr>
          <p:spPr bwMode="auto">
            <a:xfrm>
              <a:off x="1824" y="1920"/>
              <a:ext cx="0" cy="528"/>
            </a:xfrm>
            <a:prstGeom prst="line">
              <a:avLst/>
            </a:prstGeom>
            <a:noFill/>
            <a:ln w="1587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250925" name="Oval 22">
              <a:extLst>
                <a:ext uri="{FF2B5EF4-FFF2-40B4-BE49-F238E27FC236}">
                  <a16:creationId xmlns:a16="http://schemas.microsoft.com/office/drawing/2014/main" id="{E06B232C-E773-49C8-A642-64E54EDE4CA5}"/>
                </a:ext>
              </a:extLst>
            </p:cNvPr>
            <p:cNvSpPr>
              <a:spLocks noChangeArrowheads="1"/>
            </p:cNvSpPr>
            <p:nvPr/>
          </p:nvSpPr>
          <p:spPr bwMode="auto">
            <a:xfrm>
              <a:off x="2304" y="2112"/>
              <a:ext cx="144" cy="14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ea typeface="SimSun" panose="02010600030101010101" pitchFamily="2" charset="-122"/>
              </a:endParaRPr>
            </a:p>
          </p:txBody>
        </p:sp>
        <p:sp>
          <p:nvSpPr>
            <p:cNvPr id="250926" name="Oval 25">
              <a:extLst>
                <a:ext uri="{FF2B5EF4-FFF2-40B4-BE49-F238E27FC236}">
                  <a16:creationId xmlns:a16="http://schemas.microsoft.com/office/drawing/2014/main" id="{F645EA06-3A60-4742-95B6-76399ADB15A7}"/>
                </a:ext>
              </a:extLst>
            </p:cNvPr>
            <p:cNvSpPr>
              <a:spLocks noChangeArrowheads="1"/>
            </p:cNvSpPr>
            <p:nvPr/>
          </p:nvSpPr>
          <p:spPr bwMode="auto">
            <a:xfrm>
              <a:off x="1210" y="2112"/>
              <a:ext cx="144" cy="14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ea typeface="SimSun" panose="02010600030101010101" pitchFamily="2" charset="-122"/>
              </a:endParaRPr>
            </a:p>
          </p:txBody>
        </p:sp>
        <p:sp>
          <p:nvSpPr>
            <p:cNvPr id="14383" name="Line 26">
              <a:extLst>
                <a:ext uri="{FF2B5EF4-FFF2-40B4-BE49-F238E27FC236}">
                  <a16:creationId xmlns:a16="http://schemas.microsoft.com/office/drawing/2014/main" id="{C65A8D28-E9D8-4C5B-8D46-1255FC4087B3}"/>
                </a:ext>
              </a:extLst>
            </p:cNvPr>
            <p:cNvSpPr>
              <a:spLocks noChangeShapeType="1"/>
            </p:cNvSpPr>
            <p:nvPr/>
          </p:nvSpPr>
          <p:spPr bwMode="auto">
            <a:xfrm>
              <a:off x="730" y="1920"/>
              <a:ext cx="0" cy="528"/>
            </a:xfrm>
            <a:prstGeom prst="line">
              <a:avLst/>
            </a:prstGeom>
            <a:noFill/>
            <a:ln w="1587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250928" name="Oval 27">
              <a:extLst>
                <a:ext uri="{FF2B5EF4-FFF2-40B4-BE49-F238E27FC236}">
                  <a16:creationId xmlns:a16="http://schemas.microsoft.com/office/drawing/2014/main" id="{129B55C6-4CCA-41B2-AFEC-340FB2A1922F}"/>
                </a:ext>
              </a:extLst>
            </p:cNvPr>
            <p:cNvSpPr>
              <a:spLocks noChangeArrowheads="1"/>
            </p:cNvSpPr>
            <p:nvPr/>
          </p:nvSpPr>
          <p:spPr bwMode="auto">
            <a:xfrm>
              <a:off x="3474" y="2112"/>
              <a:ext cx="144" cy="144"/>
            </a:xfrm>
            <a:prstGeom prst="ellipse">
              <a:avLst/>
            </a:prstGeom>
            <a:solidFill>
              <a:srgbClr val="00FF00"/>
            </a:solidFill>
            <a:ln w="9525">
              <a:solidFill>
                <a:schemeClr val="tx1"/>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zh-CN" altLang="zh-CN">
                <a:ea typeface="SimSun" panose="02010600030101010101" pitchFamily="2" charset="-122"/>
              </a:endParaRPr>
            </a:p>
          </p:txBody>
        </p:sp>
        <p:sp>
          <p:nvSpPr>
            <p:cNvPr id="14385" name="Line 28">
              <a:extLst>
                <a:ext uri="{FF2B5EF4-FFF2-40B4-BE49-F238E27FC236}">
                  <a16:creationId xmlns:a16="http://schemas.microsoft.com/office/drawing/2014/main" id="{F3B8E294-2E72-437F-923D-C525A82BAEBE}"/>
                </a:ext>
              </a:extLst>
            </p:cNvPr>
            <p:cNvSpPr>
              <a:spLocks noChangeShapeType="1"/>
            </p:cNvSpPr>
            <p:nvPr/>
          </p:nvSpPr>
          <p:spPr bwMode="auto">
            <a:xfrm>
              <a:off x="4146" y="1920"/>
              <a:ext cx="0" cy="528"/>
            </a:xfrm>
            <a:prstGeom prst="line">
              <a:avLst/>
            </a:prstGeom>
            <a:noFill/>
            <a:ln w="15875">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grpSp>
      <p:grpSp>
        <p:nvGrpSpPr>
          <p:cNvPr id="250886" name="Group 35">
            <a:extLst>
              <a:ext uri="{FF2B5EF4-FFF2-40B4-BE49-F238E27FC236}">
                <a16:creationId xmlns:a16="http://schemas.microsoft.com/office/drawing/2014/main" id="{4D117E2D-3859-4267-B0D9-103ACB669DDA}"/>
              </a:ext>
            </a:extLst>
          </p:cNvPr>
          <p:cNvGrpSpPr>
            <a:grpSpLocks/>
          </p:cNvGrpSpPr>
          <p:nvPr/>
        </p:nvGrpSpPr>
        <p:grpSpPr bwMode="auto">
          <a:xfrm>
            <a:off x="7880350" y="3184525"/>
            <a:ext cx="852488" cy="838200"/>
            <a:chOff x="336" y="2256"/>
            <a:chExt cx="537" cy="528"/>
          </a:xfrm>
        </p:grpSpPr>
        <p:sp>
          <p:nvSpPr>
            <p:cNvPr id="14361" name="Line 31">
              <a:extLst>
                <a:ext uri="{FF2B5EF4-FFF2-40B4-BE49-F238E27FC236}">
                  <a16:creationId xmlns:a16="http://schemas.microsoft.com/office/drawing/2014/main" id="{FC13D38D-BA9F-4731-98A5-1A7D1FD55526}"/>
                </a:ext>
              </a:extLst>
            </p:cNvPr>
            <p:cNvSpPr>
              <a:spLocks noChangeShapeType="1"/>
            </p:cNvSpPr>
            <p:nvPr/>
          </p:nvSpPr>
          <p:spPr bwMode="auto">
            <a:xfrm>
              <a:off x="336" y="2256"/>
              <a:ext cx="336"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62" name="Line 32">
              <a:extLst>
                <a:ext uri="{FF2B5EF4-FFF2-40B4-BE49-F238E27FC236}">
                  <a16:creationId xmlns:a16="http://schemas.microsoft.com/office/drawing/2014/main" id="{B476D2C1-C7A3-4328-B044-E066D0122BB5}"/>
                </a:ext>
              </a:extLst>
            </p:cNvPr>
            <p:cNvSpPr>
              <a:spLocks noChangeShapeType="1"/>
            </p:cNvSpPr>
            <p:nvPr/>
          </p:nvSpPr>
          <p:spPr bwMode="auto">
            <a:xfrm>
              <a:off x="336" y="2784"/>
              <a:ext cx="336"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63" name="Line 33">
              <a:extLst>
                <a:ext uri="{FF2B5EF4-FFF2-40B4-BE49-F238E27FC236}">
                  <a16:creationId xmlns:a16="http://schemas.microsoft.com/office/drawing/2014/main" id="{554386E6-E3EA-44CA-96C8-E84B68BADE4C}"/>
                </a:ext>
              </a:extLst>
            </p:cNvPr>
            <p:cNvSpPr>
              <a:spLocks noChangeShapeType="1"/>
            </p:cNvSpPr>
            <p:nvPr/>
          </p:nvSpPr>
          <p:spPr bwMode="auto">
            <a:xfrm>
              <a:off x="480" y="2256"/>
              <a:ext cx="0" cy="528"/>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64" name="Text Box 34">
              <a:extLst>
                <a:ext uri="{FF2B5EF4-FFF2-40B4-BE49-F238E27FC236}">
                  <a16:creationId xmlns:a16="http://schemas.microsoft.com/office/drawing/2014/main" id="{E734FD8C-5376-42D0-84FD-6D18812876AF}"/>
                </a:ext>
              </a:extLst>
            </p:cNvPr>
            <p:cNvSpPr txBox="1">
              <a:spLocks noChangeArrowheads="1"/>
            </p:cNvSpPr>
            <p:nvPr/>
          </p:nvSpPr>
          <p:spPr bwMode="auto">
            <a:xfrm>
              <a:off x="480" y="2400"/>
              <a:ext cx="39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a:latin typeface="+mn-lt"/>
                  <a:ea typeface="宋体" panose="02010600030101010101" pitchFamily="2" charset="-122"/>
                </a:rPr>
                <a:t>7D</a:t>
              </a:r>
            </a:p>
          </p:txBody>
        </p:sp>
      </p:grpSp>
      <p:sp>
        <p:nvSpPr>
          <p:cNvPr id="14343" name="Line 36">
            <a:extLst>
              <a:ext uri="{FF2B5EF4-FFF2-40B4-BE49-F238E27FC236}">
                <a16:creationId xmlns:a16="http://schemas.microsoft.com/office/drawing/2014/main" id="{4BB965F1-EB0F-4229-B38B-2CB9356533E1}"/>
              </a:ext>
            </a:extLst>
          </p:cNvPr>
          <p:cNvSpPr>
            <a:spLocks noChangeShapeType="1"/>
          </p:cNvSpPr>
          <p:nvPr/>
        </p:nvSpPr>
        <p:spPr bwMode="auto">
          <a:xfrm>
            <a:off x="6416675" y="3994150"/>
            <a:ext cx="1295400" cy="0"/>
          </a:xfrm>
          <a:prstGeom prst="line">
            <a:avLst/>
          </a:prstGeom>
          <a:noFill/>
          <a:ln w="12700">
            <a:solidFill>
              <a:schemeClr val="tx1"/>
            </a:solidFill>
            <a:prstDash val="dashDot"/>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44" name="Line 38">
            <a:extLst>
              <a:ext uri="{FF2B5EF4-FFF2-40B4-BE49-F238E27FC236}">
                <a16:creationId xmlns:a16="http://schemas.microsoft.com/office/drawing/2014/main" id="{C0E8A8B5-672D-4436-89F8-23FB8196898A}"/>
              </a:ext>
            </a:extLst>
          </p:cNvPr>
          <p:cNvSpPr>
            <a:spLocks noChangeShapeType="1"/>
          </p:cNvSpPr>
          <p:nvPr/>
        </p:nvSpPr>
        <p:spPr bwMode="auto">
          <a:xfrm flipH="1">
            <a:off x="5486400" y="3155950"/>
            <a:ext cx="2286000" cy="0"/>
          </a:xfrm>
          <a:prstGeom prst="line">
            <a:avLst/>
          </a:prstGeom>
          <a:noFill/>
          <a:ln w="12700">
            <a:solidFill>
              <a:schemeClr val="tx1"/>
            </a:solidFill>
            <a:prstDash val="dashDot"/>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grpSp>
        <p:nvGrpSpPr>
          <p:cNvPr id="250889" name="Group 43">
            <a:extLst>
              <a:ext uri="{FF2B5EF4-FFF2-40B4-BE49-F238E27FC236}">
                <a16:creationId xmlns:a16="http://schemas.microsoft.com/office/drawing/2014/main" id="{48DA9DFA-BDA1-4BE8-A0AA-EFB5FA8FD1C1}"/>
              </a:ext>
            </a:extLst>
          </p:cNvPr>
          <p:cNvGrpSpPr>
            <a:grpSpLocks/>
          </p:cNvGrpSpPr>
          <p:nvPr/>
        </p:nvGrpSpPr>
        <p:grpSpPr bwMode="auto">
          <a:xfrm>
            <a:off x="3629025" y="1981200"/>
            <a:ext cx="1781175" cy="609600"/>
            <a:chOff x="2286" y="1248"/>
            <a:chExt cx="1122" cy="384"/>
          </a:xfrm>
        </p:grpSpPr>
        <p:sp>
          <p:nvSpPr>
            <p:cNvPr id="14357" name="Line 39">
              <a:extLst>
                <a:ext uri="{FF2B5EF4-FFF2-40B4-BE49-F238E27FC236}">
                  <a16:creationId xmlns:a16="http://schemas.microsoft.com/office/drawing/2014/main" id="{411243C7-5F67-453C-93D5-B73813C641B3}"/>
                </a:ext>
              </a:extLst>
            </p:cNvPr>
            <p:cNvSpPr>
              <a:spLocks noChangeShapeType="1"/>
            </p:cNvSpPr>
            <p:nvPr/>
          </p:nvSpPr>
          <p:spPr bwMode="auto">
            <a:xfrm>
              <a:off x="2286" y="1344"/>
              <a:ext cx="0" cy="288"/>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58" name="Line 40">
              <a:extLst>
                <a:ext uri="{FF2B5EF4-FFF2-40B4-BE49-F238E27FC236}">
                  <a16:creationId xmlns:a16="http://schemas.microsoft.com/office/drawing/2014/main" id="{FE0A40D5-0D1C-41C2-88A2-C997498A32A7}"/>
                </a:ext>
              </a:extLst>
            </p:cNvPr>
            <p:cNvSpPr>
              <a:spLocks noChangeShapeType="1"/>
            </p:cNvSpPr>
            <p:nvPr/>
          </p:nvSpPr>
          <p:spPr bwMode="auto">
            <a:xfrm>
              <a:off x="3388" y="1344"/>
              <a:ext cx="0" cy="288"/>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59" name="Line 41">
              <a:extLst>
                <a:ext uri="{FF2B5EF4-FFF2-40B4-BE49-F238E27FC236}">
                  <a16:creationId xmlns:a16="http://schemas.microsoft.com/office/drawing/2014/main" id="{89D96C1A-6523-459E-9B62-8A2C63AFD1CC}"/>
                </a:ext>
              </a:extLst>
            </p:cNvPr>
            <p:cNvSpPr>
              <a:spLocks noChangeShapeType="1"/>
            </p:cNvSpPr>
            <p:nvPr/>
          </p:nvSpPr>
          <p:spPr bwMode="auto">
            <a:xfrm>
              <a:off x="2304" y="1488"/>
              <a:ext cx="1104" cy="0"/>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60" name="Text Box 42">
              <a:extLst>
                <a:ext uri="{FF2B5EF4-FFF2-40B4-BE49-F238E27FC236}">
                  <a16:creationId xmlns:a16="http://schemas.microsoft.com/office/drawing/2014/main" id="{03E032B5-9D29-4849-99F4-A7138188AB9E}"/>
                </a:ext>
              </a:extLst>
            </p:cNvPr>
            <p:cNvSpPr txBox="1">
              <a:spLocks noChangeArrowheads="1"/>
            </p:cNvSpPr>
            <p:nvPr/>
          </p:nvSpPr>
          <p:spPr bwMode="auto">
            <a:xfrm>
              <a:off x="2628" y="1248"/>
              <a:ext cx="39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a:latin typeface="+mn-lt"/>
                  <a:ea typeface="宋体" panose="02010600030101010101" pitchFamily="2" charset="-122"/>
                </a:rPr>
                <a:t>4D</a:t>
              </a:r>
            </a:p>
          </p:txBody>
        </p:sp>
      </p:grpSp>
      <p:sp>
        <p:nvSpPr>
          <p:cNvPr id="14346" name="Line 45">
            <a:extLst>
              <a:ext uri="{FF2B5EF4-FFF2-40B4-BE49-F238E27FC236}">
                <a16:creationId xmlns:a16="http://schemas.microsoft.com/office/drawing/2014/main" id="{64C2C44B-056A-4DEE-A396-A4B4158CBE08}"/>
              </a:ext>
            </a:extLst>
          </p:cNvPr>
          <p:cNvSpPr>
            <a:spLocks noChangeShapeType="1"/>
          </p:cNvSpPr>
          <p:nvPr/>
        </p:nvSpPr>
        <p:spPr bwMode="auto">
          <a:xfrm>
            <a:off x="4495800" y="54102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47" name="Line 46">
            <a:extLst>
              <a:ext uri="{FF2B5EF4-FFF2-40B4-BE49-F238E27FC236}">
                <a16:creationId xmlns:a16="http://schemas.microsoft.com/office/drawing/2014/main" id="{90F9A41D-848F-4BD7-ACEC-1776D4C4494F}"/>
              </a:ext>
            </a:extLst>
          </p:cNvPr>
          <p:cNvSpPr>
            <a:spLocks noChangeShapeType="1"/>
          </p:cNvSpPr>
          <p:nvPr/>
        </p:nvSpPr>
        <p:spPr bwMode="auto">
          <a:xfrm>
            <a:off x="6324600" y="54102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48" name="Line 47">
            <a:extLst>
              <a:ext uri="{FF2B5EF4-FFF2-40B4-BE49-F238E27FC236}">
                <a16:creationId xmlns:a16="http://schemas.microsoft.com/office/drawing/2014/main" id="{1F2B1E39-905D-4CF8-8B08-2C43FF4DDB3E}"/>
              </a:ext>
            </a:extLst>
          </p:cNvPr>
          <p:cNvSpPr>
            <a:spLocks noChangeShapeType="1"/>
          </p:cNvSpPr>
          <p:nvPr/>
        </p:nvSpPr>
        <p:spPr bwMode="auto">
          <a:xfrm>
            <a:off x="4524375" y="5638800"/>
            <a:ext cx="1800225" cy="0"/>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49" name="Text Box 48">
            <a:extLst>
              <a:ext uri="{FF2B5EF4-FFF2-40B4-BE49-F238E27FC236}">
                <a16:creationId xmlns:a16="http://schemas.microsoft.com/office/drawing/2014/main" id="{6C7FD6D3-0E87-41A7-9654-8840DADD0E27}"/>
              </a:ext>
            </a:extLst>
          </p:cNvPr>
          <p:cNvSpPr txBox="1">
            <a:spLocks noChangeArrowheads="1"/>
          </p:cNvSpPr>
          <p:nvPr/>
        </p:nvSpPr>
        <p:spPr bwMode="auto">
          <a:xfrm>
            <a:off x="5105400" y="5638800"/>
            <a:ext cx="623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a:latin typeface="+mn-lt"/>
                <a:ea typeface="宋体" panose="02010600030101010101" pitchFamily="2" charset="-122"/>
              </a:rPr>
              <a:t>4D</a:t>
            </a:r>
          </a:p>
        </p:txBody>
      </p:sp>
      <p:sp>
        <p:nvSpPr>
          <p:cNvPr id="250894" name="AutoShape 51">
            <a:extLst>
              <a:ext uri="{FF2B5EF4-FFF2-40B4-BE49-F238E27FC236}">
                <a16:creationId xmlns:a16="http://schemas.microsoft.com/office/drawing/2014/main" id="{D2D08239-0B74-4740-84F6-E6AD5A8E28F4}"/>
              </a:ext>
            </a:extLst>
          </p:cNvPr>
          <p:cNvSpPr>
            <a:spLocks noChangeArrowheads="1"/>
          </p:cNvSpPr>
          <p:nvPr/>
        </p:nvSpPr>
        <p:spPr bwMode="auto">
          <a:xfrm rot="10800000">
            <a:off x="2209800" y="5715000"/>
            <a:ext cx="1524000" cy="838200"/>
          </a:xfrm>
          <a:prstGeom prst="wedgeRoundRectCallout">
            <a:avLst>
              <a:gd name="adj1" fmla="val -96255"/>
              <a:gd name="adj2" fmla="val 221019"/>
              <a:gd name="adj3" fmla="val 16667"/>
            </a:avLst>
          </a:prstGeom>
          <a:solidFill>
            <a:srgbClr val="FFFF99"/>
          </a:solidFill>
          <a:ln w="9525">
            <a:solidFill>
              <a:schemeClr val="tx1"/>
            </a:solidFill>
            <a:miter lim="800000"/>
            <a:headEnd/>
            <a:tailEnd type="none" w="lg" len="lg"/>
          </a:ln>
        </p:spPr>
        <p:txBody>
          <a:bodyPr rot="10800000"/>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endParaRPr lang="zh-CN" altLang="zh-CN">
              <a:ea typeface="SimSun" panose="02010600030101010101" pitchFamily="2" charset="-122"/>
            </a:endParaRPr>
          </a:p>
        </p:txBody>
      </p:sp>
      <p:sp>
        <p:nvSpPr>
          <p:cNvPr id="14351" name="Text Box 53">
            <a:extLst>
              <a:ext uri="{FF2B5EF4-FFF2-40B4-BE49-F238E27FC236}">
                <a16:creationId xmlns:a16="http://schemas.microsoft.com/office/drawing/2014/main" id="{E6720974-02C6-4900-905F-CEB9DF1F8914}"/>
              </a:ext>
            </a:extLst>
          </p:cNvPr>
          <p:cNvSpPr txBox="1">
            <a:spLocks noChangeArrowheads="1"/>
          </p:cNvSpPr>
          <p:nvPr/>
        </p:nvSpPr>
        <p:spPr bwMode="auto">
          <a:xfrm>
            <a:off x="2193925" y="5791200"/>
            <a:ext cx="1692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1800" dirty="0">
                <a:latin typeface="+mn-lt"/>
                <a:ea typeface="宋体" panose="02010600030101010101" pitchFamily="2" charset="-122"/>
              </a:rPr>
              <a:t>Area occupied by 1 turbine</a:t>
            </a:r>
          </a:p>
        </p:txBody>
      </p:sp>
      <p:grpSp>
        <p:nvGrpSpPr>
          <p:cNvPr id="250896" name="Group 54">
            <a:extLst>
              <a:ext uri="{FF2B5EF4-FFF2-40B4-BE49-F238E27FC236}">
                <a16:creationId xmlns:a16="http://schemas.microsoft.com/office/drawing/2014/main" id="{6397E9C5-F234-4305-8013-465FED4FC0B4}"/>
              </a:ext>
            </a:extLst>
          </p:cNvPr>
          <p:cNvGrpSpPr>
            <a:grpSpLocks/>
          </p:cNvGrpSpPr>
          <p:nvPr/>
        </p:nvGrpSpPr>
        <p:grpSpPr bwMode="auto">
          <a:xfrm>
            <a:off x="381000" y="3581400"/>
            <a:ext cx="852488" cy="838200"/>
            <a:chOff x="336" y="2256"/>
            <a:chExt cx="537" cy="528"/>
          </a:xfrm>
        </p:grpSpPr>
        <p:sp>
          <p:nvSpPr>
            <p:cNvPr id="14353" name="Line 55">
              <a:extLst>
                <a:ext uri="{FF2B5EF4-FFF2-40B4-BE49-F238E27FC236}">
                  <a16:creationId xmlns:a16="http://schemas.microsoft.com/office/drawing/2014/main" id="{FA5722C1-9540-4678-A402-C2E0C5F145FE}"/>
                </a:ext>
              </a:extLst>
            </p:cNvPr>
            <p:cNvSpPr>
              <a:spLocks noChangeShapeType="1"/>
            </p:cNvSpPr>
            <p:nvPr/>
          </p:nvSpPr>
          <p:spPr bwMode="auto">
            <a:xfrm>
              <a:off x="336" y="2256"/>
              <a:ext cx="336"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54" name="Line 56">
              <a:extLst>
                <a:ext uri="{FF2B5EF4-FFF2-40B4-BE49-F238E27FC236}">
                  <a16:creationId xmlns:a16="http://schemas.microsoft.com/office/drawing/2014/main" id="{7881DB20-D065-4413-8C0D-A01D9790D22D}"/>
                </a:ext>
              </a:extLst>
            </p:cNvPr>
            <p:cNvSpPr>
              <a:spLocks noChangeShapeType="1"/>
            </p:cNvSpPr>
            <p:nvPr/>
          </p:nvSpPr>
          <p:spPr bwMode="auto">
            <a:xfrm>
              <a:off x="336" y="2784"/>
              <a:ext cx="336"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55" name="Line 57">
              <a:extLst>
                <a:ext uri="{FF2B5EF4-FFF2-40B4-BE49-F238E27FC236}">
                  <a16:creationId xmlns:a16="http://schemas.microsoft.com/office/drawing/2014/main" id="{E725DE7A-85C4-480E-ACF6-888BB6BA4F3C}"/>
                </a:ext>
              </a:extLst>
            </p:cNvPr>
            <p:cNvSpPr>
              <a:spLocks noChangeShapeType="1"/>
            </p:cNvSpPr>
            <p:nvPr/>
          </p:nvSpPr>
          <p:spPr bwMode="auto">
            <a:xfrm>
              <a:off x="480" y="2256"/>
              <a:ext cx="0" cy="528"/>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pPr>
                <a:defRPr/>
              </a:pPr>
              <a:endParaRPr lang="zh-CN" altLang="en-US">
                <a:latin typeface="+mn-lt"/>
              </a:endParaRPr>
            </a:p>
          </p:txBody>
        </p:sp>
        <p:sp>
          <p:nvSpPr>
            <p:cNvPr id="14356" name="Text Box 58">
              <a:extLst>
                <a:ext uri="{FF2B5EF4-FFF2-40B4-BE49-F238E27FC236}">
                  <a16:creationId xmlns:a16="http://schemas.microsoft.com/office/drawing/2014/main" id="{3D83D591-E7DD-4C52-AD66-178BC8C9A89A}"/>
                </a:ext>
              </a:extLst>
            </p:cNvPr>
            <p:cNvSpPr txBox="1">
              <a:spLocks noChangeArrowheads="1"/>
            </p:cNvSpPr>
            <p:nvPr/>
          </p:nvSpPr>
          <p:spPr bwMode="auto">
            <a:xfrm>
              <a:off x="480" y="2400"/>
              <a:ext cx="39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a:latin typeface="+mn-lt"/>
                  <a:ea typeface="宋体" panose="02010600030101010101" pitchFamily="2" charset="-122"/>
                </a:rPr>
                <a:t>7D</a:t>
              </a:r>
            </a:p>
          </p:txBody>
        </p:sp>
      </p:gr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E84C2B85-4232-4281-AA2D-BDAEBA4D9F72}"/>
              </a:ext>
            </a:extLst>
          </p:cNvPr>
          <p:cNvSpPr>
            <a:spLocks noChangeArrowheads="1"/>
          </p:cNvSpPr>
          <p:nvPr/>
        </p:nvSpPr>
        <p:spPr bwMode="auto">
          <a:xfrm>
            <a:off x="228600" y="1736725"/>
            <a:ext cx="75549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Char char="–"/>
              <a:defRPr/>
            </a:pPr>
            <a:r>
              <a:rPr lang="en-US" altLang="zh-CN" sz="2400" dirty="0">
                <a:latin typeface="+mn-lt"/>
                <a:ea typeface="宋体" panose="02010600030101010101" pitchFamily="2" charset="-122"/>
              </a:rPr>
              <a:t>Find the annual production per acre for 400W/m</a:t>
            </a:r>
            <a:r>
              <a:rPr lang="en-US" altLang="zh-CN" sz="2400" baseline="30000" dirty="0">
                <a:latin typeface="+mn-lt"/>
                <a:ea typeface="宋体" panose="02010600030101010101" pitchFamily="2" charset="-122"/>
              </a:rPr>
              <a:t>2</a:t>
            </a:r>
            <a:r>
              <a:rPr lang="en-US" altLang="zh-CN" sz="2400" dirty="0">
                <a:latin typeface="+mn-lt"/>
                <a:ea typeface="宋体" panose="02010600030101010101" pitchFamily="2" charset="-122"/>
              </a:rPr>
              <a:t> winds at hub height </a:t>
            </a:r>
            <a:r>
              <a:rPr lang="en-US" altLang="zh-CN" sz="2000" dirty="0">
                <a:latin typeface="+mn-lt"/>
                <a:ea typeface="宋体" panose="02010600030101010101" pitchFamily="2" charset="-122"/>
              </a:rPr>
              <a:t>(one turbine consumes 28 D</a:t>
            </a:r>
            <a:r>
              <a:rPr lang="en-US" altLang="zh-CN" sz="2000" baseline="30000" dirty="0">
                <a:latin typeface="+mn-lt"/>
                <a:ea typeface="宋体" panose="02010600030101010101" pitchFamily="2" charset="-122"/>
              </a:rPr>
              <a:t>2</a:t>
            </a:r>
            <a:r>
              <a:rPr lang="en-US" altLang="zh-CN" sz="2000" dirty="0">
                <a:latin typeface="+mn-lt"/>
                <a:ea typeface="宋体" panose="02010600030101010101" pitchFamily="2" charset="-122"/>
              </a:rPr>
              <a:t>)</a:t>
            </a:r>
          </a:p>
        </p:txBody>
      </p:sp>
      <p:sp>
        <p:nvSpPr>
          <p:cNvPr id="15365" name="Text Box 5">
            <a:extLst>
              <a:ext uri="{FF2B5EF4-FFF2-40B4-BE49-F238E27FC236}">
                <a16:creationId xmlns:a16="http://schemas.microsoft.com/office/drawing/2014/main" id="{0784C763-4AE4-4DA2-B90F-F3080091AE41}"/>
              </a:ext>
            </a:extLst>
          </p:cNvPr>
          <p:cNvSpPr txBox="1">
            <a:spLocks noChangeArrowheads="1"/>
          </p:cNvSpPr>
          <p:nvPr/>
        </p:nvSpPr>
        <p:spPr bwMode="auto">
          <a:xfrm>
            <a:off x="6172200" y="4591050"/>
            <a:ext cx="245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2000" dirty="0">
                <a:latin typeface="+mn-lt"/>
                <a:ea typeface="宋体" panose="02010600030101010101" pitchFamily="2" charset="-122"/>
              </a:rPr>
              <a:t>(1 acre = 4047 m</a:t>
            </a:r>
            <a:r>
              <a:rPr lang="en-US" altLang="zh-CN" sz="2000" baseline="30000" dirty="0">
                <a:latin typeface="+mn-lt"/>
                <a:ea typeface="宋体" panose="02010600030101010101" pitchFamily="2" charset="-122"/>
              </a:rPr>
              <a:t>2</a:t>
            </a:r>
            <a:r>
              <a:rPr lang="en-US" altLang="zh-CN" sz="2000" dirty="0">
                <a:latin typeface="+mn-lt"/>
                <a:ea typeface="宋体" panose="02010600030101010101" pitchFamily="2" charset="-122"/>
              </a:rPr>
              <a:t>)</a:t>
            </a:r>
          </a:p>
        </p:txBody>
      </p:sp>
      <p:graphicFrame>
        <p:nvGraphicFramePr>
          <p:cNvPr id="251909" name="对象 1">
            <a:extLst>
              <a:ext uri="{FF2B5EF4-FFF2-40B4-BE49-F238E27FC236}">
                <a16:creationId xmlns:a16="http://schemas.microsoft.com/office/drawing/2014/main" id="{E1052D55-50BA-4558-88A0-CD6D2AAA2F6D}"/>
              </a:ext>
            </a:extLst>
          </p:cNvPr>
          <p:cNvGraphicFramePr>
            <a:graphicFrameLocks noChangeAspect="1"/>
          </p:cNvGraphicFramePr>
          <p:nvPr/>
        </p:nvGraphicFramePr>
        <p:xfrm>
          <a:off x="990600" y="2800350"/>
          <a:ext cx="5943600" cy="3581400"/>
        </p:xfrm>
        <a:graphic>
          <a:graphicData uri="http://schemas.openxmlformats.org/presentationml/2006/ole">
            <mc:AlternateContent xmlns:mc="http://schemas.openxmlformats.org/markup-compatibility/2006">
              <mc:Choice xmlns:v="urn:schemas-microsoft-com:vml" Requires="v">
                <p:oleObj spid="_x0000_s55311" name="Equation" r:id="rId3" imgW="3035300" imgH="1828800" progId="Equation.DSMT4">
                  <p:embed/>
                </p:oleObj>
              </mc:Choice>
              <mc:Fallback>
                <p:oleObj name="Equation" r:id="rId3" imgW="3035300" imgH="1828800" progId="Equation.DSMT4">
                  <p:embed/>
                  <p:pic>
                    <p:nvPicPr>
                      <p:cNvPr id="251909" name="对象 1">
                        <a:extLst>
                          <a:ext uri="{FF2B5EF4-FFF2-40B4-BE49-F238E27FC236}">
                            <a16:creationId xmlns:a16="http://schemas.microsoft.com/office/drawing/2014/main" id="{E1052D55-50BA-4558-88A0-CD6D2AAA2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800350"/>
                        <a:ext cx="5943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标题 1">
            <a:extLst>
              <a:ext uri="{FF2B5EF4-FFF2-40B4-BE49-F238E27FC236}">
                <a16:creationId xmlns:a16="http://schemas.microsoft.com/office/drawing/2014/main" id="{74A1F41C-0253-4F35-B534-82935B404431}"/>
              </a:ext>
            </a:extLst>
          </p:cNvPr>
          <p:cNvSpPr>
            <a:spLocks noGrp="1"/>
          </p:cNvSpPr>
          <p:nvPr>
            <p:ph type="title"/>
          </p:nvPr>
        </p:nvSpPr>
        <p:spPr/>
        <p:txBody>
          <a:bodyPr/>
          <a:lstStyle/>
          <a:p>
            <a:r>
              <a:rPr lang="en-US" altLang="zh-CN" dirty="0"/>
              <a:t>Wind Farm Solution</a:t>
            </a:r>
            <a:endParaRPr lang="zh-CN" alt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9F41AAE0-8AE9-4603-8692-CC7E46528456}"/>
              </a:ext>
            </a:extLst>
          </p:cNvPr>
          <p:cNvSpPr>
            <a:spLocks noChangeArrowheads="1"/>
          </p:cNvSpPr>
          <p:nvPr/>
        </p:nvSpPr>
        <p:spPr bwMode="auto">
          <a:xfrm>
            <a:off x="606425" y="1828800"/>
            <a:ext cx="76993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Char char="–"/>
              <a:defRPr/>
            </a:pPr>
            <a:r>
              <a:rPr lang="en-US" altLang="zh-CN" sz="2400" dirty="0">
                <a:latin typeface="+mn-lt"/>
                <a:ea typeface="宋体" panose="02010600030101010101" pitchFamily="2" charset="-122"/>
              </a:rPr>
              <a:t>If the farmer leases the land for $100/acre-year (which is 10x revenue on cattle) what is the lease cost per kWh?</a:t>
            </a:r>
          </a:p>
        </p:txBody>
      </p:sp>
      <p:graphicFrame>
        <p:nvGraphicFramePr>
          <p:cNvPr id="252932" name="对象 1">
            <a:extLst>
              <a:ext uri="{FF2B5EF4-FFF2-40B4-BE49-F238E27FC236}">
                <a16:creationId xmlns:a16="http://schemas.microsoft.com/office/drawing/2014/main" id="{33EF58F0-2227-4DB3-89E4-3CBD3EF7123F}"/>
              </a:ext>
            </a:extLst>
          </p:cNvPr>
          <p:cNvGraphicFramePr>
            <a:graphicFrameLocks noChangeAspect="1"/>
          </p:cNvGraphicFramePr>
          <p:nvPr/>
        </p:nvGraphicFramePr>
        <p:xfrm>
          <a:off x="1447800" y="2971800"/>
          <a:ext cx="5784850" cy="1892300"/>
        </p:xfrm>
        <a:graphic>
          <a:graphicData uri="http://schemas.openxmlformats.org/presentationml/2006/ole">
            <mc:AlternateContent xmlns:mc="http://schemas.openxmlformats.org/markup-compatibility/2006">
              <mc:Choice xmlns:v="urn:schemas-microsoft-com:vml" Requires="v">
                <p:oleObj spid="_x0000_s56335" name="Equation" r:id="rId3" imgW="2717800" imgH="889000" progId="Equation.DSMT4">
                  <p:embed/>
                </p:oleObj>
              </mc:Choice>
              <mc:Fallback>
                <p:oleObj name="Equation" r:id="rId3" imgW="2717800" imgH="889000" progId="Equation.DSMT4">
                  <p:embed/>
                  <p:pic>
                    <p:nvPicPr>
                      <p:cNvPr id="252932" name="对象 1">
                        <a:extLst>
                          <a:ext uri="{FF2B5EF4-FFF2-40B4-BE49-F238E27FC236}">
                            <a16:creationId xmlns:a16="http://schemas.microsoft.com/office/drawing/2014/main" id="{33EF58F0-2227-4DB3-89E4-3CBD3EF71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971800"/>
                        <a:ext cx="57848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标题 1">
            <a:extLst>
              <a:ext uri="{FF2B5EF4-FFF2-40B4-BE49-F238E27FC236}">
                <a16:creationId xmlns:a16="http://schemas.microsoft.com/office/drawing/2014/main" id="{CDCA71EA-81C9-4E7F-AC6A-A40B7A57B7D2}"/>
              </a:ext>
            </a:extLst>
          </p:cNvPr>
          <p:cNvSpPr>
            <a:spLocks noGrp="1"/>
          </p:cNvSpPr>
          <p:nvPr>
            <p:ph type="title"/>
          </p:nvPr>
        </p:nvSpPr>
        <p:spPr/>
        <p:txBody>
          <a:bodyPr/>
          <a:lstStyle/>
          <a:p>
            <a:r>
              <a:rPr lang="en-US" altLang="zh-CN" sz="3600" dirty="0">
                <a:solidFill>
                  <a:schemeClr val="tx2"/>
                </a:solidFill>
                <a:ea typeface="宋体" panose="02010600030101010101" pitchFamily="2" charset="-122"/>
              </a:rPr>
              <a:t>Wind Farm Solution</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CF2775B-0A25-41C8-8C5F-DD767695AB91}"/>
              </a:ext>
            </a:extLst>
          </p:cNvPr>
          <p:cNvSpPr>
            <a:spLocks noGrp="1"/>
          </p:cNvSpPr>
          <p:nvPr>
            <p:ph type="title"/>
          </p:nvPr>
        </p:nvSpPr>
        <p:spPr/>
        <p:txBody>
          <a:bodyPr/>
          <a:lstStyle/>
          <a:p>
            <a:pPr>
              <a:defRPr/>
            </a:pPr>
            <a:r>
              <a:rPr lang="en-US" altLang="zh-CN" dirty="0">
                <a:latin typeface="+mn-lt"/>
                <a:ea typeface="宋体" panose="02010600030101010101" pitchFamily="2" charset="-122"/>
              </a:rPr>
              <a:t>Types of Wind Turbines</a:t>
            </a:r>
          </a:p>
        </p:txBody>
      </p:sp>
      <p:sp>
        <p:nvSpPr>
          <p:cNvPr id="56323" name="Content Placeholder 2">
            <a:extLst>
              <a:ext uri="{FF2B5EF4-FFF2-40B4-BE49-F238E27FC236}">
                <a16:creationId xmlns:a16="http://schemas.microsoft.com/office/drawing/2014/main" id="{231042B0-C9E8-4725-8381-B06DF03D3558}"/>
              </a:ext>
            </a:extLst>
          </p:cNvPr>
          <p:cNvSpPr>
            <a:spLocks noGrp="1" noChangeArrowheads="1"/>
          </p:cNvSpPr>
          <p:nvPr>
            <p:ph idx="1"/>
          </p:nvPr>
        </p:nvSpPr>
        <p:spPr/>
        <p:txBody>
          <a:bodyPr/>
          <a:lstStyle/>
          <a:p>
            <a:pPr marL="342900" indent="-342900">
              <a:lnSpc>
                <a:spcPct val="80000"/>
              </a:lnSpc>
              <a:spcBef>
                <a:spcPct val="20000"/>
              </a:spcBef>
              <a:buClr>
                <a:schemeClr val="tx1"/>
              </a:buClr>
              <a:buSzPct val="125000"/>
              <a:buFontTx/>
              <a:buChar char="•"/>
              <a:defRPr/>
            </a:pPr>
            <a:r>
              <a:rPr lang="en-US" altLang="zh-CN" dirty="0">
                <a:ea typeface="宋体" panose="02010600030101010101" pitchFamily="2" charset="-122"/>
              </a:rPr>
              <a:t>Classification: based on the axis around which the turbine blades rotate.</a:t>
            </a:r>
          </a:p>
          <a:p>
            <a:pPr marL="342900" indent="-342900">
              <a:lnSpc>
                <a:spcPct val="80000"/>
              </a:lnSpc>
              <a:spcBef>
                <a:spcPct val="20000"/>
              </a:spcBef>
              <a:buClr>
                <a:schemeClr val="tx1"/>
              </a:buClr>
              <a:buSzPct val="125000"/>
              <a:buFontTx/>
              <a:buChar char="•"/>
              <a:defRPr/>
            </a:pPr>
            <a:r>
              <a:rPr lang="en-US" altLang="zh-CN" dirty="0">
                <a:ea typeface="宋体" panose="02010600030101010101" pitchFamily="2" charset="-122"/>
              </a:rPr>
              <a:t>Upwind HAWT: Horizontal axis (requires yaw control)</a:t>
            </a:r>
          </a:p>
          <a:p>
            <a:pPr marL="342900" indent="-342900">
              <a:lnSpc>
                <a:spcPct val="80000"/>
              </a:lnSpc>
              <a:spcBef>
                <a:spcPct val="20000"/>
              </a:spcBef>
              <a:buClr>
                <a:schemeClr val="tx1"/>
              </a:buClr>
              <a:buSzPct val="125000"/>
              <a:buFontTx/>
              <a:buChar char="•"/>
              <a:defRPr/>
            </a:pPr>
            <a:r>
              <a:rPr lang="en-US" altLang="zh-CN" dirty="0">
                <a:ea typeface="宋体" panose="02010600030101010101" pitchFamily="2" charset="-122"/>
              </a:rPr>
              <a:t>Downwind HAWT: Horizontal axis; self yaw ctrl; wind shadowing</a:t>
            </a:r>
          </a:p>
          <a:p>
            <a:pPr marL="342900" indent="-342900">
              <a:lnSpc>
                <a:spcPct val="80000"/>
              </a:lnSpc>
              <a:spcBef>
                <a:spcPct val="20000"/>
              </a:spcBef>
              <a:buClr>
                <a:schemeClr val="tx1"/>
              </a:buClr>
              <a:buSzPct val="125000"/>
              <a:buFontTx/>
              <a:buChar char="•"/>
              <a:defRPr/>
            </a:pPr>
            <a:r>
              <a:rPr lang="en-US" altLang="zh-CN" dirty="0">
                <a:ea typeface="宋体" panose="02010600030101010101" pitchFamily="2" charset="-122"/>
              </a:rPr>
              <a:t>VAWT: Vertical axis (</a:t>
            </a:r>
            <a:r>
              <a:rPr lang="en-US" altLang="zh-CN" dirty="0" err="1">
                <a:ea typeface="宋体" panose="02010600030101010101" pitchFamily="2" charset="-122"/>
              </a:rPr>
              <a:t>Darrieus</a:t>
            </a:r>
            <a:r>
              <a:rPr lang="en-US" altLang="zh-CN" dirty="0">
                <a:ea typeface="宋体" panose="02010600030101010101" pitchFamily="2" charset="-122"/>
              </a:rPr>
              <a:t>); no need for yaw ctrl, nacelle on the ground, lightened tower; low wind speed </a:t>
            </a:r>
          </a:p>
          <a:p>
            <a:pPr marL="342900" indent="-342900">
              <a:lnSpc>
                <a:spcPct val="80000"/>
              </a:lnSpc>
              <a:spcBef>
                <a:spcPct val="20000"/>
              </a:spcBef>
              <a:buClr>
                <a:schemeClr val="tx1"/>
              </a:buClr>
              <a:buSzPct val="125000"/>
              <a:buFontTx/>
              <a:buChar char="•"/>
              <a:defRPr/>
            </a:pPr>
            <a:r>
              <a:rPr lang="en-US" altLang="zh-CN" dirty="0">
                <a:ea typeface="宋体" panose="02010600030101010101" pitchFamily="2" charset="-122"/>
              </a:rPr>
              <a:t>Terminology – nacelle: the housing around the generator, gear box, and other mechanical components</a:t>
            </a:r>
          </a:p>
          <a:p>
            <a:pPr marL="342900" indent="-342900">
              <a:lnSpc>
                <a:spcPct val="80000"/>
              </a:lnSpc>
              <a:spcBef>
                <a:spcPct val="20000"/>
              </a:spcBef>
              <a:buClr>
                <a:schemeClr val="tx1"/>
              </a:buClr>
              <a:buSzPct val="125000"/>
              <a:buFontTx/>
              <a:buChar char="•"/>
              <a:defRPr/>
            </a:pPr>
            <a:r>
              <a:rPr lang="en-US" altLang="zh-CN" dirty="0">
                <a:ea typeface="宋体" panose="02010600030101010101" pitchFamily="2" charset="-122"/>
              </a:rPr>
              <a:t>Terminology – yaw control: </a:t>
            </a:r>
            <a:r>
              <a:rPr lang="en-US" altLang="zh-CN" dirty="0" err="1">
                <a:ea typeface="宋体" panose="02010600030101010101" pitchFamily="2" charset="-122"/>
              </a:rPr>
              <a:t>orien</a:t>
            </a:r>
            <a:r>
              <a:rPr lang="en-US" altLang="zh-CN" dirty="0">
                <a:ea typeface="宋体" panose="02010600030101010101" pitchFamily="2" charset="-122"/>
              </a:rPr>
              <a:t> the blades facing into the wind direction</a:t>
            </a:r>
          </a:p>
          <a:p>
            <a:pPr marL="342900" indent="-342900">
              <a:lnSpc>
                <a:spcPct val="80000"/>
              </a:lnSpc>
              <a:spcBef>
                <a:spcPct val="20000"/>
              </a:spcBef>
              <a:buClr>
                <a:schemeClr val="tx1"/>
              </a:buClr>
              <a:buSzPct val="125000"/>
              <a:buFontTx/>
              <a:buChar char="•"/>
              <a:defRPr/>
            </a:pPr>
            <a:r>
              <a:rPr lang="en-US" altLang="zh-CN" dirty="0">
                <a:ea typeface="宋体" panose="02010600030101010101" pitchFamily="2" charset="-122"/>
              </a:rPr>
              <a:t>Number of rotating blades: rotational speed; modern turbines have 2 or 3 blades.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055DF9-43F4-4D7D-8CDE-6B89DF1BD53C}"/>
              </a:ext>
            </a:extLst>
          </p:cNvPr>
          <p:cNvSpPr>
            <a:spLocks noGrp="1"/>
          </p:cNvSpPr>
          <p:nvPr>
            <p:ph type="title"/>
          </p:nvPr>
        </p:nvSpPr>
        <p:spPr/>
        <p:txBody>
          <a:bodyPr/>
          <a:lstStyle/>
          <a:p>
            <a:r>
              <a:rPr lang="en-US" altLang="zh-CN" dirty="0"/>
              <a:t>Example</a:t>
            </a:r>
            <a:endParaRPr lang="zh-CN" altLang="en-US" dirty="0"/>
          </a:p>
        </p:txBody>
      </p:sp>
      <p:sp>
        <p:nvSpPr>
          <p:cNvPr id="3" name="内容占位符 2">
            <a:extLst>
              <a:ext uri="{FF2B5EF4-FFF2-40B4-BE49-F238E27FC236}">
                <a16:creationId xmlns:a16="http://schemas.microsoft.com/office/drawing/2014/main" id="{FEFBEA73-250A-4ACE-9342-786B89FA0E31}"/>
              </a:ext>
            </a:extLst>
          </p:cNvPr>
          <p:cNvSpPr>
            <a:spLocks noGrp="1"/>
          </p:cNvSpPr>
          <p:nvPr>
            <p:ph idx="1"/>
          </p:nvPr>
        </p:nvSpPr>
        <p:spPr/>
        <p:txBody>
          <a:bodyPr/>
          <a:lstStyle/>
          <a:p>
            <a:pPr eaLnBrk="1" hangingPunct="1">
              <a:spcBef>
                <a:spcPct val="20000"/>
              </a:spcBef>
              <a:buFontTx/>
              <a:buChar char="•"/>
              <a:defRPr/>
            </a:pPr>
            <a:r>
              <a:rPr lang="en-US" altLang="zh-CN" dirty="0">
                <a:ea typeface="宋体" panose="02010600030101010101" pitchFamily="2" charset="-122"/>
              </a:rPr>
              <a:t>What is the production potential (kWh/acre) of a Class 3 wind site (assume 350 W/m</a:t>
            </a:r>
            <a:r>
              <a:rPr lang="en-US" altLang="zh-CN" baseline="30000" dirty="0">
                <a:ea typeface="宋体" panose="02010600030101010101" pitchFamily="2" charset="-122"/>
              </a:rPr>
              <a:t>2</a:t>
            </a:r>
            <a:r>
              <a:rPr lang="en-US" altLang="zh-CN" dirty="0">
                <a:ea typeface="宋体" panose="02010600030101010101" pitchFamily="2" charset="-122"/>
              </a:rPr>
              <a:t>) in an offshore wind farm site at 50-m hub height? Assume 3 x 6 spacing, 82% array efficiency and 28% turbine efficiency.</a:t>
            </a:r>
          </a:p>
          <a:p>
            <a:pPr eaLnBrk="1" hangingPunct="1">
              <a:spcBef>
                <a:spcPct val="20000"/>
              </a:spcBef>
              <a:buFontTx/>
              <a:buChar char="•"/>
              <a:defRPr/>
            </a:pPr>
            <a:r>
              <a:rPr lang="en-US" altLang="zh-CN" dirty="0">
                <a:ea typeface="宋体" panose="02010600030101010101" pitchFamily="2" charset="-122"/>
              </a:rPr>
              <a:t>If the local state offers $200/year leases to offshore developers how much would these leases add to production costs (per kWh)?</a:t>
            </a:r>
          </a:p>
          <a:p>
            <a:endParaRPr lang="zh-CN" alt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41F35C2D-3DDF-4154-87DE-55E60F893888}"/>
              </a:ext>
            </a:extLst>
          </p:cNvPr>
          <p:cNvSpPr>
            <a:spLocks noChangeArrowheads="1"/>
          </p:cNvSpPr>
          <p:nvPr/>
        </p:nvSpPr>
        <p:spPr bwMode="auto">
          <a:xfrm>
            <a:off x="685800" y="17526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defRPr/>
            </a:pPr>
            <a:r>
              <a:rPr lang="en-US" altLang="zh-CN" sz="3200" dirty="0">
                <a:latin typeface="+mn-lt"/>
                <a:ea typeface="宋体" panose="02010600030101010101" pitchFamily="2" charset="-122"/>
              </a:rPr>
              <a:t>What is the production potential (kWh/acre) of a Class 4 and 5 wind sites (assume 450 and 550 W/m</a:t>
            </a:r>
            <a:r>
              <a:rPr lang="en-US" altLang="zh-CN" sz="3200" baseline="30000" dirty="0">
                <a:latin typeface="+mn-lt"/>
                <a:ea typeface="宋体" panose="02010600030101010101" pitchFamily="2" charset="-122"/>
              </a:rPr>
              <a:t>2</a:t>
            </a:r>
            <a:r>
              <a:rPr lang="en-US" altLang="zh-CN" sz="3200" dirty="0">
                <a:latin typeface="+mn-lt"/>
                <a:ea typeface="宋体" panose="02010600030101010101" pitchFamily="2" charset="-122"/>
              </a:rPr>
              <a:t> respectively) in a wind farm site at 50-m hub height? Assume 3 x 6 spacing, 82% array efficiency and 28% turbine efficiency.</a:t>
            </a:r>
          </a:p>
        </p:txBody>
      </p:sp>
      <p:sp>
        <p:nvSpPr>
          <p:cNvPr id="2" name="标题 1">
            <a:extLst>
              <a:ext uri="{FF2B5EF4-FFF2-40B4-BE49-F238E27FC236}">
                <a16:creationId xmlns:a16="http://schemas.microsoft.com/office/drawing/2014/main" id="{0420153D-1575-4D2F-8C20-C124940FAE64}"/>
              </a:ext>
            </a:extLst>
          </p:cNvPr>
          <p:cNvSpPr>
            <a:spLocks noGrp="1"/>
          </p:cNvSpPr>
          <p:nvPr>
            <p:ph type="title"/>
          </p:nvPr>
        </p:nvSpPr>
        <p:spPr/>
        <p:txBody>
          <a:bodyPr/>
          <a:lstStyle/>
          <a:p>
            <a:r>
              <a:rPr lang="en-US" altLang="zh-CN" dirty="0"/>
              <a:t>Example</a:t>
            </a:r>
            <a:endParaRPr lang="zh-CN" alt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CE1B245-B33D-448D-9E8F-49FD0A026728}"/>
              </a:ext>
            </a:extLst>
          </p:cNvPr>
          <p:cNvSpPr>
            <a:spLocks noGrp="1"/>
          </p:cNvSpPr>
          <p:nvPr>
            <p:ph type="sldNum" sz="quarter" idx="12"/>
          </p:nvPr>
        </p:nvSpPr>
        <p:spPr/>
        <p:txBody>
          <a:bodyPr/>
          <a:lstStyle/>
          <a:p>
            <a:pPr>
              <a:defRPr/>
            </a:pPr>
            <a:fld id="{A5A7C52C-B8D8-46AC-9434-6888604DA894}" type="slidenum">
              <a:rPr lang="en-US" altLang="zh-CN" smtClean="0"/>
              <a:pPr>
                <a:defRPr/>
              </a:pPr>
              <a:t>162</a:t>
            </a:fld>
            <a:endParaRPr lang="en-US" altLang="zh-CN"/>
          </a:p>
        </p:txBody>
      </p:sp>
      <p:sp>
        <p:nvSpPr>
          <p:cNvPr id="5" name="文本框 4">
            <a:extLst>
              <a:ext uri="{FF2B5EF4-FFF2-40B4-BE49-F238E27FC236}">
                <a16:creationId xmlns:a16="http://schemas.microsoft.com/office/drawing/2014/main" id="{F1D61387-BF59-4885-AF7E-8E5AEAB7ACCA}"/>
              </a:ext>
            </a:extLst>
          </p:cNvPr>
          <p:cNvSpPr txBox="1"/>
          <p:nvPr/>
        </p:nvSpPr>
        <p:spPr>
          <a:xfrm>
            <a:off x="3921822" y="2967335"/>
            <a:ext cx="1300356" cy="923330"/>
          </a:xfrm>
          <a:prstGeom prst="rect">
            <a:avLst/>
          </a:prstGeom>
          <a:noFill/>
        </p:spPr>
        <p:txBody>
          <a:bodyPr wrap="none" rtlCol="0">
            <a:spAutoFit/>
          </a:bodyPr>
          <a:lstStyle/>
          <a:p>
            <a:r>
              <a:rPr lang="en-US" altLang="zh-CN" sz="5400" dirty="0"/>
              <a:t>End</a:t>
            </a:r>
            <a:endParaRPr lang="zh-CN" altLang="en-US" sz="5400" dirty="0"/>
          </a:p>
        </p:txBody>
      </p:sp>
    </p:spTree>
    <p:extLst>
      <p:ext uri="{BB962C8B-B14F-4D97-AF65-F5344CB8AC3E}">
        <p14:creationId xmlns:p14="http://schemas.microsoft.com/office/powerpoint/2010/main" val="3198524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CF2775B-0A25-41C8-8C5F-DD767695AB91}"/>
              </a:ext>
            </a:extLst>
          </p:cNvPr>
          <p:cNvSpPr>
            <a:spLocks noGrp="1"/>
          </p:cNvSpPr>
          <p:nvPr>
            <p:ph type="title"/>
          </p:nvPr>
        </p:nvSpPr>
        <p:spPr/>
        <p:txBody>
          <a:bodyPr/>
          <a:lstStyle/>
          <a:p>
            <a:pPr>
              <a:defRPr/>
            </a:pPr>
            <a:r>
              <a:rPr lang="en-US" altLang="zh-CN" dirty="0">
                <a:latin typeface="+mn-lt"/>
                <a:ea typeface="宋体" panose="02010600030101010101" pitchFamily="2" charset="-122"/>
              </a:rPr>
              <a:t>Types of Wind Turbines</a:t>
            </a:r>
          </a:p>
        </p:txBody>
      </p:sp>
      <p:sp>
        <p:nvSpPr>
          <p:cNvPr id="56323" name="Content Placeholder 2">
            <a:extLst>
              <a:ext uri="{FF2B5EF4-FFF2-40B4-BE49-F238E27FC236}">
                <a16:creationId xmlns:a16="http://schemas.microsoft.com/office/drawing/2014/main" id="{231042B0-C9E8-4725-8381-B06DF03D3558}"/>
              </a:ext>
            </a:extLst>
          </p:cNvPr>
          <p:cNvSpPr>
            <a:spLocks noGrp="1" noChangeArrowheads="1"/>
          </p:cNvSpPr>
          <p:nvPr>
            <p:ph idx="1"/>
          </p:nvPr>
        </p:nvSpPr>
        <p:spPr>
          <a:xfrm>
            <a:off x="628650" y="1219200"/>
            <a:ext cx="4781550" cy="4957763"/>
          </a:xfrm>
        </p:spPr>
        <p:txBody>
          <a:bodyPr/>
          <a:lstStyle/>
          <a:p>
            <a:pPr marL="0" indent="0">
              <a:spcBef>
                <a:spcPct val="20000"/>
              </a:spcBef>
              <a:buClr>
                <a:schemeClr val="tx1"/>
              </a:buClr>
              <a:buSzPct val="125000"/>
              <a:buNone/>
              <a:defRPr/>
            </a:pPr>
            <a:r>
              <a:rPr lang="en-US" altLang="zh-CN" dirty="0">
                <a:ea typeface="宋体" panose="02010600030101010101" pitchFamily="2" charset="-122"/>
              </a:rPr>
              <a:t>Upwind HAWT: Horizontal axis:</a:t>
            </a:r>
          </a:p>
          <a:p>
            <a:pPr marL="342900" indent="-342900">
              <a:spcBef>
                <a:spcPct val="20000"/>
              </a:spcBef>
              <a:buClr>
                <a:schemeClr val="tx1"/>
              </a:buClr>
              <a:buSzPct val="125000"/>
              <a:buFontTx/>
              <a:buChar char="•"/>
              <a:defRPr/>
            </a:pPr>
            <a:r>
              <a:rPr lang="en-US" altLang="zh-CN" dirty="0"/>
              <a:t>Upwind turbines require somewhat complex yaw control systems to keep the blades facing into the wind. In exchange for that added complexity, however, upwind machines operate more smoothly and deliver more power. Essentially all modern wind turbines are of the upwind type.</a:t>
            </a:r>
            <a:endParaRPr lang="en-US" altLang="zh-CN" dirty="0">
              <a:ea typeface="宋体" panose="02010600030101010101" pitchFamily="2" charset="-122"/>
            </a:endParaRPr>
          </a:p>
        </p:txBody>
      </p:sp>
      <p:pic>
        <p:nvPicPr>
          <p:cNvPr id="2" name="图片 1">
            <a:extLst>
              <a:ext uri="{FF2B5EF4-FFF2-40B4-BE49-F238E27FC236}">
                <a16:creationId xmlns:a16="http://schemas.microsoft.com/office/drawing/2014/main" id="{A27C103B-223C-421E-80D4-0C5C23F069C1}"/>
              </a:ext>
            </a:extLst>
          </p:cNvPr>
          <p:cNvPicPr>
            <a:picLocks noChangeAspect="1"/>
          </p:cNvPicPr>
          <p:nvPr/>
        </p:nvPicPr>
        <p:blipFill rotWithShape="1">
          <a:blip r:embed="rId3"/>
          <a:srcRect t="4753"/>
          <a:stretch/>
        </p:blipFill>
        <p:spPr>
          <a:xfrm>
            <a:off x="5791200" y="1219200"/>
            <a:ext cx="2438400" cy="5119209"/>
          </a:xfrm>
          <a:prstGeom prst="rect">
            <a:avLst/>
          </a:prstGeom>
        </p:spPr>
      </p:pic>
    </p:spTree>
    <p:extLst>
      <p:ext uri="{BB962C8B-B14F-4D97-AF65-F5344CB8AC3E}">
        <p14:creationId xmlns:p14="http://schemas.microsoft.com/office/powerpoint/2010/main" val="327369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FFCAC7-8486-4C52-89F5-93AC308F94AA}"/>
              </a:ext>
            </a:extLst>
          </p:cNvPr>
          <p:cNvSpPr>
            <a:spLocks noGrp="1"/>
          </p:cNvSpPr>
          <p:nvPr>
            <p:ph type="title"/>
          </p:nvPr>
        </p:nvSpPr>
        <p:spPr/>
        <p:txBody>
          <a:bodyPr/>
          <a:lstStyle/>
          <a:p>
            <a:r>
              <a:rPr lang="en-US" altLang="zh-CN" dirty="0">
                <a:ea typeface="宋体" panose="02010600030101010101" pitchFamily="2" charset="-122"/>
              </a:rPr>
              <a:t>Types of Wind Turbines</a:t>
            </a:r>
            <a:endParaRPr lang="zh-CN" altLang="en-US" dirty="0"/>
          </a:p>
        </p:txBody>
      </p:sp>
      <p:sp>
        <p:nvSpPr>
          <p:cNvPr id="3" name="内容占位符 2">
            <a:extLst>
              <a:ext uri="{FF2B5EF4-FFF2-40B4-BE49-F238E27FC236}">
                <a16:creationId xmlns:a16="http://schemas.microsoft.com/office/drawing/2014/main" id="{36B62115-AF8E-4C82-AAEF-010624EF92BF}"/>
              </a:ext>
            </a:extLst>
          </p:cNvPr>
          <p:cNvSpPr>
            <a:spLocks noGrp="1"/>
          </p:cNvSpPr>
          <p:nvPr>
            <p:ph idx="1"/>
          </p:nvPr>
        </p:nvSpPr>
        <p:spPr>
          <a:xfrm>
            <a:off x="628650" y="1219200"/>
            <a:ext cx="4552950" cy="4957763"/>
          </a:xfrm>
        </p:spPr>
        <p:txBody>
          <a:bodyPr/>
          <a:lstStyle/>
          <a:p>
            <a:pPr marL="0" indent="0">
              <a:buNone/>
            </a:pPr>
            <a:r>
              <a:rPr lang="en-US" altLang="zh-CN" dirty="0">
                <a:ea typeface="宋体" panose="02010600030101010101" pitchFamily="2" charset="-122"/>
              </a:rPr>
              <a:t>Downwind HAWT:</a:t>
            </a:r>
          </a:p>
          <a:p>
            <a:r>
              <a:rPr lang="en-US" altLang="zh-CN" dirty="0"/>
              <a:t>A downwind machine has the advantage of letting the wind itself control the yaw (the left–right motion) so it naturally orients itself correctly with respect to wind direction.</a:t>
            </a:r>
          </a:p>
          <a:p>
            <a:r>
              <a:rPr lang="en-US" altLang="zh-CN" dirty="0"/>
              <a:t>They do have a problem with wind shadowing effects of the tower. Every time a blade swings behind the tower it encounters a brief period of reduced wind, which causes the blade to flex.</a:t>
            </a:r>
            <a:endParaRPr lang="zh-CN" altLang="en-US" dirty="0"/>
          </a:p>
        </p:txBody>
      </p:sp>
      <p:sp>
        <p:nvSpPr>
          <p:cNvPr id="4" name="灯片编号占位符 3">
            <a:extLst>
              <a:ext uri="{FF2B5EF4-FFF2-40B4-BE49-F238E27FC236}">
                <a16:creationId xmlns:a16="http://schemas.microsoft.com/office/drawing/2014/main" id="{E8416C09-4EF4-4BCA-A24A-C151C1D77290}"/>
              </a:ext>
            </a:extLst>
          </p:cNvPr>
          <p:cNvSpPr>
            <a:spLocks noGrp="1"/>
          </p:cNvSpPr>
          <p:nvPr>
            <p:ph type="sldNum" sz="quarter" idx="12"/>
          </p:nvPr>
        </p:nvSpPr>
        <p:spPr/>
        <p:txBody>
          <a:bodyPr/>
          <a:lstStyle/>
          <a:p>
            <a:pPr>
              <a:defRPr/>
            </a:pPr>
            <a:fld id="{A5A7C52C-B8D8-46AC-9434-6888604DA894}" type="slidenum">
              <a:rPr lang="en-US" altLang="zh-CN" smtClean="0"/>
              <a:pPr>
                <a:defRPr/>
              </a:pPr>
              <a:t>18</a:t>
            </a:fld>
            <a:endParaRPr lang="en-US" altLang="zh-CN"/>
          </a:p>
        </p:txBody>
      </p:sp>
      <p:pic>
        <p:nvPicPr>
          <p:cNvPr id="5" name="图片 4">
            <a:extLst>
              <a:ext uri="{FF2B5EF4-FFF2-40B4-BE49-F238E27FC236}">
                <a16:creationId xmlns:a16="http://schemas.microsoft.com/office/drawing/2014/main" id="{6D4C36A0-2688-474A-B3B5-9DDC6A55D47D}"/>
              </a:ext>
            </a:extLst>
          </p:cNvPr>
          <p:cNvPicPr>
            <a:picLocks noChangeAspect="1"/>
          </p:cNvPicPr>
          <p:nvPr/>
        </p:nvPicPr>
        <p:blipFill>
          <a:blip r:embed="rId2"/>
          <a:stretch>
            <a:fillRect/>
          </a:stretch>
        </p:blipFill>
        <p:spPr>
          <a:xfrm>
            <a:off x="5715000" y="1302748"/>
            <a:ext cx="2152650" cy="5053602"/>
          </a:xfrm>
          <a:prstGeom prst="rect">
            <a:avLst/>
          </a:prstGeom>
        </p:spPr>
      </p:pic>
    </p:spTree>
    <p:extLst>
      <p:ext uri="{BB962C8B-B14F-4D97-AF65-F5344CB8AC3E}">
        <p14:creationId xmlns:p14="http://schemas.microsoft.com/office/powerpoint/2010/main" val="57439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396366-5958-4586-9FC7-D10AEBB50F66}"/>
              </a:ext>
            </a:extLst>
          </p:cNvPr>
          <p:cNvSpPr>
            <a:spLocks noGrp="1"/>
          </p:cNvSpPr>
          <p:nvPr>
            <p:ph type="title"/>
          </p:nvPr>
        </p:nvSpPr>
        <p:spPr/>
        <p:txBody>
          <a:bodyPr/>
          <a:lstStyle/>
          <a:p>
            <a:r>
              <a:rPr lang="en-US" altLang="zh-CN" dirty="0">
                <a:ea typeface="宋体" panose="02010600030101010101" pitchFamily="2" charset="-122"/>
              </a:rPr>
              <a:t>Types of Wind Turbines</a:t>
            </a:r>
            <a:endParaRPr lang="zh-CN" altLang="en-US" dirty="0"/>
          </a:p>
        </p:txBody>
      </p:sp>
      <p:sp>
        <p:nvSpPr>
          <p:cNvPr id="3" name="内容占位符 2">
            <a:extLst>
              <a:ext uri="{FF2B5EF4-FFF2-40B4-BE49-F238E27FC236}">
                <a16:creationId xmlns:a16="http://schemas.microsoft.com/office/drawing/2014/main" id="{43422756-B178-4675-BBE3-8F4DA885EA8E}"/>
              </a:ext>
            </a:extLst>
          </p:cNvPr>
          <p:cNvSpPr>
            <a:spLocks noGrp="1"/>
          </p:cNvSpPr>
          <p:nvPr>
            <p:ph idx="1"/>
          </p:nvPr>
        </p:nvSpPr>
        <p:spPr>
          <a:xfrm>
            <a:off x="628650" y="1219200"/>
            <a:ext cx="4476750" cy="4957763"/>
          </a:xfrm>
        </p:spPr>
        <p:txBody>
          <a:bodyPr/>
          <a:lstStyle/>
          <a:p>
            <a:pPr marL="0" indent="0">
              <a:buNone/>
            </a:pPr>
            <a:r>
              <a:rPr lang="en-US" altLang="zh-CN" dirty="0">
                <a:ea typeface="宋体" panose="02010600030101010101" pitchFamily="2" charset="-122"/>
              </a:rPr>
              <a:t>VAWT: Vertical axis (</a:t>
            </a:r>
            <a:r>
              <a:rPr lang="en-US" altLang="zh-CN" dirty="0" err="1">
                <a:ea typeface="宋体" panose="02010600030101010101" pitchFamily="2" charset="-122"/>
              </a:rPr>
              <a:t>Darrieus</a:t>
            </a:r>
            <a:r>
              <a:rPr lang="en-US" altLang="zh-CN" dirty="0">
                <a:ea typeface="宋体" panose="02010600030101010101" pitchFamily="2" charset="-122"/>
              </a:rPr>
              <a:t>)</a:t>
            </a:r>
          </a:p>
          <a:p>
            <a:r>
              <a:rPr lang="en-US" altLang="zh-CN" dirty="0"/>
              <a:t>Vertical axis wind turbines (VAWTs) accept the wind from any direction.</a:t>
            </a:r>
          </a:p>
          <a:p>
            <a:r>
              <a:rPr lang="en-US" altLang="zh-CN" dirty="0"/>
              <a:t>the heavy generator and gearbox contained in the nacelle can be located down on the ground.</a:t>
            </a:r>
            <a:endParaRPr lang="zh-CN" altLang="en-US" b="1" dirty="0"/>
          </a:p>
        </p:txBody>
      </p:sp>
      <p:sp>
        <p:nvSpPr>
          <p:cNvPr id="4" name="灯片编号占位符 3">
            <a:extLst>
              <a:ext uri="{FF2B5EF4-FFF2-40B4-BE49-F238E27FC236}">
                <a16:creationId xmlns:a16="http://schemas.microsoft.com/office/drawing/2014/main" id="{1E335230-1970-4AC2-8FBE-7DEDC793124B}"/>
              </a:ext>
            </a:extLst>
          </p:cNvPr>
          <p:cNvSpPr>
            <a:spLocks noGrp="1"/>
          </p:cNvSpPr>
          <p:nvPr>
            <p:ph type="sldNum" sz="quarter" idx="12"/>
          </p:nvPr>
        </p:nvSpPr>
        <p:spPr/>
        <p:txBody>
          <a:bodyPr/>
          <a:lstStyle/>
          <a:p>
            <a:pPr>
              <a:defRPr/>
            </a:pPr>
            <a:fld id="{A5A7C52C-B8D8-46AC-9434-6888604DA894}" type="slidenum">
              <a:rPr lang="en-US" altLang="zh-CN" smtClean="0"/>
              <a:pPr>
                <a:defRPr/>
              </a:pPr>
              <a:t>19</a:t>
            </a:fld>
            <a:endParaRPr lang="en-US" altLang="zh-CN"/>
          </a:p>
        </p:txBody>
      </p:sp>
      <p:pic>
        <p:nvPicPr>
          <p:cNvPr id="5" name="图片 4">
            <a:extLst>
              <a:ext uri="{FF2B5EF4-FFF2-40B4-BE49-F238E27FC236}">
                <a16:creationId xmlns:a16="http://schemas.microsoft.com/office/drawing/2014/main" id="{54C60261-03EE-4B5E-A2D4-74CD91322334}"/>
              </a:ext>
            </a:extLst>
          </p:cNvPr>
          <p:cNvPicPr>
            <a:picLocks noChangeAspect="1"/>
          </p:cNvPicPr>
          <p:nvPr/>
        </p:nvPicPr>
        <p:blipFill rotWithShape="1">
          <a:blip r:embed="rId2"/>
          <a:srcRect t="6317"/>
          <a:stretch/>
        </p:blipFill>
        <p:spPr>
          <a:xfrm>
            <a:off x="5105400" y="1453166"/>
            <a:ext cx="3586827" cy="4718431"/>
          </a:xfrm>
          <a:prstGeom prst="rect">
            <a:avLst/>
          </a:prstGeom>
        </p:spPr>
      </p:pic>
    </p:spTree>
    <p:extLst>
      <p:ext uri="{BB962C8B-B14F-4D97-AF65-F5344CB8AC3E}">
        <p14:creationId xmlns:p14="http://schemas.microsoft.com/office/powerpoint/2010/main" val="336994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C1847A-3BD0-4C34-BFF6-FB37484F72CB}"/>
              </a:ext>
            </a:extLst>
          </p:cNvPr>
          <p:cNvSpPr>
            <a:spLocks noGrp="1"/>
          </p:cNvSpPr>
          <p:nvPr>
            <p:ph type="title"/>
          </p:nvPr>
        </p:nvSpPr>
        <p:spPr/>
        <p:txBody>
          <a:bodyPr/>
          <a:lstStyle/>
          <a:p>
            <a:r>
              <a:rPr lang="en-US" altLang="zh-CN" dirty="0"/>
              <a:t>Historical development of wind power</a:t>
            </a:r>
            <a:endParaRPr lang="zh-CN" altLang="en-US" dirty="0"/>
          </a:p>
        </p:txBody>
      </p:sp>
      <p:sp>
        <p:nvSpPr>
          <p:cNvPr id="3" name="内容占位符 2">
            <a:extLst>
              <a:ext uri="{FF2B5EF4-FFF2-40B4-BE49-F238E27FC236}">
                <a16:creationId xmlns:a16="http://schemas.microsoft.com/office/drawing/2014/main" id="{B6AD7A84-84AC-44D0-8AB5-C3B87722291D}"/>
              </a:ext>
            </a:extLst>
          </p:cNvPr>
          <p:cNvSpPr>
            <a:spLocks noGrp="1"/>
          </p:cNvSpPr>
          <p:nvPr>
            <p:ph idx="1"/>
          </p:nvPr>
        </p:nvSpPr>
        <p:spPr/>
        <p:txBody>
          <a:bodyPr/>
          <a:lstStyle/>
          <a:p>
            <a:r>
              <a:rPr lang="en-US" altLang="zh-CN" dirty="0"/>
              <a:t>Wind has been utilized as a source of power for thousands of years. Most early wind turbines were used to grind grain into flour, hence the name “windmill.”</a:t>
            </a:r>
            <a:endParaRPr lang="zh-CN" altLang="en-US" dirty="0"/>
          </a:p>
        </p:txBody>
      </p:sp>
      <p:sp>
        <p:nvSpPr>
          <p:cNvPr id="4" name="灯片编号占位符 3">
            <a:extLst>
              <a:ext uri="{FF2B5EF4-FFF2-40B4-BE49-F238E27FC236}">
                <a16:creationId xmlns:a16="http://schemas.microsoft.com/office/drawing/2014/main" id="{2EF1EC2A-9CE6-4F34-9C6D-64027C943C71}"/>
              </a:ext>
            </a:extLst>
          </p:cNvPr>
          <p:cNvSpPr>
            <a:spLocks noGrp="1"/>
          </p:cNvSpPr>
          <p:nvPr>
            <p:ph type="sldNum" sz="quarter" idx="12"/>
          </p:nvPr>
        </p:nvSpPr>
        <p:spPr/>
        <p:txBody>
          <a:bodyPr/>
          <a:lstStyle/>
          <a:p>
            <a:pPr>
              <a:defRPr/>
            </a:pPr>
            <a:fld id="{A5A7C52C-B8D8-46AC-9434-6888604DA894}" type="slidenum">
              <a:rPr lang="en-US" altLang="zh-CN" smtClean="0"/>
              <a:pPr>
                <a:defRPr/>
              </a:pPr>
              <a:t>2</a:t>
            </a:fld>
            <a:endParaRPr lang="en-US" altLang="zh-CN"/>
          </a:p>
        </p:txBody>
      </p:sp>
      <p:pic>
        <p:nvPicPr>
          <p:cNvPr id="6" name="图片 5" descr="房子的风车&#10;&#10;描述已自动生成">
            <a:extLst>
              <a:ext uri="{FF2B5EF4-FFF2-40B4-BE49-F238E27FC236}">
                <a16:creationId xmlns:a16="http://schemas.microsoft.com/office/drawing/2014/main" id="{EF5E6436-76A4-4A83-8F65-B0E3D6015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793" y="2667000"/>
            <a:ext cx="5837465" cy="3281363"/>
          </a:xfrm>
          <a:prstGeom prst="rect">
            <a:avLst/>
          </a:prstGeom>
        </p:spPr>
      </p:pic>
      <p:pic>
        <p:nvPicPr>
          <p:cNvPr id="8" name="图片 7" descr="湖边的船&#10;&#10;描述已自动生成">
            <a:extLst>
              <a:ext uri="{FF2B5EF4-FFF2-40B4-BE49-F238E27FC236}">
                <a16:creationId xmlns:a16="http://schemas.microsoft.com/office/drawing/2014/main" id="{780F1F72-9B4B-48E0-8AE7-1268695C1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42" y="3166056"/>
            <a:ext cx="4516361" cy="3010907"/>
          </a:xfrm>
          <a:prstGeom prst="rect">
            <a:avLst/>
          </a:prstGeom>
        </p:spPr>
      </p:pic>
    </p:spTree>
    <p:extLst>
      <p:ext uri="{BB962C8B-B14F-4D97-AF65-F5344CB8AC3E}">
        <p14:creationId xmlns:p14="http://schemas.microsoft.com/office/powerpoint/2010/main" val="1226992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4374CD-A3B4-4039-A768-C7C6B0552D87}"/>
              </a:ext>
            </a:extLst>
          </p:cNvPr>
          <p:cNvSpPr>
            <a:spLocks noGrp="1"/>
          </p:cNvSpPr>
          <p:nvPr>
            <p:ph type="title"/>
          </p:nvPr>
        </p:nvSpPr>
        <p:spPr/>
        <p:txBody>
          <a:bodyPr/>
          <a:lstStyle/>
          <a:p>
            <a:r>
              <a:rPr lang="en-US" altLang="zh-CN" sz="2800" dirty="0"/>
              <a:t>Key components to a wind energy conversion system</a:t>
            </a:r>
            <a:endParaRPr lang="zh-CN" altLang="en-US" sz="2800" dirty="0"/>
          </a:p>
        </p:txBody>
      </p:sp>
      <p:sp>
        <p:nvSpPr>
          <p:cNvPr id="3" name="内容占位符 2">
            <a:extLst>
              <a:ext uri="{FF2B5EF4-FFF2-40B4-BE49-F238E27FC236}">
                <a16:creationId xmlns:a16="http://schemas.microsoft.com/office/drawing/2014/main" id="{3C8C80D9-1430-400F-9CC0-3248B27B47B9}"/>
              </a:ext>
            </a:extLst>
          </p:cNvPr>
          <p:cNvSpPr>
            <a:spLocks noGrp="1"/>
          </p:cNvSpPr>
          <p:nvPr>
            <p:ph idx="1"/>
          </p:nvPr>
        </p:nvSpPr>
        <p:spPr>
          <a:xfrm>
            <a:off x="628650" y="1219200"/>
            <a:ext cx="4095750" cy="4957763"/>
          </a:xfrm>
        </p:spPr>
        <p:txBody>
          <a:bodyPr/>
          <a:lstStyle/>
          <a:p>
            <a:r>
              <a:rPr lang="en-US" altLang="zh-CN" dirty="0"/>
              <a:t>Blades convert kinetic energy in the wind into rotating shaft power to spin a generator that produces electric power.</a:t>
            </a:r>
          </a:p>
          <a:p>
            <a:r>
              <a:rPr lang="en-US" altLang="zh-CN" dirty="0"/>
              <a:t>gearbox transfers power from the low speed shaft to a higher speed shaft that spins the generator</a:t>
            </a:r>
            <a:endParaRPr lang="zh-CN" altLang="en-US" dirty="0"/>
          </a:p>
        </p:txBody>
      </p:sp>
      <p:sp>
        <p:nvSpPr>
          <p:cNvPr id="4" name="灯片编号占位符 3">
            <a:extLst>
              <a:ext uri="{FF2B5EF4-FFF2-40B4-BE49-F238E27FC236}">
                <a16:creationId xmlns:a16="http://schemas.microsoft.com/office/drawing/2014/main" id="{F069C726-0E70-4B2C-B4E1-9A734A0C3938}"/>
              </a:ext>
            </a:extLst>
          </p:cNvPr>
          <p:cNvSpPr>
            <a:spLocks noGrp="1"/>
          </p:cNvSpPr>
          <p:nvPr>
            <p:ph type="sldNum" sz="quarter" idx="12"/>
          </p:nvPr>
        </p:nvSpPr>
        <p:spPr/>
        <p:txBody>
          <a:bodyPr/>
          <a:lstStyle/>
          <a:p>
            <a:pPr>
              <a:defRPr/>
            </a:pPr>
            <a:fld id="{A5A7C52C-B8D8-46AC-9434-6888604DA894}" type="slidenum">
              <a:rPr lang="en-US" altLang="zh-CN" smtClean="0"/>
              <a:pPr>
                <a:defRPr/>
              </a:pPr>
              <a:t>20</a:t>
            </a:fld>
            <a:endParaRPr lang="en-US" altLang="zh-CN"/>
          </a:p>
        </p:txBody>
      </p:sp>
      <p:pic>
        <p:nvPicPr>
          <p:cNvPr id="5" name="图片 4">
            <a:extLst>
              <a:ext uri="{FF2B5EF4-FFF2-40B4-BE49-F238E27FC236}">
                <a16:creationId xmlns:a16="http://schemas.microsoft.com/office/drawing/2014/main" id="{6F1432D6-7E74-48B2-8289-F834A2D35A1C}"/>
              </a:ext>
            </a:extLst>
          </p:cNvPr>
          <p:cNvPicPr>
            <a:picLocks noChangeAspect="1"/>
          </p:cNvPicPr>
          <p:nvPr/>
        </p:nvPicPr>
        <p:blipFill>
          <a:blip r:embed="rId2"/>
          <a:stretch>
            <a:fillRect/>
          </a:stretch>
        </p:blipFill>
        <p:spPr>
          <a:xfrm>
            <a:off x="4682544" y="1905000"/>
            <a:ext cx="4382165" cy="3557361"/>
          </a:xfrm>
          <a:prstGeom prst="rect">
            <a:avLst/>
          </a:prstGeom>
        </p:spPr>
      </p:pic>
    </p:spTree>
    <p:extLst>
      <p:ext uri="{BB962C8B-B14F-4D97-AF65-F5344CB8AC3E}">
        <p14:creationId xmlns:p14="http://schemas.microsoft.com/office/powerpoint/2010/main" val="2621125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32A8C5-F331-4E4B-9100-28C67467274F}"/>
              </a:ext>
            </a:extLst>
          </p:cNvPr>
          <p:cNvSpPr>
            <a:spLocks noGrp="1"/>
          </p:cNvSpPr>
          <p:nvPr>
            <p:ph type="title"/>
          </p:nvPr>
        </p:nvSpPr>
        <p:spPr/>
        <p:txBody>
          <a:bodyPr/>
          <a:lstStyle/>
          <a:p>
            <a:r>
              <a:rPr lang="en-US" altLang="zh-CN" dirty="0"/>
              <a:t>Wind turbine technology: rotors</a:t>
            </a:r>
            <a:endParaRPr lang="zh-CN" altLang="en-US" dirty="0"/>
          </a:p>
        </p:txBody>
      </p:sp>
      <p:sp>
        <p:nvSpPr>
          <p:cNvPr id="3" name="内容占位符 2">
            <a:extLst>
              <a:ext uri="{FF2B5EF4-FFF2-40B4-BE49-F238E27FC236}">
                <a16:creationId xmlns:a16="http://schemas.microsoft.com/office/drawing/2014/main" id="{90551A57-5AD6-4194-A885-5618D9E2A60B}"/>
              </a:ext>
            </a:extLst>
          </p:cNvPr>
          <p:cNvSpPr>
            <a:spLocks noGrp="1"/>
          </p:cNvSpPr>
          <p:nvPr>
            <p:ph idx="1"/>
          </p:nvPr>
        </p:nvSpPr>
        <p:spPr/>
        <p:txBody>
          <a:bodyPr/>
          <a:lstStyle/>
          <a:p>
            <a:r>
              <a:rPr lang="en-US" altLang="zh-CN" dirty="0"/>
              <a:t>In the last decades, turbines not only gotten much bigger, but also their efficiencies have improved significantly as well.</a:t>
            </a:r>
            <a:endParaRPr lang="zh-CN" altLang="en-US" dirty="0"/>
          </a:p>
        </p:txBody>
      </p:sp>
      <p:sp>
        <p:nvSpPr>
          <p:cNvPr id="4" name="灯片编号占位符 3">
            <a:extLst>
              <a:ext uri="{FF2B5EF4-FFF2-40B4-BE49-F238E27FC236}">
                <a16:creationId xmlns:a16="http://schemas.microsoft.com/office/drawing/2014/main" id="{D08F8D85-AE18-4DEB-8C69-049280BEC8FD}"/>
              </a:ext>
            </a:extLst>
          </p:cNvPr>
          <p:cNvSpPr>
            <a:spLocks noGrp="1"/>
          </p:cNvSpPr>
          <p:nvPr>
            <p:ph type="sldNum" sz="quarter" idx="12"/>
          </p:nvPr>
        </p:nvSpPr>
        <p:spPr/>
        <p:txBody>
          <a:bodyPr/>
          <a:lstStyle/>
          <a:p>
            <a:pPr>
              <a:defRPr/>
            </a:pPr>
            <a:fld id="{A5A7C52C-B8D8-46AC-9434-6888604DA894}" type="slidenum">
              <a:rPr lang="en-US" altLang="zh-CN" smtClean="0"/>
              <a:pPr>
                <a:defRPr/>
              </a:pPr>
              <a:t>21</a:t>
            </a:fld>
            <a:endParaRPr lang="en-US" altLang="zh-CN"/>
          </a:p>
        </p:txBody>
      </p:sp>
      <p:pic>
        <p:nvPicPr>
          <p:cNvPr id="5" name="图片 4">
            <a:extLst>
              <a:ext uri="{FF2B5EF4-FFF2-40B4-BE49-F238E27FC236}">
                <a16:creationId xmlns:a16="http://schemas.microsoft.com/office/drawing/2014/main" id="{10D9BAAC-EB21-4B23-926B-8465663FF20C}"/>
              </a:ext>
            </a:extLst>
          </p:cNvPr>
          <p:cNvPicPr>
            <a:picLocks noChangeAspect="1"/>
          </p:cNvPicPr>
          <p:nvPr/>
        </p:nvPicPr>
        <p:blipFill>
          <a:blip r:embed="rId2"/>
          <a:stretch>
            <a:fillRect/>
          </a:stretch>
        </p:blipFill>
        <p:spPr>
          <a:xfrm>
            <a:off x="816769" y="2143433"/>
            <a:ext cx="7510462" cy="4212917"/>
          </a:xfrm>
          <a:prstGeom prst="rect">
            <a:avLst/>
          </a:prstGeom>
        </p:spPr>
      </p:pic>
    </p:spTree>
    <p:extLst>
      <p:ext uri="{BB962C8B-B14F-4D97-AF65-F5344CB8AC3E}">
        <p14:creationId xmlns:p14="http://schemas.microsoft.com/office/powerpoint/2010/main" val="64217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41795A-A4C5-4339-8F24-FDA967BCB211}"/>
              </a:ext>
            </a:extLst>
          </p:cNvPr>
          <p:cNvSpPr>
            <a:spLocks noGrp="1"/>
          </p:cNvSpPr>
          <p:nvPr>
            <p:ph type="title"/>
          </p:nvPr>
        </p:nvSpPr>
        <p:spPr/>
        <p:txBody>
          <a:bodyPr/>
          <a:lstStyle/>
          <a:p>
            <a:r>
              <a:rPr lang="en-US" altLang="zh-CN" dirty="0"/>
              <a:t>Wind turbine b</a:t>
            </a:r>
            <a:r>
              <a:rPr lang="en-US" altLang="zh-CN" sz="3200" dirty="0">
                <a:ea typeface="宋体" panose="02010600030101010101" pitchFamily="2" charset="-122"/>
              </a:rPr>
              <a:t>lades</a:t>
            </a:r>
            <a:endParaRPr lang="zh-CN" altLang="en-US" dirty="0"/>
          </a:p>
        </p:txBody>
      </p:sp>
      <p:sp>
        <p:nvSpPr>
          <p:cNvPr id="3" name="内容占位符 2">
            <a:extLst>
              <a:ext uri="{FF2B5EF4-FFF2-40B4-BE49-F238E27FC236}">
                <a16:creationId xmlns:a16="http://schemas.microsoft.com/office/drawing/2014/main" id="{AE6F490A-3DAB-44C7-B624-A5E040DAC61A}"/>
              </a:ext>
            </a:extLst>
          </p:cNvPr>
          <p:cNvSpPr>
            <a:spLocks noGrp="1"/>
          </p:cNvSpPr>
          <p:nvPr>
            <p:ph idx="1"/>
          </p:nvPr>
        </p:nvSpPr>
        <p:spPr/>
        <p:txBody>
          <a:bodyPr/>
          <a:lstStyle/>
          <a:p>
            <a:r>
              <a:rPr lang="en-US" altLang="zh-CN" dirty="0"/>
              <a:t>Airfoil – could be the wing of an airplane or the blade of a wind turbine,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r>
              <a:rPr lang="en-US" altLang="zh-CN" dirty="0"/>
              <a:t>Bernoulli’s Principle  - air pressure on top is lower than air pressure on bottom because it has further to travel, creates lift</a:t>
            </a:r>
          </a:p>
          <a:p>
            <a:endParaRPr lang="zh-CN" altLang="en-US" dirty="0"/>
          </a:p>
        </p:txBody>
      </p:sp>
      <p:sp>
        <p:nvSpPr>
          <p:cNvPr id="4" name="灯片编号占位符 3">
            <a:extLst>
              <a:ext uri="{FF2B5EF4-FFF2-40B4-BE49-F238E27FC236}">
                <a16:creationId xmlns:a16="http://schemas.microsoft.com/office/drawing/2014/main" id="{7C79A9DE-0E86-4A58-8FAF-80FB6783C7BA}"/>
              </a:ext>
            </a:extLst>
          </p:cNvPr>
          <p:cNvSpPr>
            <a:spLocks noGrp="1"/>
          </p:cNvSpPr>
          <p:nvPr>
            <p:ph type="sldNum" sz="quarter" idx="12"/>
          </p:nvPr>
        </p:nvSpPr>
        <p:spPr/>
        <p:txBody>
          <a:bodyPr/>
          <a:lstStyle/>
          <a:p>
            <a:pPr>
              <a:defRPr/>
            </a:pPr>
            <a:fld id="{A5A7C52C-B8D8-46AC-9434-6888604DA894}" type="slidenum">
              <a:rPr lang="en-US" altLang="zh-CN" smtClean="0"/>
              <a:pPr>
                <a:defRPr/>
              </a:pPr>
              <a:t>22</a:t>
            </a:fld>
            <a:endParaRPr lang="en-US" altLang="zh-CN"/>
          </a:p>
        </p:txBody>
      </p:sp>
      <p:pic>
        <p:nvPicPr>
          <p:cNvPr id="6" name="图片 1">
            <a:extLst>
              <a:ext uri="{FF2B5EF4-FFF2-40B4-BE49-F238E27FC236}">
                <a16:creationId xmlns:a16="http://schemas.microsoft.com/office/drawing/2014/main" id="{AD1ADF36-D7E3-4208-8FDF-5DEA8F35FA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5150" y="2378075"/>
            <a:ext cx="38671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11">
            <a:extLst>
              <a:ext uri="{FF2B5EF4-FFF2-40B4-BE49-F238E27FC236}">
                <a16:creationId xmlns:a16="http://schemas.microsoft.com/office/drawing/2014/main" id="{6E91EAD6-1B03-46BB-A9A6-79708F86C537}"/>
              </a:ext>
            </a:extLst>
          </p:cNvPr>
          <p:cNvCxnSpPr/>
          <p:nvPr/>
        </p:nvCxnSpPr>
        <p:spPr bwMode="auto">
          <a:xfrm flipH="1" flipV="1">
            <a:off x="4114800" y="2870200"/>
            <a:ext cx="1066800" cy="815975"/>
          </a:xfrm>
          <a:prstGeom prst="straightConnector1">
            <a:avLst/>
          </a:prstGeom>
          <a:noFill/>
          <a:ln w="38100" cap="flat" cmpd="sng" algn="ctr">
            <a:solidFill>
              <a:schemeClr val="accent4">
                <a:lumMod val="10000"/>
                <a:lumOff val="90000"/>
              </a:schemeClr>
            </a:solidFill>
            <a:prstDash val="solid"/>
            <a:round/>
            <a:headEnd type="arrow" w="med" len="med"/>
            <a:tailEnd type="none"/>
          </a:ln>
          <a:effectLst>
            <a:outerShdw blurRad="50800" dist="38100" dir="10800000" algn="r" rotWithShape="0">
              <a:prstClr val="black">
                <a:alpha val="40000"/>
              </a:prstClr>
            </a:outerShdw>
          </a:effectLst>
        </p:spPr>
      </p:cxnSp>
    </p:spTree>
    <p:extLst>
      <p:ext uri="{BB962C8B-B14F-4D97-AF65-F5344CB8AC3E}">
        <p14:creationId xmlns:p14="http://schemas.microsoft.com/office/powerpoint/2010/main" val="1015382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DC5776-B650-4B3B-AF46-6E3BFEDC8638}"/>
              </a:ext>
            </a:extLst>
          </p:cNvPr>
          <p:cNvSpPr>
            <a:spLocks noGrp="1"/>
          </p:cNvSpPr>
          <p:nvPr>
            <p:ph type="title"/>
          </p:nvPr>
        </p:nvSpPr>
        <p:spPr/>
        <p:txBody>
          <a:bodyPr/>
          <a:lstStyle/>
          <a:p>
            <a:r>
              <a:rPr lang="en-US" altLang="zh-CN" dirty="0"/>
              <a:t>Wind turbine b</a:t>
            </a:r>
            <a:r>
              <a:rPr lang="en-US" altLang="zh-CN" sz="3200" dirty="0">
                <a:ea typeface="宋体" panose="02010600030101010101" pitchFamily="2" charset="-122"/>
              </a:rPr>
              <a:t>lades</a:t>
            </a:r>
            <a:endParaRPr lang="zh-CN" altLang="en-US" dirty="0"/>
          </a:p>
        </p:txBody>
      </p:sp>
      <p:sp>
        <p:nvSpPr>
          <p:cNvPr id="3" name="内容占位符 2">
            <a:extLst>
              <a:ext uri="{FF2B5EF4-FFF2-40B4-BE49-F238E27FC236}">
                <a16:creationId xmlns:a16="http://schemas.microsoft.com/office/drawing/2014/main" id="{B3BCAE0C-9060-4F87-BEA7-C1F60C9C84D7}"/>
              </a:ext>
            </a:extLst>
          </p:cNvPr>
          <p:cNvSpPr>
            <a:spLocks noGrp="1"/>
          </p:cNvSpPr>
          <p:nvPr>
            <p:ph idx="1"/>
          </p:nvPr>
        </p:nvSpPr>
        <p:spPr/>
        <p:txBody>
          <a:bodyPr/>
          <a:lstStyle/>
          <a:p>
            <a:r>
              <a:rPr lang="en-US" altLang="zh-CN" dirty="0"/>
              <a:t>The combination of wind and blade motion is like adding two vectors, with the resultant moving across the airfoil at the correct angle to obtain lift that moves the rotor along.</a:t>
            </a:r>
            <a:endParaRPr lang="zh-CN" altLang="en-US" dirty="0"/>
          </a:p>
        </p:txBody>
      </p:sp>
      <p:sp>
        <p:nvSpPr>
          <p:cNvPr id="4" name="灯片编号占位符 3">
            <a:extLst>
              <a:ext uri="{FF2B5EF4-FFF2-40B4-BE49-F238E27FC236}">
                <a16:creationId xmlns:a16="http://schemas.microsoft.com/office/drawing/2014/main" id="{18816A65-9DBA-4360-9DBE-189A58FE28EC}"/>
              </a:ext>
            </a:extLst>
          </p:cNvPr>
          <p:cNvSpPr>
            <a:spLocks noGrp="1"/>
          </p:cNvSpPr>
          <p:nvPr>
            <p:ph type="sldNum" sz="quarter" idx="12"/>
          </p:nvPr>
        </p:nvSpPr>
        <p:spPr/>
        <p:txBody>
          <a:bodyPr/>
          <a:lstStyle/>
          <a:p>
            <a:pPr>
              <a:defRPr/>
            </a:pPr>
            <a:fld id="{A5A7C52C-B8D8-46AC-9434-6888604DA894}" type="slidenum">
              <a:rPr lang="en-US" altLang="zh-CN" smtClean="0"/>
              <a:pPr>
                <a:defRPr/>
              </a:pPr>
              <a:t>23</a:t>
            </a:fld>
            <a:endParaRPr lang="en-US" altLang="zh-CN"/>
          </a:p>
        </p:txBody>
      </p:sp>
      <p:pic>
        <p:nvPicPr>
          <p:cNvPr id="5" name="图片 4">
            <a:extLst>
              <a:ext uri="{FF2B5EF4-FFF2-40B4-BE49-F238E27FC236}">
                <a16:creationId xmlns:a16="http://schemas.microsoft.com/office/drawing/2014/main" id="{835EC769-8DC0-4B6C-AC93-AC74150A056F}"/>
              </a:ext>
            </a:extLst>
          </p:cNvPr>
          <p:cNvPicPr>
            <a:picLocks noChangeAspect="1"/>
          </p:cNvPicPr>
          <p:nvPr/>
        </p:nvPicPr>
        <p:blipFill>
          <a:blip r:embed="rId2"/>
          <a:stretch>
            <a:fillRect/>
          </a:stretch>
        </p:blipFill>
        <p:spPr>
          <a:xfrm>
            <a:off x="590648" y="2800748"/>
            <a:ext cx="7962704" cy="2310606"/>
          </a:xfrm>
          <a:prstGeom prst="rect">
            <a:avLst/>
          </a:prstGeom>
        </p:spPr>
      </p:pic>
    </p:spTree>
    <p:extLst>
      <p:ext uri="{BB962C8B-B14F-4D97-AF65-F5344CB8AC3E}">
        <p14:creationId xmlns:p14="http://schemas.microsoft.com/office/powerpoint/2010/main" val="1368400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0E6891-B819-4B39-9835-112EF997D472}"/>
              </a:ext>
            </a:extLst>
          </p:cNvPr>
          <p:cNvSpPr>
            <a:spLocks noGrp="1"/>
          </p:cNvSpPr>
          <p:nvPr>
            <p:ph type="title"/>
          </p:nvPr>
        </p:nvSpPr>
        <p:spPr/>
        <p:txBody>
          <a:bodyPr/>
          <a:lstStyle/>
          <a:p>
            <a:r>
              <a:rPr lang="en-US" altLang="zh-CN" dirty="0"/>
              <a:t>Wind turbine b</a:t>
            </a:r>
            <a:r>
              <a:rPr lang="en-US" altLang="zh-CN" sz="3200" dirty="0">
                <a:ea typeface="宋体" panose="02010600030101010101" pitchFamily="2" charset="-122"/>
              </a:rPr>
              <a:t>lades</a:t>
            </a:r>
            <a:endParaRPr lang="zh-CN" altLang="en-US" dirty="0"/>
          </a:p>
        </p:txBody>
      </p:sp>
      <p:sp>
        <p:nvSpPr>
          <p:cNvPr id="3" name="内容占位符 2">
            <a:extLst>
              <a:ext uri="{FF2B5EF4-FFF2-40B4-BE49-F238E27FC236}">
                <a16:creationId xmlns:a16="http://schemas.microsoft.com/office/drawing/2014/main" id="{8FF5F86A-3F48-4BBD-8FDB-10A828382FF1}"/>
              </a:ext>
            </a:extLst>
          </p:cNvPr>
          <p:cNvSpPr>
            <a:spLocks noGrp="1"/>
          </p:cNvSpPr>
          <p:nvPr>
            <p:ph idx="1"/>
          </p:nvPr>
        </p:nvSpPr>
        <p:spPr/>
        <p:txBody>
          <a:bodyPr/>
          <a:lstStyle/>
          <a:p>
            <a:r>
              <a:rPr lang="en-US" altLang="zh-CN" dirty="0"/>
              <a:t>Since the blade is moving much faster at the tip than near the hub, the blade must be twisted along its length to keep the angles right.</a:t>
            </a:r>
            <a:endParaRPr lang="zh-CN" altLang="en-US" dirty="0"/>
          </a:p>
        </p:txBody>
      </p:sp>
      <p:sp>
        <p:nvSpPr>
          <p:cNvPr id="4" name="灯片编号占位符 3">
            <a:extLst>
              <a:ext uri="{FF2B5EF4-FFF2-40B4-BE49-F238E27FC236}">
                <a16:creationId xmlns:a16="http://schemas.microsoft.com/office/drawing/2014/main" id="{84E04C4E-15AD-4332-AFC0-94FE70C11FB5}"/>
              </a:ext>
            </a:extLst>
          </p:cNvPr>
          <p:cNvSpPr>
            <a:spLocks noGrp="1"/>
          </p:cNvSpPr>
          <p:nvPr>
            <p:ph type="sldNum" sz="quarter" idx="12"/>
          </p:nvPr>
        </p:nvSpPr>
        <p:spPr/>
        <p:txBody>
          <a:bodyPr/>
          <a:lstStyle/>
          <a:p>
            <a:pPr>
              <a:defRPr/>
            </a:pPr>
            <a:fld id="{A5A7C52C-B8D8-46AC-9434-6888604DA894}" type="slidenum">
              <a:rPr lang="en-US" altLang="zh-CN" smtClean="0"/>
              <a:pPr>
                <a:defRPr/>
              </a:pPr>
              <a:t>24</a:t>
            </a:fld>
            <a:endParaRPr lang="en-US" altLang="zh-CN"/>
          </a:p>
        </p:txBody>
      </p:sp>
      <p:pic>
        <p:nvPicPr>
          <p:cNvPr id="6" name="图片 5" descr="地图上有字&#10;&#10;描述已自动生成">
            <a:extLst>
              <a:ext uri="{FF2B5EF4-FFF2-40B4-BE49-F238E27FC236}">
                <a16:creationId xmlns:a16="http://schemas.microsoft.com/office/drawing/2014/main" id="{B8CA9571-B042-4B17-99FB-A4B2E0A93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12" y="2589235"/>
            <a:ext cx="5667375" cy="3867150"/>
          </a:xfrm>
          <a:prstGeom prst="rect">
            <a:avLst/>
          </a:prstGeom>
        </p:spPr>
      </p:pic>
    </p:spTree>
    <p:extLst>
      <p:ext uri="{BB962C8B-B14F-4D97-AF65-F5344CB8AC3E}">
        <p14:creationId xmlns:p14="http://schemas.microsoft.com/office/powerpoint/2010/main" val="584905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50D53-510A-4DF8-9BCF-AE49B6AF3836}"/>
              </a:ext>
            </a:extLst>
          </p:cNvPr>
          <p:cNvSpPr>
            <a:spLocks noGrp="1"/>
          </p:cNvSpPr>
          <p:nvPr>
            <p:ph type="title"/>
          </p:nvPr>
        </p:nvSpPr>
        <p:spPr/>
        <p:txBody>
          <a:bodyPr/>
          <a:lstStyle/>
          <a:p>
            <a:r>
              <a:rPr lang="en-US" altLang="zh-CN" dirty="0"/>
              <a:t>Wind turbine b</a:t>
            </a:r>
            <a:r>
              <a:rPr lang="en-US" altLang="zh-CN" sz="3200" dirty="0">
                <a:ea typeface="宋体" panose="02010600030101010101" pitchFamily="2" charset="-122"/>
              </a:rPr>
              <a:t>lades</a:t>
            </a:r>
            <a:endParaRPr lang="zh-CN" altLang="en-US" dirty="0"/>
          </a:p>
        </p:txBody>
      </p:sp>
      <p:sp>
        <p:nvSpPr>
          <p:cNvPr id="3" name="内容占位符 2">
            <a:extLst>
              <a:ext uri="{FF2B5EF4-FFF2-40B4-BE49-F238E27FC236}">
                <a16:creationId xmlns:a16="http://schemas.microsoft.com/office/drawing/2014/main" id="{DBAFAE52-377F-4818-86FC-546206DE75E5}"/>
              </a:ext>
            </a:extLst>
          </p:cNvPr>
          <p:cNvSpPr>
            <a:spLocks noGrp="1"/>
          </p:cNvSpPr>
          <p:nvPr>
            <p:ph idx="1"/>
          </p:nvPr>
        </p:nvSpPr>
        <p:spPr/>
        <p:txBody>
          <a:bodyPr/>
          <a:lstStyle/>
          <a:p>
            <a:r>
              <a:rPr lang="en-US" altLang="zh-CN" dirty="0"/>
              <a:t>Increasing the angle of attack too much can result in a phenomenon known as stall. When a wing stalls, the airflow over the top no longer sticks to the surface and the resulting turbulence destroys lift. </a:t>
            </a:r>
          </a:p>
          <a:p>
            <a:r>
              <a:rPr lang="en-US" altLang="zh-CN" dirty="0"/>
              <a:t>When an aircraft climbs too steeply, stall can have tragic results. In a wind turbine, this can be a good thing for wind power control.</a:t>
            </a:r>
            <a:endParaRPr lang="zh-CN" altLang="en-US" dirty="0"/>
          </a:p>
        </p:txBody>
      </p:sp>
      <p:sp>
        <p:nvSpPr>
          <p:cNvPr id="4" name="灯片编号占位符 3">
            <a:extLst>
              <a:ext uri="{FF2B5EF4-FFF2-40B4-BE49-F238E27FC236}">
                <a16:creationId xmlns:a16="http://schemas.microsoft.com/office/drawing/2014/main" id="{1D9889AE-C4E2-4142-9617-E4B4222743F5}"/>
              </a:ext>
            </a:extLst>
          </p:cNvPr>
          <p:cNvSpPr>
            <a:spLocks noGrp="1"/>
          </p:cNvSpPr>
          <p:nvPr>
            <p:ph type="sldNum" sz="quarter" idx="12"/>
          </p:nvPr>
        </p:nvSpPr>
        <p:spPr/>
        <p:txBody>
          <a:bodyPr/>
          <a:lstStyle/>
          <a:p>
            <a:pPr>
              <a:defRPr/>
            </a:pPr>
            <a:fld id="{A5A7C52C-B8D8-46AC-9434-6888604DA894}" type="slidenum">
              <a:rPr lang="en-US" altLang="zh-CN" smtClean="0"/>
              <a:pPr>
                <a:defRPr/>
              </a:pPr>
              <a:t>25</a:t>
            </a:fld>
            <a:endParaRPr lang="en-US" altLang="zh-CN"/>
          </a:p>
        </p:txBody>
      </p:sp>
      <p:pic>
        <p:nvPicPr>
          <p:cNvPr id="5" name="图片 4">
            <a:extLst>
              <a:ext uri="{FF2B5EF4-FFF2-40B4-BE49-F238E27FC236}">
                <a16:creationId xmlns:a16="http://schemas.microsoft.com/office/drawing/2014/main" id="{370F5FC6-3D72-44F7-8625-438222284FB1}"/>
              </a:ext>
            </a:extLst>
          </p:cNvPr>
          <p:cNvPicPr>
            <a:picLocks noChangeAspect="1"/>
          </p:cNvPicPr>
          <p:nvPr/>
        </p:nvPicPr>
        <p:blipFill>
          <a:blip r:embed="rId2"/>
          <a:stretch>
            <a:fillRect/>
          </a:stretch>
        </p:blipFill>
        <p:spPr>
          <a:xfrm>
            <a:off x="717505" y="4114800"/>
            <a:ext cx="7708989" cy="1752600"/>
          </a:xfrm>
          <a:prstGeom prst="rect">
            <a:avLst/>
          </a:prstGeom>
        </p:spPr>
      </p:pic>
    </p:spTree>
    <p:extLst>
      <p:ext uri="{BB962C8B-B14F-4D97-AF65-F5344CB8AC3E}">
        <p14:creationId xmlns:p14="http://schemas.microsoft.com/office/powerpoint/2010/main" val="1605112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829D91-A2FA-49A6-800F-374199484804}"/>
              </a:ext>
            </a:extLst>
          </p:cNvPr>
          <p:cNvSpPr>
            <a:spLocks noGrp="1"/>
          </p:cNvSpPr>
          <p:nvPr>
            <p:ph type="title"/>
          </p:nvPr>
        </p:nvSpPr>
        <p:spPr/>
        <p:txBody>
          <a:bodyPr/>
          <a:lstStyle/>
          <a:p>
            <a:r>
              <a:rPr lang="en-US" altLang="zh-CN" dirty="0"/>
              <a:t>Wind turbine technology: rotors</a:t>
            </a:r>
            <a:endParaRPr lang="zh-CN" altLang="en-US" dirty="0"/>
          </a:p>
        </p:txBody>
      </p:sp>
      <p:sp>
        <p:nvSpPr>
          <p:cNvPr id="3" name="内容占位符 2">
            <a:extLst>
              <a:ext uri="{FF2B5EF4-FFF2-40B4-BE49-F238E27FC236}">
                <a16:creationId xmlns:a16="http://schemas.microsoft.com/office/drawing/2014/main" id="{58BAD0E5-ADA3-495A-8E98-08D7E860E7BB}"/>
              </a:ext>
            </a:extLst>
          </p:cNvPr>
          <p:cNvSpPr>
            <a:spLocks noGrp="1"/>
          </p:cNvSpPr>
          <p:nvPr>
            <p:ph idx="1"/>
          </p:nvPr>
        </p:nvSpPr>
        <p:spPr/>
        <p:txBody>
          <a:bodyPr/>
          <a:lstStyle/>
          <a:p>
            <a:pPr marL="0" indent="0">
              <a:buNone/>
            </a:pPr>
            <a:r>
              <a:rPr lang="en-US" altLang="zh-CN" dirty="0">
                <a:ea typeface="宋体" panose="02010600030101010101" pitchFamily="2" charset="-122"/>
              </a:rPr>
              <a:t>Wind Turbine Rotor Blades Speed Control:</a:t>
            </a:r>
            <a:endParaRPr lang="en-US" altLang="zh-CN" dirty="0"/>
          </a:p>
          <a:p>
            <a:r>
              <a:rPr lang="en-US" altLang="zh-CN" dirty="0"/>
              <a:t>At some wind speed, the generator reaches its maximum capacity at which point there must be some way to shed some of the wind’s power or else the generator may be damaged.</a:t>
            </a:r>
          </a:p>
          <a:p>
            <a:r>
              <a:rPr lang="en-US" altLang="zh-CN" dirty="0"/>
              <a:t>Three methods for safe power control in wind turbines:</a:t>
            </a:r>
          </a:p>
          <a:p>
            <a:pPr lvl="1"/>
            <a:r>
              <a:rPr lang="en-US" altLang="zh-CN" dirty="0"/>
              <a:t>Stall regulation (passive)</a:t>
            </a:r>
          </a:p>
          <a:p>
            <a:pPr lvl="1"/>
            <a:r>
              <a:rPr lang="en-US" altLang="zh-CN" dirty="0"/>
              <a:t>Active Pitch Control</a:t>
            </a:r>
          </a:p>
          <a:p>
            <a:pPr lvl="1"/>
            <a:r>
              <a:rPr lang="en-US" altLang="zh-CN" dirty="0"/>
              <a:t>Active stall control</a:t>
            </a:r>
          </a:p>
          <a:p>
            <a:pPr lvl="1"/>
            <a:endParaRPr lang="en-US" altLang="zh-CN" dirty="0"/>
          </a:p>
          <a:p>
            <a:endParaRPr lang="zh-CN" altLang="en-US" dirty="0"/>
          </a:p>
        </p:txBody>
      </p:sp>
      <p:sp>
        <p:nvSpPr>
          <p:cNvPr id="4" name="灯片编号占位符 3">
            <a:extLst>
              <a:ext uri="{FF2B5EF4-FFF2-40B4-BE49-F238E27FC236}">
                <a16:creationId xmlns:a16="http://schemas.microsoft.com/office/drawing/2014/main" id="{DFFE1FF8-FC50-4DB4-AB3D-2EAE0BCA184C}"/>
              </a:ext>
            </a:extLst>
          </p:cNvPr>
          <p:cNvSpPr>
            <a:spLocks noGrp="1"/>
          </p:cNvSpPr>
          <p:nvPr>
            <p:ph type="sldNum" sz="quarter" idx="12"/>
          </p:nvPr>
        </p:nvSpPr>
        <p:spPr/>
        <p:txBody>
          <a:bodyPr/>
          <a:lstStyle/>
          <a:p>
            <a:pPr>
              <a:defRPr/>
            </a:pPr>
            <a:fld id="{A5A7C52C-B8D8-46AC-9434-6888604DA894}" type="slidenum">
              <a:rPr lang="en-US" altLang="zh-CN" smtClean="0"/>
              <a:pPr>
                <a:defRPr/>
              </a:pPr>
              <a:t>26</a:t>
            </a:fld>
            <a:endParaRPr lang="en-US" altLang="zh-CN"/>
          </a:p>
        </p:txBody>
      </p:sp>
    </p:spTree>
    <p:extLst>
      <p:ext uri="{BB962C8B-B14F-4D97-AF65-F5344CB8AC3E}">
        <p14:creationId xmlns:p14="http://schemas.microsoft.com/office/powerpoint/2010/main" val="3334219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FAF533A-A73B-414D-B88E-AC14E2D51361}"/>
              </a:ext>
            </a:extLst>
          </p:cNvPr>
          <p:cNvSpPr>
            <a:spLocks noGrp="1" noChangeArrowheads="1"/>
          </p:cNvSpPr>
          <p:nvPr>
            <p:ph type="title"/>
          </p:nvPr>
        </p:nvSpPr>
        <p:spPr/>
        <p:txBody>
          <a:bodyPr/>
          <a:lstStyle/>
          <a:p>
            <a:pPr eaLnBrk="1" hangingPunct="1">
              <a:defRPr/>
            </a:pPr>
            <a:r>
              <a:rPr lang="en-US" altLang="zh-CN" dirty="0">
                <a:latin typeface="+mn-lt"/>
                <a:ea typeface="宋体" panose="02010600030101010101" pitchFamily="2" charset="-122"/>
              </a:rPr>
              <a:t>Passive Stall Regulation</a:t>
            </a:r>
          </a:p>
        </p:txBody>
      </p:sp>
      <p:sp>
        <p:nvSpPr>
          <p:cNvPr id="77827" name="Rectangle 3">
            <a:extLst>
              <a:ext uri="{FF2B5EF4-FFF2-40B4-BE49-F238E27FC236}">
                <a16:creationId xmlns:a16="http://schemas.microsoft.com/office/drawing/2014/main" id="{A527FE16-008D-4982-BA39-4AB1BDDDFBF5}"/>
              </a:ext>
            </a:extLst>
          </p:cNvPr>
          <p:cNvSpPr>
            <a:spLocks noGrp="1" noChangeArrowheads="1"/>
          </p:cNvSpPr>
          <p:nvPr>
            <p:ph type="body" idx="1"/>
          </p:nvPr>
        </p:nvSpPr>
        <p:spPr/>
        <p:txBody>
          <a:bodyPr/>
          <a:lstStyle/>
          <a:p>
            <a:pPr marL="609600" indent="-609600" eaLnBrk="1" hangingPunct="1"/>
            <a:r>
              <a:rPr lang="en-US" altLang="zh-CN">
                <a:ea typeface="SimSun" panose="02010600030101010101" pitchFamily="2" charset="-122"/>
              </a:rPr>
              <a:t>The machine rotor blades are carefully designed aerodynamically to automatically reduce efficiency at excessive winds. The rotor blade twist is deigned to vary as a function of distance from the hub so that  a gradual reduction in lift occurs at higher rotor rpm. </a:t>
            </a:r>
          </a:p>
          <a:p>
            <a:pPr marL="609600" indent="-609600" eaLnBrk="1" hangingPunct="1"/>
            <a:r>
              <a:rPr lang="en-US" altLang="zh-CN">
                <a:ea typeface="SimSun" panose="02010600030101010101" pitchFamily="2" charset="-122"/>
              </a:rPr>
              <a:t>“Stall” means the turbulence on the side of the rotor blade not facing the wind is created gradually rather than abruptly when the wind speed reaches its critical value.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FAF533A-A73B-414D-B88E-AC14E2D51361}"/>
              </a:ext>
            </a:extLst>
          </p:cNvPr>
          <p:cNvSpPr>
            <a:spLocks noGrp="1" noChangeArrowheads="1"/>
          </p:cNvSpPr>
          <p:nvPr>
            <p:ph type="title"/>
          </p:nvPr>
        </p:nvSpPr>
        <p:spPr/>
        <p:txBody>
          <a:bodyPr/>
          <a:lstStyle/>
          <a:p>
            <a:pPr eaLnBrk="1" hangingPunct="1">
              <a:defRPr/>
            </a:pPr>
            <a:r>
              <a:rPr lang="en-US" altLang="zh-CN" dirty="0">
                <a:latin typeface="+mn-lt"/>
                <a:ea typeface="宋体" panose="02010600030101010101" pitchFamily="2" charset="-122"/>
              </a:rPr>
              <a:t>Active Pitch Control</a:t>
            </a:r>
          </a:p>
        </p:txBody>
      </p:sp>
      <p:sp>
        <p:nvSpPr>
          <p:cNvPr id="77827" name="Rectangle 3">
            <a:extLst>
              <a:ext uri="{FF2B5EF4-FFF2-40B4-BE49-F238E27FC236}">
                <a16:creationId xmlns:a16="http://schemas.microsoft.com/office/drawing/2014/main" id="{A527FE16-008D-4982-BA39-4AB1BDDDFBF5}"/>
              </a:ext>
            </a:extLst>
          </p:cNvPr>
          <p:cNvSpPr>
            <a:spLocks noGrp="1" noChangeArrowheads="1"/>
          </p:cNvSpPr>
          <p:nvPr>
            <p:ph type="body" idx="1"/>
          </p:nvPr>
        </p:nvSpPr>
        <p:spPr/>
        <p:txBody>
          <a:bodyPr/>
          <a:lstStyle/>
          <a:p>
            <a:pPr marL="609600" indent="-609600" eaLnBrk="1" hangingPunct="1"/>
            <a:r>
              <a:rPr lang="en-US" altLang="zh-CN" dirty="0"/>
              <a:t>An electronic controller checks the output power several times per second. When the output power is too high, it sends an order to the blade pitch mechanism to change orientation with wind direction (rotate the blades about their axis, slightly out of the wind). The rotor blades are kept at an optimum angle (of attack) by the pitch controller. </a:t>
            </a:r>
          </a:p>
          <a:p>
            <a:pPr marL="609600" indent="-609600" eaLnBrk="1" hangingPunct="1">
              <a:buFontTx/>
              <a:buNone/>
            </a:pPr>
            <a:endParaRPr lang="en-US" altLang="zh-C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C229F4-49EF-4DA8-859E-15D54A428FD3}"/>
              </a:ext>
            </a:extLst>
          </p:cNvPr>
          <p:cNvSpPr>
            <a:spLocks noGrp="1"/>
          </p:cNvSpPr>
          <p:nvPr>
            <p:ph type="title"/>
          </p:nvPr>
        </p:nvSpPr>
        <p:spPr/>
        <p:txBody>
          <a:bodyPr/>
          <a:lstStyle/>
          <a:p>
            <a:r>
              <a:rPr lang="en-US" altLang="zh-CN" sz="3200" dirty="0">
                <a:ea typeface="宋体" panose="02010600030101010101" pitchFamily="2" charset="-122"/>
              </a:rPr>
              <a:t>Active Stall Control</a:t>
            </a:r>
            <a:endParaRPr lang="zh-CN" altLang="en-US" dirty="0"/>
          </a:p>
        </p:txBody>
      </p:sp>
      <p:sp>
        <p:nvSpPr>
          <p:cNvPr id="3" name="内容占位符 2">
            <a:extLst>
              <a:ext uri="{FF2B5EF4-FFF2-40B4-BE49-F238E27FC236}">
                <a16:creationId xmlns:a16="http://schemas.microsoft.com/office/drawing/2014/main" id="{4856DEEF-DF10-4D5C-B7E6-FBE1E641E314}"/>
              </a:ext>
            </a:extLst>
          </p:cNvPr>
          <p:cNvSpPr>
            <a:spLocks noGrp="1"/>
          </p:cNvSpPr>
          <p:nvPr>
            <p:ph idx="1"/>
          </p:nvPr>
        </p:nvSpPr>
        <p:spPr/>
        <p:txBody>
          <a:bodyPr/>
          <a:lstStyle/>
          <a:p>
            <a:pPr marL="609600" indent="-609600" eaLnBrk="1" hangingPunct="1"/>
            <a:r>
              <a:rPr lang="en-US" altLang="zh-CN" dirty="0"/>
              <a:t>For large turbine (&gt; 1MW), when winds exceed the rated windspeed, instead of reducing the angle of attack of the blades, it is increased to induce stall. </a:t>
            </a:r>
          </a:p>
          <a:p>
            <a:pPr marL="609600" indent="-609600" eaLnBrk="1" hangingPunct="1">
              <a:buFontTx/>
              <a:buNone/>
            </a:pPr>
            <a:endParaRPr lang="en-US" altLang="zh-CN" dirty="0"/>
          </a:p>
          <a:p>
            <a:pPr eaLnBrk="1" hangingPunct="1"/>
            <a:r>
              <a:rPr lang="en-US" altLang="zh-CN" dirty="0"/>
              <a:t>A combination of a stall regulated blade that can be pitched</a:t>
            </a:r>
          </a:p>
          <a:p>
            <a:pPr eaLnBrk="1" hangingPunct="1"/>
            <a:r>
              <a:rPr lang="en-US" altLang="zh-CN" dirty="0"/>
              <a:t>Lower forces than only stall regulation, but is supposed to be more accurate in power regulation.</a:t>
            </a:r>
          </a:p>
          <a:p>
            <a:endParaRPr lang="zh-CN" altLang="en-US" dirty="0"/>
          </a:p>
        </p:txBody>
      </p:sp>
      <p:sp>
        <p:nvSpPr>
          <p:cNvPr id="4" name="灯片编号占位符 3">
            <a:extLst>
              <a:ext uri="{FF2B5EF4-FFF2-40B4-BE49-F238E27FC236}">
                <a16:creationId xmlns:a16="http://schemas.microsoft.com/office/drawing/2014/main" id="{572ABE31-2E10-4BCC-8103-0DAE12FA9792}"/>
              </a:ext>
            </a:extLst>
          </p:cNvPr>
          <p:cNvSpPr>
            <a:spLocks noGrp="1"/>
          </p:cNvSpPr>
          <p:nvPr>
            <p:ph type="sldNum" sz="quarter" idx="12"/>
          </p:nvPr>
        </p:nvSpPr>
        <p:spPr/>
        <p:txBody>
          <a:bodyPr/>
          <a:lstStyle/>
          <a:p>
            <a:pPr>
              <a:defRPr/>
            </a:pPr>
            <a:fld id="{A5A7C52C-B8D8-46AC-9434-6888604DA894}" type="slidenum">
              <a:rPr lang="en-US" altLang="zh-CN" smtClean="0"/>
              <a:pPr>
                <a:defRPr/>
              </a:pPr>
              <a:t>29</a:t>
            </a:fld>
            <a:endParaRPr lang="en-US" altLang="zh-CN"/>
          </a:p>
        </p:txBody>
      </p:sp>
    </p:spTree>
    <p:extLst>
      <p:ext uri="{BB962C8B-B14F-4D97-AF65-F5344CB8AC3E}">
        <p14:creationId xmlns:p14="http://schemas.microsoft.com/office/powerpoint/2010/main" val="278820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52C09A-A884-42C5-9FF4-2828A070EE3B}"/>
              </a:ext>
            </a:extLst>
          </p:cNvPr>
          <p:cNvSpPr>
            <a:spLocks noGrp="1"/>
          </p:cNvSpPr>
          <p:nvPr>
            <p:ph type="title"/>
          </p:nvPr>
        </p:nvSpPr>
        <p:spPr/>
        <p:txBody>
          <a:bodyPr/>
          <a:lstStyle/>
          <a:p>
            <a:r>
              <a:rPr lang="en-US" altLang="zh-CN" dirty="0"/>
              <a:t>Historical development of wind power</a:t>
            </a:r>
            <a:endParaRPr lang="zh-CN" altLang="en-US" dirty="0"/>
          </a:p>
        </p:txBody>
      </p:sp>
      <p:sp>
        <p:nvSpPr>
          <p:cNvPr id="3" name="内容占位符 2">
            <a:extLst>
              <a:ext uri="{FF2B5EF4-FFF2-40B4-BE49-F238E27FC236}">
                <a16:creationId xmlns:a16="http://schemas.microsoft.com/office/drawing/2014/main" id="{0B5DEDFB-1339-4A7A-9BA6-91ADB76E5911}"/>
              </a:ext>
            </a:extLst>
          </p:cNvPr>
          <p:cNvSpPr>
            <a:spLocks noGrp="1"/>
          </p:cNvSpPr>
          <p:nvPr>
            <p:ph idx="1"/>
          </p:nvPr>
        </p:nvSpPr>
        <p:spPr>
          <a:xfrm>
            <a:off x="628650" y="1447800"/>
            <a:ext cx="3486150" cy="4729163"/>
          </a:xfrm>
        </p:spPr>
        <p:txBody>
          <a:bodyPr/>
          <a:lstStyle/>
          <a:p>
            <a:r>
              <a:rPr lang="en-US" altLang="zh-CN" dirty="0"/>
              <a:t>In the United States, the first wind-electric systems were built by Charles F. Brush turbine, in Cleveland, Ohio in 1888</a:t>
            </a:r>
          </a:p>
          <a:p>
            <a:pPr marL="0" indent="0">
              <a:buNone/>
            </a:pPr>
            <a:endParaRPr lang="zh-CN" altLang="en-US" dirty="0"/>
          </a:p>
        </p:txBody>
      </p:sp>
      <p:sp>
        <p:nvSpPr>
          <p:cNvPr id="4" name="灯片编号占位符 3">
            <a:extLst>
              <a:ext uri="{FF2B5EF4-FFF2-40B4-BE49-F238E27FC236}">
                <a16:creationId xmlns:a16="http://schemas.microsoft.com/office/drawing/2014/main" id="{F73A5020-46F0-4647-80BF-4F4720ABDC7C}"/>
              </a:ext>
            </a:extLst>
          </p:cNvPr>
          <p:cNvSpPr>
            <a:spLocks noGrp="1"/>
          </p:cNvSpPr>
          <p:nvPr>
            <p:ph type="sldNum" sz="quarter" idx="12"/>
          </p:nvPr>
        </p:nvSpPr>
        <p:spPr/>
        <p:txBody>
          <a:bodyPr/>
          <a:lstStyle/>
          <a:p>
            <a:pPr>
              <a:defRPr/>
            </a:pPr>
            <a:fld id="{A5A7C52C-B8D8-46AC-9434-6888604DA894}" type="slidenum">
              <a:rPr lang="en-US" altLang="zh-CN" smtClean="0"/>
              <a:pPr>
                <a:defRPr/>
              </a:pPr>
              <a:t>3</a:t>
            </a:fld>
            <a:endParaRPr lang="en-US" altLang="zh-CN"/>
          </a:p>
        </p:txBody>
      </p:sp>
      <p:pic>
        <p:nvPicPr>
          <p:cNvPr id="5" name="图片 4">
            <a:extLst>
              <a:ext uri="{FF2B5EF4-FFF2-40B4-BE49-F238E27FC236}">
                <a16:creationId xmlns:a16="http://schemas.microsoft.com/office/drawing/2014/main" id="{50985187-D72A-486E-A8A3-EB5B0704D5EC}"/>
              </a:ext>
            </a:extLst>
          </p:cNvPr>
          <p:cNvPicPr>
            <a:picLocks noChangeAspect="1"/>
          </p:cNvPicPr>
          <p:nvPr/>
        </p:nvPicPr>
        <p:blipFill>
          <a:blip r:embed="rId2"/>
          <a:stretch>
            <a:fillRect/>
          </a:stretch>
        </p:blipFill>
        <p:spPr>
          <a:xfrm>
            <a:off x="4226620" y="1621986"/>
            <a:ext cx="4462659" cy="4255377"/>
          </a:xfrm>
          <a:prstGeom prst="rect">
            <a:avLst/>
          </a:prstGeom>
        </p:spPr>
      </p:pic>
    </p:spTree>
    <p:extLst>
      <p:ext uri="{BB962C8B-B14F-4D97-AF65-F5344CB8AC3E}">
        <p14:creationId xmlns:p14="http://schemas.microsoft.com/office/powerpoint/2010/main" val="4064382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6A2E93-0E39-4D8B-A15D-A4AEF4B17A49}"/>
              </a:ext>
            </a:extLst>
          </p:cNvPr>
          <p:cNvSpPr>
            <a:spLocks noGrp="1"/>
          </p:cNvSpPr>
          <p:nvPr>
            <p:ph type="title"/>
          </p:nvPr>
        </p:nvSpPr>
        <p:spPr/>
        <p:txBody>
          <a:bodyPr/>
          <a:lstStyle/>
          <a:p>
            <a:r>
              <a:rPr lang="en-US" altLang="zh-CN" b="1" dirty="0"/>
              <a:t>Wind turbine technology: generators</a:t>
            </a:r>
            <a:endParaRPr lang="zh-CN" altLang="en-US" dirty="0"/>
          </a:p>
        </p:txBody>
      </p:sp>
      <p:sp>
        <p:nvSpPr>
          <p:cNvPr id="3" name="内容占位符 2">
            <a:extLst>
              <a:ext uri="{FF2B5EF4-FFF2-40B4-BE49-F238E27FC236}">
                <a16:creationId xmlns:a16="http://schemas.microsoft.com/office/drawing/2014/main" id="{7C941C7A-7DFF-423F-8DF4-DF75CA08AF07}"/>
              </a:ext>
            </a:extLst>
          </p:cNvPr>
          <p:cNvSpPr>
            <a:spLocks noGrp="1"/>
          </p:cNvSpPr>
          <p:nvPr>
            <p:ph idx="1"/>
          </p:nvPr>
        </p:nvSpPr>
        <p:spPr/>
        <p:txBody>
          <a:bodyPr/>
          <a:lstStyle/>
          <a:p>
            <a:endParaRPr lang="zh-CN" altLang="en-US"/>
          </a:p>
        </p:txBody>
      </p:sp>
      <p:sp>
        <p:nvSpPr>
          <p:cNvPr id="4" name="灯片编号占位符 3">
            <a:extLst>
              <a:ext uri="{FF2B5EF4-FFF2-40B4-BE49-F238E27FC236}">
                <a16:creationId xmlns:a16="http://schemas.microsoft.com/office/drawing/2014/main" id="{32820563-B0F7-4ADA-BE98-459DE3D22508}"/>
              </a:ext>
            </a:extLst>
          </p:cNvPr>
          <p:cNvSpPr>
            <a:spLocks noGrp="1"/>
          </p:cNvSpPr>
          <p:nvPr>
            <p:ph type="sldNum" sz="quarter" idx="12"/>
          </p:nvPr>
        </p:nvSpPr>
        <p:spPr/>
        <p:txBody>
          <a:bodyPr/>
          <a:lstStyle/>
          <a:p>
            <a:pPr>
              <a:defRPr/>
            </a:pPr>
            <a:fld id="{A5A7C52C-B8D8-46AC-9434-6888604DA894}" type="slidenum">
              <a:rPr lang="en-US" altLang="zh-CN" smtClean="0"/>
              <a:pPr>
                <a:defRPr/>
              </a:pPr>
              <a:t>30</a:t>
            </a:fld>
            <a:endParaRPr lang="en-US" altLang="zh-CN"/>
          </a:p>
        </p:txBody>
      </p:sp>
    </p:spTree>
    <p:extLst>
      <p:ext uri="{BB962C8B-B14F-4D97-AF65-F5344CB8AC3E}">
        <p14:creationId xmlns:p14="http://schemas.microsoft.com/office/powerpoint/2010/main" val="197941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3E6C987-CB95-44B6-BC92-1D68D1D41FAB}"/>
              </a:ext>
            </a:extLst>
          </p:cNvPr>
          <p:cNvSpPr>
            <a:spLocks noGrp="1" noChangeArrowheads="1"/>
          </p:cNvSpPr>
          <p:nvPr>
            <p:ph type="title"/>
          </p:nvPr>
        </p:nvSpPr>
        <p:spPr/>
        <p:txBody>
          <a:bodyPr/>
          <a:lstStyle/>
          <a:p>
            <a:pPr eaLnBrk="1" hangingPunct="1">
              <a:defRPr/>
            </a:pPr>
            <a:r>
              <a:rPr lang="en-US" altLang="zh-CN" b="1" dirty="0"/>
              <a:t>Wind turbine technology: generators</a:t>
            </a:r>
            <a:endParaRPr lang="en-US" altLang="zh-CN" dirty="0">
              <a:latin typeface="+mn-lt"/>
              <a:ea typeface="宋体" panose="02010600030101010101" pitchFamily="2" charset="-122"/>
            </a:endParaRPr>
          </a:p>
        </p:txBody>
      </p:sp>
      <p:sp>
        <p:nvSpPr>
          <p:cNvPr id="83971" name="Rectangle 3">
            <a:extLst>
              <a:ext uri="{FF2B5EF4-FFF2-40B4-BE49-F238E27FC236}">
                <a16:creationId xmlns:a16="http://schemas.microsoft.com/office/drawing/2014/main" id="{393747AA-64E6-4726-8469-338A763CB86D}"/>
              </a:ext>
            </a:extLst>
          </p:cNvPr>
          <p:cNvSpPr>
            <a:spLocks noGrp="1" noChangeArrowheads="1"/>
          </p:cNvSpPr>
          <p:nvPr>
            <p:ph type="body" idx="1"/>
          </p:nvPr>
        </p:nvSpPr>
        <p:spPr>
          <a:xfrm>
            <a:off x="457200" y="1371600"/>
            <a:ext cx="8229600" cy="5029200"/>
          </a:xfrm>
        </p:spPr>
        <p:txBody>
          <a:bodyPr/>
          <a:lstStyle/>
          <a:p>
            <a:pPr marL="0" indent="0" eaLnBrk="1" hangingPunct="1">
              <a:lnSpc>
                <a:spcPct val="80000"/>
              </a:lnSpc>
              <a:buNone/>
            </a:pPr>
            <a:r>
              <a:rPr lang="en-US" altLang="zh-CN" sz="2400" dirty="0">
                <a:ea typeface="SimSun" panose="02010600030101010101" pitchFamily="2" charset="-122"/>
              </a:rPr>
              <a:t>Wind generator types:</a:t>
            </a:r>
          </a:p>
          <a:p>
            <a:pPr eaLnBrk="1" hangingPunct="1"/>
            <a:r>
              <a:rPr lang="en-US" altLang="zh-CN" sz="2400" dirty="0">
                <a:ea typeface="SimSun" panose="02010600030101010101" pitchFamily="2" charset="-122"/>
              </a:rPr>
              <a:t>DC generators: small, battery-charging wind turbines.</a:t>
            </a:r>
          </a:p>
          <a:p>
            <a:pPr eaLnBrk="1" hangingPunct="1"/>
            <a:r>
              <a:rPr lang="en-US" altLang="zh-CN" sz="2400" dirty="0">
                <a:ea typeface="SimSun" panose="02010600030101010101" pitchFamily="2" charset="-122"/>
              </a:rPr>
              <a:t>AC synchronous generators: (1) precise rotational speed determined by the number of poles and grid frequency; (2) magnetic fields created on rotor (DC exciter, slip rings, brushes) </a:t>
            </a:r>
            <a:r>
              <a:rPr lang="en-US" altLang="zh-CN" sz="2400" dirty="0">
                <a:ea typeface="SimSun" panose="02010600030101010101" pitchFamily="2" charset="-122"/>
                <a:sym typeface="Wingdings" panose="05000000000000000000" pitchFamily="2" charset="2"/>
              </a:rPr>
              <a:t> maintenance cost; (3) gear box matching the required speeds.</a:t>
            </a:r>
          </a:p>
          <a:p>
            <a:pPr eaLnBrk="1" hangingPunct="1"/>
            <a:r>
              <a:rPr lang="en-US" altLang="zh-CN" sz="2400" dirty="0">
                <a:ea typeface="SimSun" panose="02010600030101010101" pitchFamily="2" charset="-122"/>
              </a:rPr>
              <a:t>AC asynchronous induction generator: (1) magnetic fields created on stator; less </a:t>
            </a:r>
            <a:r>
              <a:rPr lang="en-US" altLang="zh-CN" sz="2400" dirty="0">
                <a:ea typeface="SimSun" panose="02010600030101010101" pitchFamily="2" charset="-122"/>
                <a:sym typeface="Wingdings" panose="05000000000000000000" pitchFamily="2" charset="2"/>
              </a:rPr>
              <a:t>maintenance; (2) slip: (Ns-Nr) / Ns. About 1%; (3) two ways of starting magnetization in the induction generator: grid-connected, external capacitor.</a:t>
            </a:r>
          </a:p>
          <a:p>
            <a:pPr eaLnBrk="1" hangingPunct="1">
              <a:buFontTx/>
              <a:buNone/>
            </a:pPr>
            <a:r>
              <a:rPr lang="en-US" altLang="zh-CN" sz="2400" dirty="0">
                <a:ea typeface="SimSun" panose="02010600030101010101" pitchFamily="2" charset="-122"/>
                <a:sym typeface="Wingdings" panose="05000000000000000000" pitchFamily="2" charset="2"/>
              </a:rPr>
              <a:t>	- Squirrel cage induction generator.</a:t>
            </a:r>
          </a:p>
          <a:p>
            <a:pPr eaLnBrk="1" hangingPunct="1">
              <a:buFontTx/>
              <a:buNone/>
            </a:pPr>
            <a:r>
              <a:rPr lang="en-US" altLang="zh-CN" sz="2400" dirty="0">
                <a:ea typeface="SimSun" panose="02010600030101010101" pitchFamily="2" charset="-122"/>
                <a:sym typeface="Wingdings" panose="05000000000000000000" pitchFamily="2" charset="2"/>
              </a:rPr>
              <a:t>	- wound-rotor induction generator: (1) variable speed with fixed rotor resistors; (2) doubly-fed.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53F1A02-3C94-44D2-817B-EE520A2046D7}"/>
              </a:ext>
            </a:extLst>
          </p:cNvPr>
          <p:cNvPicPr>
            <a:picLocks noChangeAspect="1"/>
          </p:cNvPicPr>
          <p:nvPr/>
        </p:nvPicPr>
        <p:blipFill>
          <a:blip r:embed="rId2"/>
          <a:stretch>
            <a:fillRect/>
          </a:stretch>
        </p:blipFill>
        <p:spPr>
          <a:xfrm>
            <a:off x="1319212" y="1711794"/>
            <a:ext cx="6505575" cy="4781081"/>
          </a:xfrm>
          <a:prstGeom prst="rect">
            <a:avLst/>
          </a:prstGeom>
        </p:spPr>
      </p:pic>
      <p:sp>
        <p:nvSpPr>
          <p:cNvPr id="3" name="标题 2">
            <a:extLst>
              <a:ext uri="{FF2B5EF4-FFF2-40B4-BE49-F238E27FC236}">
                <a16:creationId xmlns:a16="http://schemas.microsoft.com/office/drawing/2014/main" id="{B2BDD87F-739E-4A26-85B7-1DE7D8ED2D49}"/>
              </a:ext>
            </a:extLst>
          </p:cNvPr>
          <p:cNvSpPr>
            <a:spLocks noGrp="1"/>
          </p:cNvSpPr>
          <p:nvPr>
            <p:ph type="title"/>
          </p:nvPr>
        </p:nvSpPr>
        <p:spPr/>
        <p:txBody>
          <a:bodyPr/>
          <a:lstStyle/>
          <a:p>
            <a:r>
              <a:rPr lang="en-US" altLang="zh-CN" sz="3200" dirty="0"/>
              <a:t>System configurations for wind energy systems</a:t>
            </a:r>
            <a:endParaRPr lang="zh-CN" altLang="en-US" sz="3200" dirty="0"/>
          </a:p>
        </p:txBody>
      </p:sp>
      <p:sp>
        <p:nvSpPr>
          <p:cNvPr id="4" name="内容占位符 3">
            <a:extLst>
              <a:ext uri="{FF2B5EF4-FFF2-40B4-BE49-F238E27FC236}">
                <a16:creationId xmlns:a16="http://schemas.microsoft.com/office/drawing/2014/main" id="{686781E0-FE14-40AC-A272-5E3D4B064C6E}"/>
              </a:ext>
            </a:extLst>
          </p:cNvPr>
          <p:cNvSpPr>
            <a:spLocks noGrp="1"/>
          </p:cNvSpPr>
          <p:nvPr>
            <p:ph idx="1"/>
          </p:nvPr>
        </p:nvSpPr>
        <p:spPr/>
        <p:txBody>
          <a:bodyPr/>
          <a:lstStyle/>
          <a:p>
            <a:r>
              <a:rPr lang="en-US" altLang="zh-CN" dirty="0"/>
              <a:t>the range of wind system configurations that are all currently in use.</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0D2052E4-4B8F-4438-A60A-45E8945A8907}"/>
              </a:ext>
            </a:extLst>
          </p:cNvPr>
          <p:cNvSpPr>
            <a:spLocks noGrp="1"/>
          </p:cNvSpPr>
          <p:nvPr>
            <p:ph type="title"/>
          </p:nvPr>
        </p:nvSpPr>
        <p:spPr/>
        <p:txBody>
          <a:bodyPr/>
          <a:lstStyle/>
          <a:p>
            <a:pPr>
              <a:defRPr/>
            </a:pPr>
            <a:r>
              <a:rPr lang="en-US" altLang="zh-CN" dirty="0">
                <a:latin typeface="+mn-lt"/>
                <a:ea typeface="宋体" panose="02010600030101010101" pitchFamily="2" charset="-122"/>
              </a:rPr>
              <a:t>Fixed-Speed Synchronous Generators</a:t>
            </a:r>
          </a:p>
        </p:txBody>
      </p:sp>
      <p:sp>
        <p:nvSpPr>
          <p:cNvPr id="84995" name="Content Placeholder 2">
            <a:extLst>
              <a:ext uri="{FF2B5EF4-FFF2-40B4-BE49-F238E27FC236}">
                <a16:creationId xmlns:a16="http://schemas.microsoft.com/office/drawing/2014/main" id="{B026A51B-7996-4436-8C41-CB99D4CD34D2}"/>
              </a:ext>
            </a:extLst>
          </p:cNvPr>
          <p:cNvSpPr>
            <a:spLocks noGrp="1" noChangeArrowheads="1"/>
          </p:cNvSpPr>
          <p:nvPr>
            <p:ph idx="1"/>
          </p:nvPr>
        </p:nvSpPr>
        <p:spPr/>
        <p:txBody>
          <a:bodyPr/>
          <a:lstStyle/>
          <a:p>
            <a:r>
              <a:rPr lang="en-US" altLang="zh-CN">
                <a:ea typeface="SimSun" panose="02010600030101010101" pitchFamily="2" charset="-122"/>
              </a:rPr>
              <a:t>Spin at a rotational speed determined by the number of poles and by the frequency</a:t>
            </a:r>
          </a:p>
          <a:p>
            <a:r>
              <a:rPr lang="en-US" altLang="zh-CN">
                <a:ea typeface="SimSun" panose="02010600030101010101" pitchFamily="2" charset="-122"/>
              </a:rPr>
              <a:t>The magnetic field is created on their rotors</a:t>
            </a:r>
          </a:p>
          <a:p>
            <a:r>
              <a:rPr lang="en-US" altLang="zh-CN">
                <a:ea typeface="SimSun" panose="02010600030101010101" pitchFamily="2" charset="-122"/>
              </a:rPr>
              <a:t>Create the magnetic field by running DC through windings around the core</a:t>
            </a:r>
          </a:p>
          <a:p>
            <a:r>
              <a:rPr lang="en-US" altLang="zh-CN">
                <a:ea typeface="SimSun" panose="02010600030101010101" pitchFamily="2" charset="-122"/>
              </a:rPr>
              <a:t>A gear box is needed between the blades and the generator</a:t>
            </a:r>
          </a:p>
          <a:p>
            <a:r>
              <a:rPr lang="en-US" altLang="zh-CN">
                <a:ea typeface="SimSun" panose="02010600030101010101" pitchFamily="2" charset="-122"/>
              </a:rPr>
              <a:t>2 complications – need to provide DC, need to have slip rings on the rotor shaft and brushes</a:t>
            </a:r>
          </a:p>
          <a:p>
            <a:endParaRPr lang="en-US" altLang="zh-CN">
              <a:ea typeface="SimSun" panose="02010600030101010101" pitchFamily="2" charset="-122"/>
            </a:endParaRPr>
          </a:p>
          <a:p>
            <a:endParaRPr lang="en-US" altLang="zh-CN">
              <a:ea typeface="SimSun"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图片 1">
            <a:extLst>
              <a:ext uri="{FF2B5EF4-FFF2-40B4-BE49-F238E27FC236}">
                <a16:creationId xmlns:a16="http://schemas.microsoft.com/office/drawing/2014/main" id="{CDD4EA6A-93D3-4687-BDE2-FA7DFC8B3C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888" y="1524000"/>
            <a:ext cx="74136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标题 2">
            <a:extLst>
              <a:ext uri="{FF2B5EF4-FFF2-40B4-BE49-F238E27FC236}">
                <a16:creationId xmlns:a16="http://schemas.microsoft.com/office/drawing/2014/main" id="{BA3B78D9-1F0E-4E40-9619-02A22D5176EA}"/>
              </a:ext>
            </a:extLst>
          </p:cNvPr>
          <p:cNvSpPr>
            <a:spLocks noGrp="1" noChangeArrowheads="1"/>
          </p:cNvSpPr>
          <p:nvPr>
            <p:ph type="title"/>
          </p:nvPr>
        </p:nvSpPr>
        <p:spPr/>
        <p:txBody>
          <a:bodyPr/>
          <a:lstStyle/>
          <a:p>
            <a:r>
              <a:rPr lang="en-US" altLang="zh-CN" dirty="0">
                <a:latin typeface="Times New Roman" panose="02020603050405020304" pitchFamily="18" charset="0"/>
                <a:ea typeface="SimSun" panose="02010600030101010101" pitchFamily="2" charset="-122"/>
              </a:rPr>
              <a:t>Fixed-Speed Synchronous Generators</a:t>
            </a:r>
            <a:endParaRPr lang="zh-CN" altLang="en-US" dirty="0">
              <a:latin typeface="Times New Roman" panose="02020603050405020304" pitchFamily="18" charset="0"/>
              <a:ea typeface="SimSun" panose="02010600030101010101" pitchFamily="2" charset="-122"/>
            </a:endParaRPr>
          </a:p>
        </p:txBody>
      </p:sp>
      <p:sp>
        <p:nvSpPr>
          <p:cNvPr id="87044" name="文本框 4">
            <a:extLst>
              <a:ext uri="{FF2B5EF4-FFF2-40B4-BE49-F238E27FC236}">
                <a16:creationId xmlns:a16="http://schemas.microsoft.com/office/drawing/2014/main" id="{58863874-83AB-4CC5-8C99-BD5275FE4FA0}"/>
              </a:ext>
            </a:extLst>
          </p:cNvPr>
          <p:cNvSpPr txBox="1">
            <a:spLocks noChangeArrowheads="1"/>
          </p:cNvSpPr>
          <p:nvPr/>
        </p:nvSpPr>
        <p:spPr bwMode="auto">
          <a:xfrm>
            <a:off x="903288" y="4762500"/>
            <a:ext cx="75549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2400">
                <a:ea typeface="SimSun" panose="02010600030101010101" pitchFamily="2" charset="-122"/>
              </a:rPr>
              <a:t>A three-phase synchronous generators needs dc for the rotor windings, which usually means that slip rings and brushes are needed to transfer that current to the rotor from the exciter.</a:t>
            </a:r>
            <a:endParaRPr lang="zh-CN" altLang="en-US" sz="2400">
              <a:ea typeface="SimSun"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6A0ED1E-72AD-4A13-A595-1E87A54BAC94}"/>
              </a:ext>
            </a:extLst>
          </p:cNvPr>
          <p:cNvSpPr>
            <a:spLocks noGrp="1"/>
          </p:cNvSpPr>
          <p:nvPr>
            <p:ph type="title"/>
          </p:nvPr>
        </p:nvSpPr>
        <p:spPr/>
        <p:txBody>
          <a:bodyPr/>
          <a:lstStyle/>
          <a:p>
            <a:pPr>
              <a:defRPr/>
            </a:pPr>
            <a:r>
              <a:rPr lang="en-US" altLang="zh-CN" dirty="0">
                <a:latin typeface="+mn-lt"/>
                <a:ea typeface="宋体" panose="02010600030101010101" pitchFamily="2" charset="-122"/>
              </a:rPr>
              <a:t>Asynchronous Induction Generators</a:t>
            </a:r>
          </a:p>
        </p:txBody>
      </p:sp>
      <p:sp>
        <p:nvSpPr>
          <p:cNvPr id="89091" name="Content Placeholder 2">
            <a:extLst>
              <a:ext uri="{FF2B5EF4-FFF2-40B4-BE49-F238E27FC236}">
                <a16:creationId xmlns:a16="http://schemas.microsoft.com/office/drawing/2014/main" id="{4628C053-E67D-4076-BD5B-8E1E976F9088}"/>
              </a:ext>
            </a:extLst>
          </p:cNvPr>
          <p:cNvSpPr>
            <a:spLocks noGrp="1" noChangeArrowheads="1"/>
          </p:cNvSpPr>
          <p:nvPr>
            <p:ph idx="1"/>
          </p:nvPr>
        </p:nvSpPr>
        <p:spPr/>
        <p:txBody>
          <a:bodyPr/>
          <a:lstStyle/>
          <a:p>
            <a:r>
              <a:rPr lang="en-US" altLang="zh-CN">
                <a:ea typeface="SimSun" panose="02010600030101010101" pitchFamily="2" charset="-122"/>
              </a:rPr>
              <a:t>Do not turn at a fixed speed</a:t>
            </a:r>
          </a:p>
          <a:p>
            <a:r>
              <a:rPr lang="en-US" altLang="zh-CN">
                <a:ea typeface="SimSun" panose="02010600030101010101" pitchFamily="2" charset="-122"/>
              </a:rPr>
              <a:t>Acts as a motor during start up as well as a generator</a:t>
            </a:r>
          </a:p>
          <a:p>
            <a:r>
              <a:rPr lang="en-US" altLang="zh-CN">
                <a:ea typeface="SimSun" panose="02010600030101010101" pitchFamily="2" charset="-122"/>
              </a:rPr>
              <a:t>Do not require exciter, brushes, and slip rings</a:t>
            </a:r>
          </a:p>
          <a:p>
            <a:r>
              <a:rPr lang="en-US" altLang="zh-CN">
                <a:ea typeface="SimSun" panose="02010600030101010101" pitchFamily="2" charset="-122"/>
              </a:rPr>
              <a:t>The magnetic field is created on the stator instead of the rotor</a:t>
            </a:r>
          </a:p>
          <a:p>
            <a:r>
              <a:rPr lang="en-US" altLang="zh-CN">
                <a:ea typeface="SimSun" panose="02010600030101010101" pitchFamily="2" charset="-122"/>
              </a:rPr>
              <a:t>Less expensive, require less maintenance</a:t>
            </a:r>
          </a:p>
          <a:p>
            <a:r>
              <a:rPr lang="en-US" altLang="zh-CN">
                <a:ea typeface="SimSun" panose="02010600030101010101" pitchFamily="2" charset="-122"/>
              </a:rPr>
              <a:t>Most wind turbines are induction machines</a:t>
            </a:r>
          </a:p>
          <a:p>
            <a:endParaRPr lang="en-US" altLang="zh-CN">
              <a:ea typeface="SimSun"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08D3593-343B-4B6A-BBC9-6233C7661215}"/>
              </a:ext>
            </a:extLst>
          </p:cNvPr>
          <p:cNvSpPr>
            <a:spLocks noGrp="1"/>
          </p:cNvSpPr>
          <p:nvPr>
            <p:ph type="title"/>
          </p:nvPr>
        </p:nvSpPr>
        <p:spPr/>
        <p:txBody>
          <a:bodyPr/>
          <a:lstStyle/>
          <a:p>
            <a:pPr>
              <a:defRPr/>
            </a:pPr>
            <a:r>
              <a:rPr lang="en-US" altLang="zh-CN" dirty="0">
                <a:latin typeface="+mn-lt"/>
                <a:ea typeface="宋体" panose="02010600030101010101" pitchFamily="2" charset="-122"/>
              </a:rPr>
              <a:t>Rotating Magnetic Field</a:t>
            </a:r>
          </a:p>
        </p:txBody>
      </p:sp>
      <p:pic>
        <p:nvPicPr>
          <p:cNvPr id="91139" name="Content Placeholder 3" descr="fig613.jpg">
            <a:extLst>
              <a:ext uri="{FF2B5EF4-FFF2-40B4-BE49-F238E27FC236}">
                <a16:creationId xmlns:a16="http://schemas.microsoft.com/office/drawing/2014/main" id="{37142F37-F6BA-426D-A9A6-7E17640514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57200" y="3932006"/>
            <a:ext cx="7886700" cy="2423717"/>
          </a:xfrm>
        </p:spPr>
      </p:pic>
      <p:sp>
        <p:nvSpPr>
          <p:cNvPr id="91141" name="Content Placeholder 2">
            <a:extLst>
              <a:ext uri="{FF2B5EF4-FFF2-40B4-BE49-F238E27FC236}">
                <a16:creationId xmlns:a16="http://schemas.microsoft.com/office/drawing/2014/main" id="{C501A2D5-11CF-4864-BA10-423CAA047897}"/>
              </a:ext>
            </a:extLst>
          </p:cNvPr>
          <p:cNvSpPr txBox="1">
            <a:spLocks/>
          </p:cNvSpPr>
          <p:nvPr/>
        </p:nvSpPr>
        <p:spPr bwMode="auto">
          <a:xfrm>
            <a:off x="571500" y="1410065"/>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r>
              <a:rPr lang="en-US" altLang="zh-CN" dirty="0">
                <a:ea typeface="SimSun" panose="02010600030101010101" pitchFamily="2" charset="-122"/>
              </a:rPr>
              <a:t>Imagine coils in the stator of this 3-phase generator</a:t>
            </a:r>
          </a:p>
          <a:p>
            <a:pPr eaLnBrk="1" hangingPunct="1"/>
            <a:r>
              <a:rPr lang="en-US" altLang="zh-CN" dirty="0">
                <a:ea typeface="SimSun" panose="02010600030101010101" pitchFamily="2" charset="-122"/>
              </a:rPr>
              <a:t>Positive current </a:t>
            </a:r>
            <a:r>
              <a:rPr lang="en-US" altLang="zh-CN" i="1" dirty="0" err="1">
                <a:ea typeface="SimSun" panose="02010600030101010101" pitchFamily="2" charset="-122"/>
              </a:rPr>
              <a:t>i</a:t>
            </a:r>
            <a:r>
              <a:rPr lang="en-US" altLang="zh-CN" i="1" baseline="-25000" dirty="0" err="1">
                <a:ea typeface="SimSun" panose="02010600030101010101" pitchFamily="2" charset="-122"/>
              </a:rPr>
              <a:t>A</a:t>
            </a:r>
            <a:r>
              <a:rPr lang="en-US" altLang="zh-CN" dirty="0">
                <a:ea typeface="SimSun" panose="02010600030101010101" pitchFamily="2" charset="-122"/>
              </a:rPr>
              <a:t> flows from A to A’</a:t>
            </a:r>
          </a:p>
          <a:p>
            <a:pPr eaLnBrk="1" hangingPunct="1"/>
            <a:r>
              <a:rPr lang="en-US" altLang="zh-CN" dirty="0">
                <a:ea typeface="SimSun" panose="02010600030101010101" pitchFamily="2" charset="-122"/>
              </a:rPr>
              <a:t>Magnetic fields from positive currents are shown by the bold arrows</a:t>
            </a:r>
          </a:p>
          <a:p>
            <a:pPr eaLnBrk="1" hangingPunct="1">
              <a:buFont typeface="Wingdings" panose="05000000000000000000" pitchFamily="2" charset="2"/>
              <a:buChar char="•"/>
            </a:pPr>
            <a:endParaRPr lang="en-US" altLang="zh-CN" dirty="0">
              <a:ea typeface="SimSun"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DD5E3083-F100-4FD0-9771-AAB6F2466EE0}"/>
              </a:ext>
            </a:extLst>
          </p:cNvPr>
          <p:cNvSpPr>
            <a:spLocks noGrp="1"/>
          </p:cNvSpPr>
          <p:nvPr>
            <p:ph type="title"/>
          </p:nvPr>
        </p:nvSpPr>
        <p:spPr/>
        <p:txBody>
          <a:bodyPr/>
          <a:lstStyle/>
          <a:p>
            <a:pPr>
              <a:defRPr/>
            </a:pPr>
            <a:r>
              <a:rPr lang="en-US" altLang="zh-CN" dirty="0">
                <a:latin typeface="+mn-lt"/>
                <a:ea typeface="宋体" panose="02010600030101010101" pitchFamily="2" charset="-122"/>
              </a:rPr>
              <a:t>Rotating Magnetic Field</a:t>
            </a:r>
          </a:p>
        </p:txBody>
      </p:sp>
      <p:pic>
        <p:nvPicPr>
          <p:cNvPr id="93187" name="Content Placeholder 3" descr="fig614a.jpg">
            <a:extLst>
              <a:ext uri="{FF2B5EF4-FFF2-40B4-BE49-F238E27FC236}">
                <a16:creationId xmlns:a16="http://schemas.microsoft.com/office/drawing/2014/main" id="{6603B89A-C845-4DCC-A8F9-3C356A4D7F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28650" y="2755649"/>
            <a:ext cx="7886700" cy="3340351"/>
          </a:xfrm>
        </p:spPr>
      </p:pic>
      <p:sp>
        <p:nvSpPr>
          <p:cNvPr id="6" name="Content Placeholder 2">
            <a:extLst>
              <a:ext uri="{FF2B5EF4-FFF2-40B4-BE49-F238E27FC236}">
                <a16:creationId xmlns:a16="http://schemas.microsoft.com/office/drawing/2014/main" id="{1ABB6F6B-FBDF-4E5A-8D9E-8714A1122E9F}"/>
              </a:ext>
            </a:extLst>
          </p:cNvPr>
          <p:cNvSpPr txBox="1">
            <a:spLocks/>
          </p:cNvSpPr>
          <p:nvPr/>
        </p:nvSpPr>
        <p:spPr bwMode="auto">
          <a:xfrm>
            <a:off x="228600" y="1447800"/>
            <a:ext cx="8610600" cy="4495800"/>
          </a:xfrm>
          <a:prstGeom prst="rect">
            <a:avLst/>
          </a:prstGeom>
          <a:noFill/>
          <a:ln w="9525">
            <a:noFill/>
            <a:miter lim="800000"/>
            <a:headEnd/>
            <a:tailEnd/>
          </a:ln>
        </p:spPr>
        <p:txBody>
          <a:bodyPr/>
          <a:lstStyle/>
          <a:p>
            <a:pPr marL="342900" indent="-342900" eaLnBrk="1" hangingPunct="1">
              <a:spcBef>
                <a:spcPct val="20000"/>
              </a:spcBef>
              <a:buClr>
                <a:schemeClr val="tx1"/>
              </a:buClr>
              <a:buSzPct val="125000"/>
              <a:buFontTx/>
              <a:buChar char="•"/>
              <a:defRPr/>
            </a:pPr>
            <a:r>
              <a:rPr lang="en-US" sz="2400" kern="0" dirty="0">
                <a:latin typeface="+mn-lt"/>
              </a:rPr>
              <a:t>Three-phase currents are flowing in the stator</a:t>
            </a:r>
          </a:p>
          <a:p>
            <a:pPr marL="342900" indent="-342900" eaLnBrk="1" hangingPunct="1">
              <a:spcBef>
                <a:spcPct val="20000"/>
              </a:spcBef>
              <a:buClr>
                <a:schemeClr val="tx1"/>
              </a:buClr>
              <a:buSzPct val="125000"/>
              <a:buFontTx/>
              <a:buChar char="•"/>
              <a:defRPr/>
            </a:pPr>
            <a:r>
              <a:rPr lang="en-US" sz="2400" kern="0" dirty="0">
                <a:latin typeface="+mn-lt"/>
              </a:rPr>
              <a:t>At </a:t>
            </a:r>
            <a:r>
              <a:rPr lang="el-GR" sz="2400" kern="0" dirty="0">
                <a:latin typeface="+mn-lt"/>
              </a:rPr>
              <a:t>ω</a:t>
            </a:r>
            <a:r>
              <a:rPr lang="en-US" sz="2400" kern="0" dirty="0">
                <a:latin typeface="+mn-lt"/>
              </a:rPr>
              <a:t>t = 0, </a:t>
            </a:r>
            <a:r>
              <a:rPr lang="en-US" sz="2400" i="1" kern="0" dirty="0" err="1">
                <a:latin typeface="+mn-lt"/>
              </a:rPr>
              <a:t>i</a:t>
            </a:r>
            <a:r>
              <a:rPr lang="en-US" sz="2400" i="1" kern="0" baseline="-25000" dirty="0" err="1">
                <a:latin typeface="+mn-lt"/>
              </a:rPr>
              <a:t>A</a:t>
            </a:r>
            <a:r>
              <a:rPr lang="en-US" sz="2400" kern="0" dirty="0">
                <a:latin typeface="+mn-lt"/>
              </a:rPr>
              <a:t> is at the maximum positive value and </a:t>
            </a:r>
            <a:r>
              <a:rPr lang="en-US" sz="2400" i="1" kern="0" dirty="0" err="1">
                <a:latin typeface="+mn-lt"/>
              </a:rPr>
              <a:t>i</a:t>
            </a:r>
            <a:r>
              <a:rPr lang="en-US" sz="2400" i="1" kern="0" baseline="-25000" dirty="0" err="1">
                <a:latin typeface="+mn-lt"/>
              </a:rPr>
              <a:t>B</a:t>
            </a:r>
            <a:r>
              <a:rPr lang="en-US" sz="2400" kern="0" dirty="0">
                <a:latin typeface="+mn-lt"/>
              </a:rPr>
              <a:t>=</a:t>
            </a:r>
            <a:r>
              <a:rPr lang="en-US" sz="2400" i="1" kern="0" dirty="0" err="1">
                <a:latin typeface="+mn-lt"/>
              </a:rPr>
              <a:t>i</a:t>
            </a:r>
            <a:r>
              <a:rPr lang="en-US" sz="2400" i="1" kern="0" baseline="-25000" dirty="0" err="1">
                <a:latin typeface="+mn-lt"/>
              </a:rPr>
              <a:t>C</a:t>
            </a:r>
            <a:r>
              <a:rPr lang="en-US" sz="2400" kern="0" dirty="0">
                <a:latin typeface="+mn-lt"/>
              </a:rPr>
              <a:t> are both negative</a:t>
            </a:r>
          </a:p>
        </p:txBody>
      </p:sp>
      <p:sp>
        <p:nvSpPr>
          <p:cNvPr id="93190" name="Right Arrow 8">
            <a:extLst>
              <a:ext uri="{FF2B5EF4-FFF2-40B4-BE49-F238E27FC236}">
                <a16:creationId xmlns:a16="http://schemas.microsoft.com/office/drawing/2014/main" id="{EA52E23B-FD85-4DE2-A6F4-E720EFE5741E}"/>
              </a:ext>
            </a:extLst>
          </p:cNvPr>
          <p:cNvSpPr>
            <a:spLocks noChangeArrowheads="1"/>
          </p:cNvSpPr>
          <p:nvPr/>
        </p:nvSpPr>
        <p:spPr bwMode="auto">
          <a:xfrm rot="5400000">
            <a:off x="1600200" y="5375943"/>
            <a:ext cx="609600" cy="304800"/>
          </a:xfrm>
          <a:prstGeom prst="rightArrow">
            <a:avLst>
              <a:gd name="adj1" fmla="val 50000"/>
              <a:gd name="adj2" fmla="val 50000"/>
            </a:avLst>
          </a:prstGeom>
          <a:solidFill>
            <a:schemeClr val="accent1">
              <a:alpha val="50195"/>
            </a:schemeClr>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DD5E3083-F100-4FD0-9771-AAB6F2466EE0}"/>
              </a:ext>
            </a:extLst>
          </p:cNvPr>
          <p:cNvSpPr>
            <a:spLocks noGrp="1"/>
          </p:cNvSpPr>
          <p:nvPr>
            <p:ph type="title"/>
          </p:nvPr>
        </p:nvSpPr>
        <p:spPr/>
        <p:txBody>
          <a:bodyPr/>
          <a:lstStyle/>
          <a:p>
            <a:pPr>
              <a:defRPr/>
            </a:pPr>
            <a:r>
              <a:rPr lang="en-US" altLang="zh-CN" dirty="0">
                <a:latin typeface="+mn-lt"/>
                <a:ea typeface="宋体" panose="02010600030101010101" pitchFamily="2" charset="-122"/>
              </a:rPr>
              <a:t>Rotating Magnetic Field</a:t>
            </a:r>
          </a:p>
        </p:txBody>
      </p:sp>
      <p:sp>
        <p:nvSpPr>
          <p:cNvPr id="6" name="Content Placeholder 2">
            <a:extLst>
              <a:ext uri="{FF2B5EF4-FFF2-40B4-BE49-F238E27FC236}">
                <a16:creationId xmlns:a16="http://schemas.microsoft.com/office/drawing/2014/main" id="{1ABB6F6B-FBDF-4E5A-8D9E-8714A1122E9F}"/>
              </a:ext>
            </a:extLst>
          </p:cNvPr>
          <p:cNvSpPr txBox="1">
            <a:spLocks/>
          </p:cNvSpPr>
          <p:nvPr/>
        </p:nvSpPr>
        <p:spPr bwMode="auto">
          <a:xfrm>
            <a:off x="228600" y="1447800"/>
            <a:ext cx="8610600" cy="4495800"/>
          </a:xfrm>
          <a:prstGeom prst="rect">
            <a:avLst/>
          </a:prstGeom>
          <a:noFill/>
          <a:ln w="9525">
            <a:noFill/>
            <a:miter lim="800000"/>
            <a:headEnd/>
            <a:tailEnd/>
          </a:ln>
        </p:spPr>
        <p:txBody>
          <a:bodyPr/>
          <a:lstStyle/>
          <a:p>
            <a:pPr marL="342900" indent="-342900" eaLnBrk="1" hangingPunct="1">
              <a:spcBef>
                <a:spcPct val="20000"/>
              </a:spcBef>
              <a:buClr>
                <a:schemeClr val="tx1"/>
              </a:buClr>
              <a:buSzPct val="125000"/>
              <a:buFontTx/>
              <a:buChar char="•"/>
              <a:defRPr/>
            </a:pPr>
            <a:r>
              <a:rPr lang="en-US" sz="2400" kern="0" dirty="0">
                <a:latin typeface="+mn-lt"/>
              </a:rPr>
              <a:t>Three-phase currents are flowing in the stator</a:t>
            </a:r>
          </a:p>
          <a:p>
            <a:pPr marL="342900" indent="-342900" eaLnBrk="1" hangingPunct="1">
              <a:spcBef>
                <a:spcPct val="20000"/>
              </a:spcBef>
              <a:buClr>
                <a:schemeClr val="tx1"/>
              </a:buClr>
              <a:buSzPct val="125000"/>
              <a:buFontTx/>
              <a:buChar char="•"/>
              <a:defRPr/>
            </a:pPr>
            <a:r>
              <a:rPr lang="en-US" sz="2400" kern="0" dirty="0">
                <a:latin typeface="+mn-lt"/>
              </a:rPr>
              <a:t>At </a:t>
            </a:r>
            <a:r>
              <a:rPr lang="en-US" sz="2400" kern="0" dirty="0" err="1">
                <a:latin typeface="+mn-lt"/>
              </a:rPr>
              <a:t>ωt</a:t>
            </a:r>
            <a:r>
              <a:rPr lang="en-US" sz="2400" kern="0" dirty="0">
                <a:latin typeface="+mn-lt"/>
              </a:rPr>
              <a:t> = π/3, </a:t>
            </a:r>
            <a:r>
              <a:rPr lang="en-US" sz="2400" kern="0" dirty="0" err="1">
                <a:latin typeface="+mn-lt"/>
              </a:rPr>
              <a:t>iC</a:t>
            </a:r>
            <a:r>
              <a:rPr lang="en-US" sz="2400" kern="0" dirty="0">
                <a:latin typeface="+mn-lt"/>
              </a:rPr>
              <a:t> is at the maximum negative value and </a:t>
            </a:r>
            <a:r>
              <a:rPr lang="en-US" sz="2400" kern="0" dirty="0" err="1">
                <a:latin typeface="+mn-lt"/>
              </a:rPr>
              <a:t>iA</a:t>
            </a:r>
            <a:r>
              <a:rPr lang="en-US" sz="2400" kern="0" dirty="0">
                <a:latin typeface="+mn-lt"/>
              </a:rPr>
              <a:t>=</a:t>
            </a:r>
            <a:r>
              <a:rPr lang="en-US" sz="2400" kern="0" dirty="0" err="1">
                <a:latin typeface="+mn-lt"/>
              </a:rPr>
              <a:t>iB</a:t>
            </a:r>
            <a:r>
              <a:rPr lang="en-US" sz="2400" kern="0" dirty="0">
                <a:latin typeface="+mn-lt"/>
              </a:rPr>
              <a:t> are both positive</a:t>
            </a:r>
          </a:p>
        </p:txBody>
      </p:sp>
      <p:sp>
        <p:nvSpPr>
          <p:cNvPr id="93190" name="Right Arrow 8">
            <a:extLst>
              <a:ext uri="{FF2B5EF4-FFF2-40B4-BE49-F238E27FC236}">
                <a16:creationId xmlns:a16="http://schemas.microsoft.com/office/drawing/2014/main" id="{EA52E23B-FD85-4DE2-A6F4-E720EFE5741E}"/>
              </a:ext>
            </a:extLst>
          </p:cNvPr>
          <p:cNvSpPr>
            <a:spLocks noChangeArrowheads="1"/>
          </p:cNvSpPr>
          <p:nvPr/>
        </p:nvSpPr>
        <p:spPr bwMode="auto">
          <a:xfrm rot="5400000">
            <a:off x="1600200" y="5375943"/>
            <a:ext cx="609600" cy="304800"/>
          </a:xfrm>
          <a:prstGeom prst="rightArrow">
            <a:avLst>
              <a:gd name="adj1" fmla="val 50000"/>
              <a:gd name="adj2" fmla="val 50000"/>
            </a:avLst>
          </a:prstGeom>
          <a:solidFill>
            <a:schemeClr val="accent1">
              <a:alpha val="50195"/>
            </a:schemeClr>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
        <p:nvSpPr>
          <p:cNvPr id="2" name="内容占位符 1">
            <a:extLst>
              <a:ext uri="{FF2B5EF4-FFF2-40B4-BE49-F238E27FC236}">
                <a16:creationId xmlns:a16="http://schemas.microsoft.com/office/drawing/2014/main" id="{1E03CA44-61CA-4CB3-86A7-35DA417AF582}"/>
              </a:ext>
            </a:extLst>
          </p:cNvPr>
          <p:cNvSpPr>
            <a:spLocks noGrp="1"/>
          </p:cNvSpPr>
          <p:nvPr>
            <p:ph idx="1"/>
          </p:nvPr>
        </p:nvSpPr>
        <p:spPr/>
        <p:txBody>
          <a:bodyPr/>
          <a:lstStyle/>
          <a:p>
            <a:endParaRPr lang="zh-CN" altLang="en-US"/>
          </a:p>
        </p:txBody>
      </p:sp>
      <p:pic>
        <p:nvPicPr>
          <p:cNvPr id="8" name="Content Placeholder 3" descr="fig614a.jpg">
            <a:extLst>
              <a:ext uri="{FF2B5EF4-FFF2-40B4-BE49-F238E27FC236}">
                <a16:creationId xmlns:a16="http://schemas.microsoft.com/office/drawing/2014/main" id="{A020B303-8051-4E74-8D8D-A1CCEA0DC6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3284" y="2822120"/>
            <a:ext cx="7886700" cy="340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92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1936D1F-274D-4BCE-A639-C059C96B5512}"/>
              </a:ext>
            </a:extLst>
          </p:cNvPr>
          <p:cNvSpPr>
            <a:spLocks noGrp="1"/>
          </p:cNvSpPr>
          <p:nvPr>
            <p:ph type="title"/>
          </p:nvPr>
        </p:nvSpPr>
        <p:spPr/>
        <p:txBody>
          <a:bodyPr/>
          <a:lstStyle/>
          <a:p>
            <a:pPr>
              <a:defRPr/>
            </a:pPr>
            <a:r>
              <a:rPr lang="en-US" altLang="zh-CN" dirty="0">
                <a:latin typeface="+mn-lt"/>
                <a:ea typeface="宋体" panose="02010600030101010101" pitchFamily="2" charset="-122"/>
              </a:rPr>
              <a:t>The Squirrel-Cage Induction Generator</a:t>
            </a:r>
          </a:p>
        </p:txBody>
      </p:sp>
      <p:sp>
        <p:nvSpPr>
          <p:cNvPr id="97283" name="Content Placeholder 2">
            <a:extLst>
              <a:ext uri="{FF2B5EF4-FFF2-40B4-BE49-F238E27FC236}">
                <a16:creationId xmlns:a16="http://schemas.microsoft.com/office/drawing/2014/main" id="{74655F99-56CE-4975-A5DA-3E17A440732D}"/>
              </a:ext>
            </a:extLst>
          </p:cNvPr>
          <p:cNvSpPr>
            <a:spLocks noGrp="1" noChangeArrowheads="1"/>
          </p:cNvSpPr>
          <p:nvPr>
            <p:ph idx="1"/>
          </p:nvPr>
        </p:nvSpPr>
        <p:spPr/>
        <p:txBody>
          <a:bodyPr/>
          <a:lstStyle/>
          <a:p>
            <a:r>
              <a:rPr lang="en-US" altLang="zh-CN" dirty="0">
                <a:ea typeface="SimSun" panose="02010600030101010101" pitchFamily="2" charset="-122"/>
              </a:rPr>
              <a:t>The rotor of many induction generators has copper or aluminum bars shorted together at the ends, looks like a cage.</a:t>
            </a:r>
          </a:p>
          <a:p>
            <a:pPr marL="685800" lvl="1" indent="-342900" eaLnBrk="1" hangingPunct="1">
              <a:spcBef>
                <a:spcPct val="20000"/>
              </a:spcBef>
              <a:buClr>
                <a:schemeClr val="tx1"/>
              </a:buClr>
              <a:buSzPct val="125000"/>
              <a:buFontTx/>
              <a:buChar char="•"/>
              <a:defRPr/>
            </a:pPr>
            <a:r>
              <a:rPr lang="en-US" altLang="zh-CN" kern="0" dirty="0"/>
              <a:t>Can be thought of as a pair of magnets spinning around a cage</a:t>
            </a:r>
          </a:p>
          <a:p>
            <a:pPr marL="685800" lvl="1" indent="-342900" eaLnBrk="1" hangingPunct="1">
              <a:spcBef>
                <a:spcPct val="20000"/>
              </a:spcBef>
              <a:buClr>
                <a:schemeClr val="tx1"/>
              </a:buClr>
              <a:buSzPct val="125000"/>
              <a:buFontTx/>
              <a:buChar char="•"/>
              <a:defRPr/>
            </a:pPr>
            <a:r>
              <a:rPr lang="en-US" altLang="zh-CN" kern="0" dirty="0"/>
              <a:t>Rotor current </a:t>
            </a:r>
            <a:r>
              <a:rPr lang="en-US" altLang="zh-CN" i="1" kern="0" dirty="0" err="1"/>
              <a:t>i</a:t>
            </a:r>
            <a:r>
              <a:rPr lang="en-US" altLang="zh-CN" i="1" kern="0" baseline="-25000" dirty="0" err="1"/>
              <a:t>R</a:t>
            </a:r>
            <a:r>
              <a:rPr lang="en-US" altLang="zh-CN" kern="0" dirty="0"/>
              <a:t> flows easily through the thick conductor bars</a:t>
            </a:r>
          </a:p>
          <a:p>
            <a:endParaRPr lang="en-US" altLang="zh-CN" dirty="0">
              <a:ea typeface="SimSun" panose="02010600030101010101" pitchFamily="2" charset="-122"/>
            </a:endParaRPr>
          </a:p>
          <a:p>
            <a:endParaRPr lang="en-US" altLang="zh-CN" dirty="0">
              <a:ea typeface="SimSun" panose="02010600030101010101" pitchFamily="2" charset="-122"/>
            </a:endParaRPr>
          </a:p>
        </p:txBody>
      </p:sp>
      <p:pic>
        <p:nvPicPr>
          <p:cNvPr id="2" name="图片 1">
            <a:extLst>
              <a:ext uri="{FF2B5EF4-FFF2-40B4-BE49-F238E27FC236}">
                <a16:creationId xmlns:a16="http://schemas.microsoft.com/office/drawing/2014/main" id="{6EB940B8-AB7D-42E8-A4AE-4449FA17FEF9}"/>
              </a:ext>
            </a:extLst>
          </p:cNvPr>
          <p:cNvPicPr>
            <a:picLocks noChangeAspect="1"/>
          </p:cNvPicPr>
          <p:nvPr/>
        </p:nvPicPr>
        <p:blipFill>
          <a:blip r:embed="rId2"/>
          <a:stretch>
            <a:fillRect/>
          </a:stretch>
        </p:blipFill>
        <p:spPr>
          <a:xfrm>
            <a:off x="2476500" y="2971800"/>
            <a:ext cx="4191000" cy="37653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E4BE28-B190-4514-95DC-06D9E31A628B}"/>
              </a:ext>
            </a:extLst>
          </p:cNvPr>
          <p:cNvSpPr>
            <a:spLocks noGrp="1"/>
          </p:cNvSpPr>
          <p:nvPr>
            <p:ph type="title"/>
          </p:nvPr>
        </p:nvSpPr>
        <p:spPr/>
        <p:txBody>
          <a:bodyPr/>
          <a:lstStyle/>
          <a:p>
            <a:r>
              <a:rPr lang="en-US" altLang="zh-CN" dirty="0"/>
              <a:t>Historical development of wind power</a:t>
            </a:r>
            <a:endParaRPr lang="zh-CN" altLang="en-US" dirty="0"/>
          </a:p>
        </p:txBody>
      </p:sp>
      <p:sp>
        <p:nvSpPr>
          <p:cNvPr id="3" name="内容占位符 2">
            <a:extLst>
              <a:ext uri="{FF2B5EF4-FFF2-40B4-BE49-F238E27FC236}">
                <a16:creationId xmlns:a16="http://schemas.microsoft.com/office/drawing/2014/main" id="{38916159-F8A1-4050-AF0F-8DD3083EB485}"/>
              </a:ext>
            </a:extLst>
          </p:cNvPr>
          <p:cNvSpPr>
            <a:spLocks noGrp="1"/>
          </p:cNvSpPr>
          <p:nvPr>
            <p:ph idx="1"/>
          </p:nvPr>
        </p:nvSpPr>
        <p:spPr/>
        <p:txBody>
          <a:bodyPr/>
          <a:lstStyle/>
          <a:p>
            <a:r>
              <a:rPr lang="en-US" altLang="zh-CN" dirty="0"/>
              <a:t>In the US - first wind-electric systems built in the late 1890’s</a:t>
            </a:r>
          </a:p>
          <a:p>
            <a:r>
              <a:rPr lang="en-US" altLang="zh-CN" dirty="0"/>
              <a:t>By 1930s and 1940s, hundreds of thousands were in use in rural areas not yet served by the grid</a:t>
            </a:r>
          </a:p>
          <a:p>
            <a:r>
              <a:rPr lang="en-US" altLang="zh-CN" dirty="0"/>
              <a:t>Interest in wind power declined as the utility grid expanded and as reliable, inexpensive electricity could be purchased</a:t>
            </a:r>
          </a:p>
          <a:p>
            <a:r>
              <a:rPr lang="en-US" altLang="zh-CN" dirty="0"/>
              <a:t>Oil crisis in 1970s created a renewed interest in wind until US government stopped giving tax credits</a:t>
            </a:r>
          </a:p>
          <a:p>
            <a:r>
              <a:rPr lang="en-US" altLang="zh-CN" dirty="0"/>
              <a:t>Renewed interest again since the 1990s</a:t>
            </a:r>
          </a:p>
          <a:p>
            <a:endParaRPr lang="zh-CN" altLang="en-US" dirty="0"/>
          </a:p>
        </p:txBody>
      </p:sp>
      <p:sp>
        <p:nvSpPr>
          <p:cNvPr id="4" name="灯片编号占位符 3">
            <a:extLst>
              <a:ext uri="{FF2B5EF4-FFF2-40B4-BE49-F238E27FC236}">
                <a16:creationId xmlns:a16="http://schemas.microsoft.com/office/drawing/2014/main" id="{8E587609-740A-44C8-A9E0-10304BD4ACAD}"/>
              </a:ext>
            </a:extLst>
          </p:cNvPr>
          <p:cNvSpPr>
            <a:spLocks noGrp="1"/>
          </p:cNvSpPr>
          <p:nvPr>
            <p:ph type="sldNum" sz="quarter" idx="12"/>
          </p:nvPr>
        </p:nvSpPr>
        <p:spPr/>
        <p:txBody>
          <a:bodyPr/>
          <a:lstStyle/>
          <a:p>
            <a:pPr>
              <a:defRPr/>
            </a:pPr>
            <a:fld id="{A5A7C52C-B8D8-46AC-9434-6888604DA894}" type="slidenum">
              <a:rPr lang="en-US" altLang="zh-CN" smtClean="0"/>
              <a:pPr>
                <a:defRPr/>
              </a:pPr>
              <a:t>4</a:t>
            </a:fld>
            <a:endParaRPr lang="en-US" altLang="zh-CN"/>
          </a:p>
        </p:txBody>
      </p:sp>
    </p:spTree>
    <p:extLst>
      <p:ext uri="{BB962C8B-B14F-4D97-AF65-F5344CB8AC3E}">
        <p14:creationId xmlns:p14="http://schemas.microsoft.com/office/powerpoint/2010/main" val="4274061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2">
            <a:extLst>
              <a:ext uri="{FF2B5EF4-FFF2-40B4-BE49-F238E27FC236}">
                <a16:creationId xmlns:a16="http://schemas.microsoft.com/office/drawing/2014/main" id="{8749449F-42D1-47A1-A266-08CA084AAD96}"/>
              </a:ext>
            </a:extLst>
          </p:cNvPr>
          <p:cNvSpPr>
            <a:spLocks noGrp="1" noChangeArrowheads="1"/>
          </p:cNvSpPr>
          <p:nvPr>
            <p:ph type="title"/>
          </p:nvPr>
        </p:nvSpPr>
        <p:spPr/>
        <p:txBody>
          <a:bodyPr/>
          <a:lstStyle/>
          <a:p>
            <a:r>
              <a:rPr lang="en-US" altLang="zh-CN">
                <a:latin typeface="Times New Roman" panose="02020603050405020304" pitchFamily="18" charset="0"/>
                <a:ea typeface="SimSun" panose="02010600030101010101" pitchFamily="2" charset="-122"/>
              </a:rPr>
              <a:t>The Squirrel-Cage Induction Generator</a:t>
            </a:r>
            <a:endParaRPr lang="zh-CN" altLang="en-US">
              <a:latin typeface="Times New Roman" panose="02020603050405020304" pitchFamily="18" charset="0"/>
              <a:ea typeface="SimSun" panose="02010600030101010101" pitchFamily="2" charset="-122"/>
            </a:endParaRPr>
          </a:p>
        </p:txBody>
      </p:sp>
      <p:sp>
        <p:nvSpPr>
          <p:cNvPr id="98307" name="文本框 5">
            <a:extLst>
              <a:ext uri="{FF2B5EF4-FFF2-40B4-BE49-F238E27FC236}">
                <a16:creationId xmlns:a16="http://schemas.microsoft.com/office/drawing/2014/main" id="{D520AA75-C100-48DA-93BA-E29B5488E92A}"/>
              </a:ext>
            </a:extLst>
          </p:cNvPr>
          <p:cNvSpPr txBox="1">
            <a:spLocks noChangeArrowheads="1"/>
          </p:cNvSpPr>
          <p:nvPr/>
        </p:nvSpPr>
        <p:spPr bwMode="auto">
          <a:xfrm>
            <a:off x="450850" y="4724400"/>
            <a:ext cx="8001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800" dirty="0">
                <a:ea typeface="SimSun" panose="02010600030101010101" pitchFamily="2" charset="-122"/>
              </a:rPr>
              <a:t>In (a), the stator field moves toward the right while the cage rotor conductor is stationary. As shown in (b), that is equivalent to the stator field being stationary while the conductor moves to the left, cutting the lines of flux. The conductor then experience a force toward the right that tries to make the rotor want to catch up to the stator’s rotating magnetic field.</a:t>
            </a:r>
            <a:endParaRPr lang="zh-CN" altLang="en-US" sz="1800" dirty="0">
              <a:ea typeface="SimSun" panose="02010600030101010101" pitchFamily="2" charset="-122"/>
            </a:endParaRPr>
          </a:p>
        </p:txBody>
      </p:sp>
      <p:pic>
        <p:nvPicPr>
          <p:cNvPr id="98308" name="内容占位符 3">
            <a:extLst>
              <a:ext uri="{FF2B5EF4-FFF2-40B4-BE49-F238E27FC236}">
                <a16:creationId xmlns:a16="http://schemas.microsoft.com/office/drawing/2014/main" id="{1CFE5014-9902-40BF-98A4-D7494D2212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6950" y="1781175"/>
            <a:ext cx="6908800" cy="256222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949BF9C0-8A2F-4EFB-9923-F8763125BA20}"/>
              </a:ext>
            </a:extLst>
          </p:cNvPr>
          <p:cNvSpPr>
            <a:spLocks noGrp="1"/>
          </p:cNvSpPr>
          <p:nvPr>
            <p:ph type="title"/>
          </p:nvPr>
        </p:nvSpPr>
        <p:spPr/>
        <p:txBody>
          <a:bodyPr/>
          <a:lstStyle/>
          <a:p>
            <a:pPr>
              <a:defRPr/>
            </a:pPr>
            <a:r>
              <a:rPr lang="en-US" altLang="zh-CN" dirty="0">
                <a:latin typeface="+mn-lt"/>
                <a:ea typeface="宋体" panose="02010600030101010101" pitchFamily="2" charset="-122"/>
              </a:rPr>
              <a:t>The Inductance Machine as  Motor</a:t>
            </a:r>
          </a:p>
        </p:txBody>
      </p:sp>
      <p:sp>
        <p:nvSpPr>
          <p:cNvPr id="99331" name="Content Placeholder 2">
            <a:extLst>
              <a:ext uri="{FF2B5EF4-FFF2-40B4-BE49-F238E27FC236}">
                <a16:creationId xmlns:a16="http://schemas.microsoft.com/office/drawing/2014/main" id="{430A049B-06A7-43DB-BBFB-3E5A69BB395F}"/>
              </a:ext>
            </a:extLst>
          </p:cNvPr>
          <p:cNvSpPr>
            <a:spLocks noGrp="1" noChangeArrowheads="1"/>
          </p:cNvSpPr>
          <p:nvPr>
            <p:ph idx="1"/>
          </p:nvPr>
        </p:nvSpPr>
        <p:spPr/>
        <p:txBody>
          <a:bodyPr/>
          <a:lstStyle/>
          <a:p>
            <a:r>
              <a:rPr lang="en-US" altLang="zh-CN">
                <a:ea typeface="SimSun" panose="02010600030101010101" pitchFamily="2" charset="-122"/>
              </a:rPr>
              <a:t>The rotating magnetic field in the stator causes the rotor to spin in the same direction</a:t>
            </a:r>
          </a:p>
          <a:p>
            <a:r>
              <a:rPr lang="en-US" altLang="zh-CN">
                <a:ea typeface="SimSun" panose="02010600030101010101" pitchFamily="2" charset="-122"/>
              </a:rPr>
              <a:t>As rotor approaches synchronous speed of the rotating magnetic field, the relative motion becomes less and less</a:t>
            </a:r>
          </a:p>
          <a:p>
            <a:r>
              <a:rPr lang="en-US" altLang="zh-CN">
                <a:ea typeface="SimSun" panose="02010600030101010101" pitchFamily="2" charset="-122"/>
              </a:rPr>
              <a:t>If the rotor could move at synchronous speed, there would be no relative motion, no current, and no force to keep the rotor going</a:t>
            </a:r>
          </a:p>
          <a:p>
            <a:r>
              <a:rPr lang="en-US" altLang="zh-CN">
                <a:ea typeface="SimSun" panose="02010600030101010101" pitchFamily="2" charset="-122"/>
              </a:rPr>
              <a:t>Thus, an induction machine as a motor always spins somewhat slower than synchronous speed</a:t>
            </a:r>
          </a:p>
          <a:p>
            <a:endParaRPr lang="en-US" altLang="zh-CN">
              <a:ea typeface="SimSun"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
            <a:extLst>
              <a:ext uri="{FF2B5EF4-FFF2-40B4-BE49-F238E27FC236}">
                <a16:creationId xmlns:a16="http://schemas.microsoft.com/office/drawing/2014/main" id="{EF239404-1997-4F25-A064-42B28FD7E224}"/>
              </a:ext>
            </a:extLst>
          </p:cNvPr>
          <p:cNvSpPr>
            <a:spLocks noGrp="1" noChangeArrowheads="1"/>
          </p:cNvSpPr>
          <p:nvPr>
            <p:ph type="title"/>
          </p:nvPr>
        </p:nvSpPr>
        <p:spPr/>
        <p:txBody>
          <a:bodyPr/>
          <a:lstStyle/>
          <a:p>
            <a:r>
              <a:rPr lang="en-US" altLang="zh-CN">
                <a:latin typeface="Times New Roman" panose="02020603050405020304" pitchFamily="18" charset="0"/>
                <a:ea typeface="SimSun" panose="02010600030101010101" pitchFamily="2" charset="-122"/>
              </a:rPr>
              <a:t>The Inductance Machine as  Motor</a:t>
            </a:r>
            <a:endParaRPr lang="zh-CN" altLang="en-US">
              <a:latin typeface="Times New Roman" panose="02020603050405020304" pitchFamily="18" charset="0"/>
              <a:ea typeface="SimSun" panose="02010600030101010101" pitchFamily="2" charset="-122"/>
            </a:endParaRPr>
          </a:p>
        </p:txBody>
      </p:sp>
      <p:sp>
        <p:nvSpPr>
          <p:cNvPr id="100355" name="内容占位符 2">
            <a:extLst>
              <a:ext uri="{FF2B5EF4-FFF2-40B4-BE49-F238E27FC236}">
                <a16:creationId xmlns:a16="http://schemas.microsoft.com/office/drawing/2014/main" id="{9C230CB7-23AB-45D2-A4FB-292FF5824DAC}"/>
              </a:ext>
            </a:extLst>
          </p:cNvPr>
          <p:cNvSpPr>
            <a:spLocks noGrp="1" noChangeArrowheads="1"/>
          </p:cNvSpPr>
          <p:nvPr>
            <p:ph idx="1"/>
          </p:nvPr>
        </p:nvSpPr>
        <p:spPr>
          <a:xfrm>
            <a:off x="444500" y="1447800"/>
            <a:ext cx="8001000" cy="4495800"/>
          </a:xfrm>
        </p:spPr>
        <p:txBody>
          <a:bodyPr/>
          <a:lstStyle/>
          <a:p>
            <a:r>
              <a:rPr lang="en-US" altLang="zh-CN" sz="2400">
                <a:ea typeface="SimSun" panose="02010600030101010101" pitchFamily="2" charset="-122"/>
              </a:rPr>
              <a:t>The relative speed between the stator magnetic field and the rotor itself is called the slip speed </a:t>
            </a:r>
            <a:r>
              <a:rPr lang="en-US" altLang="zh-CN" sz="2400" i="1">
                <a:ea typeface="SimSun" panose="02010600030101010101" pitchFamily="2" charset="-122"/>
              </a:rPr>
              <a:t>s</a:t>
            </a:r>
            <a:r>
              <a:rPr lang="en-US" altLang="zh-CN" sz="2400">
                <a:ea typeface="SimSun" panose="02010600030101010101" pitchFamily="2" charset="-122"/>
              </a:rPr>
              <a:t>, defined as </a:t>
            </a:r>
          </a:p>
          <a:p>
            <a:endParaRPr lang="en-US" altLang="zh-CN" sz="2400">
              <a:ea typeface="SimSun" panose="02010600030101010101" pitchFamily="2" charset="-122"/>
            </a:endParaRPr>
          </a:p>
          <a:p>
            <a:endParaRPr lang="en-US" altLang="zh-CN" sz="2400">
              <a:ea typeface="SimSun" panose="02010600030101010101" pitchFamily="2" charset="-122"/>
            </a:endParaRPr>
          </a:p>
          <a:p>
            <a:endParaRPr lang="en-US" altLang="zh-CN" sz="2400">
              <a:ea typeface="SimSun" panose="02010600030101010101" pitchFamily="2" charset="-122"/>
            </a:endParaRPr>
          </a:p>
          <a:p>
            <a:r>
              <a:rPr lang="en-US" altLang="zh-CN" sz="2400">
                <a:ea typeface="SimSun" panose="02010600030101010101" pitchFamily="2" charset="-122"/>
              </a:rPr>
              <a:t>Where </a:t>
            </a:r>
            <a:r>
              <a:rPr lang="en-US" altLang="zh-CN" sz="2400" i="1">
                <a:ea typeface="SimSun" panose="02010600030101010101" pitchFamily="2" charset="-122"/>
              </a:rPr>
              <a:t>N</a:t>
            </a:r>
            <a:r>
              <a:rPr lang="en-US" altLang="zh-CN" sz="2400" i="1" baseline="-25000">
                <a:ea typeface="SimSun" panose="02010600030101010101" pitchFamily="2" charset="-122"/>
              </a:rPr>
              <a:t>S</a:t>
            </a:r>
            <a:r>
              <a:rPr lang="en-US" altLang="zh-CN" sz="2400" i="1">
                <a:ea typeface="SimSun" panose="02010600030101010101" pitchFamily="2" charset="-122"/>
              </a:rPr>
              <a:t> </a:t>
            </a:r>
            <a:r>
              <a:rPr lang="en-US" altLang="zh-CN" sz="2400">
                <a:ea typeface="SimSun" panose="02010600030101010101" pitchFamily="2" charset="-122"/>
              </a:rPr>
              <a:t>is the no-load synchronous speed and </a:t>
            </a:r>
            <a:r>
              <a:rPr lang="en-US" altLang="zh-CN" sz="2400" i="1">
                <a:ea typeface="SimSun" panose="02010600030101010101" pitchFamily="2" charset="-122"/>
              </a:rPr>
              <a:t>N</a:t>
            </a:r>
            <a:r>
              <a:rPr lang="en-US" altLang="zh-CN" sz="2400" i="1" baseline="-25000">
                <a:ea typeface="SimSun" panose="02010600030101010101" pitchFamily="2" charset="-122"/>
              </a:rPr>
              <a:t>R</a:t>
            </a:r>
            <a:r>
              <a:rPr lang="en-US" altLang="zh-CN" sz="2400">
                <a:ea typeface="SimSun" panose="02010600030101010101" pitchFamily="2" charset="-122"/>
              </a:rPr>
              <a:t> is the rotor speed. Slip is defined to be positive when the rotor is moving at a slower speed than the stator’s rotating magnetic field; that is, when the machine is acting as a motor. When the rotor moves faster than the rotating magnetic field, slip is negative, and the machine becomes a generator.</a:t>
            </a:r>
            <a:endParaRPr lang="en-US" altLang="zh-CN" sz="2400" i="1">
              <a:ea typeface="SimSun" panose="02010600030101010101" pitchFamily="2" charset="-122"/>
            </a:endParaRPr>
          </a:p>
        </p:txBody>
      </p:sp>
      <p:graphicFrame>
        <p:nvGraphicFramePr>
          <p:cNvPr id="100356" name="对象 3">
            <a:extLst>
              <a:ext uri="{FF2B5EF4-FFF2-40B4-BE49-F238E27FC236}">
                <a16:creationId xmlns:a16="http://schemas.microsoft.com/office/drawing/2014/main" id="{64807ABB-326B-4DA5-874F-DED79D7B96EF}"/>
              </a:ext>
            </a:extLst>
          </p:cNvPr>
          <p:cNvGraphicFramePr>
            <a:graphicFrameLocks noChangeAspect="1"/>
          </p:cNvGraphicFramePr>
          <p:nvPr/>
        </p:nvGraphicFramePr>
        <p:xfrm>
          <a:off x="2930525" y="2514600"/>
          <a:ext cx="2597150" cy="825500"/>
        </p:xfrm>
        <a:graphic>
          <a:graphicData uri="http://schemas.openxmlformats.org/presentationml/2006/ole">
            <mc:AlternateContent xmlns:mc="http://schemas.openxmlformats.org/markup-compatibility/2006">
              <mc:Choice xmlns:v="urn:schemas-microsoft-com:vml" Requires="v">
                <p:oleObj spid="_x0000_s10265" name="Equation" r:id="rId3" imgW="1358310" imgH="431613" progId="Equation.DSMT4">
                  <p:embed/>
                </p:oleObj>
              </mc:Choice>
              <mc:Fallback>
                <p:oleObj name="Equation" r:id="rId3" imgW="1358310" imgH="431613" progId="Equation.DSMT4">
                  <p:embed/>
                  <p:pic>
                    <p:nvPicPr>
                      <p:cNvPr id="100356" name="对象 3">
                        <a:extLst>
                          <a:ext uri="{FF2B5EF4-FFF2-40B4-BE49-F238E27FC236}">
                            <a16:creationId xmlns:a16="http://schemas.microsoft.com/office/drawing/2014/main" id="{64807ABB-326B-4DA5-874F-DED79D7B9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525" y="2514600"/>
                        <a:ext cx="2597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F71C523-F323-4717-9F36-891FD2FDF6A8}"/>
              </a:ext>
            </a:extLst>
          </p:cNvPr>
          <p:cNvSpPr>
            <a:spLocks noGrp="1"/>
          </p:cNvSpPr>
          <p:nvPr>
            <p:ph type="title"/>
          </p:nvPr>
        </p:nvSpPr>
        <p:spPr/>
        <p:txBody>
          <a:bodyPr/>
          <a:lstStyle/>
          <a:p>
            <a:pPr>
              <a:defRPr/>
            </a:pPr>
            <a:r>
              <a:rPr lang="en-US" altLang="zh-CN" dirty="0">
                <a:latin typeface="+mn-lt"/>
                <a:ea typeface="宋体" panose="02010600030101010101" pitchFamily="2" charset="-122"/>
              </a:rPr>
              <a:t>The Induction Machine as Motor</a:t>
            </a:r>
          </a:p>
        </p:txBody>
      </p:sp>
      <p:sp>
        <p:nvSpPr>
          <p:cNvPr id="101379" name="Content Placeholder 2">
            <a:extLst>
              <a:ext uri="{FF2B5EF4-FFF2-40B4-BE49-F238E27FC236}">
                <a16:creationId xmlns:a16="http://schemas.microsoft.com/office/drawing/2014/main" id="{D078C0C0-3D19-4909-A037-553FB7FEED12}"/>
              </a:ext>
            </a:extLst>
          </p:cNvPr>
          <p:cNvSpPr>
            <a:spLocks noGrp="1" noChangeArrowheads="1"/>
          </p:cNvSpPr>
          <p:nvPr>
            <p:ph idx="1"/>
          </p:nvPr>
        </p:nvSpPr>
        <p:spPr/>
        <p:txBody>
          <a:bodyPr/>
          <a:lstStyle/>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p>
          <a:p>
            <a:endParaRPr lang="en-US" altLang="zh-CN" dirty="0">
              <a:ea typeface="SimSun" panose="02010600030101010101" pitchFamily="2" charset="-122"/>
            </a:endParaRPr>
          </a:p>
          <a:p>
            <a:r>
              <a:rPr lang="en-US" altLang="zh-CN" dirty="0">
                <a:ea typeface="SimSun" panose="02010600030101010101" pitchFamily="2" charset="-122"/>
              </a:rPr>
              <a:t>As load on motor increases, rotor slows down</a:t>
            </a:r>
          </a:p>
          <a:p>
            <a:r>
              <a:rPr lang="en-US" altLang="zh-CN" dirty="0">
                <a:ea typeface="SimSun" panose="02010600030101010101" pitchFamily="2" charset="-122"/>
              </a:rPr>
              <a:t>When rotor slows down, slip increases</a:t>
            </a:r>
          </a:p>
          <a:p>
            <a:r>
              <a:rPr lang="en-US" altLang="zh-CN" dirty="0">
                <a:ea typeface="SimSun" panose="02010600030101010101" pitchFamily="2" charset="-122"/>
              </a:rPr>
              <a:t>“Breakdown torque” increasing slip no longer satisfies the load and rotor stops</a:t>
            </a:r>
          </a:p>
          <a:p>
            <a:r>
              <a:rPr lang="en-US" altLang="zh-CN" dirty="0">
                <a:ea typeface="SimSun" panose="02010600030101010101" pitchFamily="2" charset="-122"/>
              </a:rPr>
              <a:t>Braking- rotor is forced to operate in the opposite direction to the stator field</a:t>
            </a:r>
          </a:p>
        </p:txBody>
      </p:sp>
      <p:pic>
        <p:nvPicPr>
          <p:cNvPr id="101380" name="Picture 3" descr="fig617.jpg">
            <a:extLst>
              <a:ext uri="{FF2B5EF4-FFF2-40B4-BE49-F238E27FC236}">
                <a16:creationId xmlns:a16="http://schemas.microsoft.com/office/drawing/2014/main" id="{E304C09D-2A0D-46EB-8E0D-8E9D3549F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38275"/>
            <a:ext cx="471646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9">
            <a:extLst>
              <a:ext uri="{FF2B5EF4-FFF2-40B4-BE49-F238E27FC236}">
                <a16:creationId xmlns:a16="http://schemas.microsoft.com/office/drawing/2014/main" id="{4604F3D5-CACC-4229-9D77-DB8C70EC2D81}"/>
              </a:ext>
            </a:extLst>
          </p:cNvPr>
          <p:cNvSpPr txBox="1">
            <a:spLocks noChangeArrowheads="1"/>
          </p:cNvSpPr>
          <p:nvPr/>
        </p:nvSpPr>
        <p:spPr bwMode="auto">
          <a:xfrm>
            <a:off x="2286000" y="3276600"/>
            <a:ext cx="556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800" dirty="0">
                <a:solidFill>
                  <a:schemeClr val="bg2"/>
                </a:solidFill>
                <a:ea typeface="SimSun" panose="02010600030101010101" pitchFamily="2" charset="-122"/>
              </a:rPr>
              <a:t>Torque- slip curve for an induction motor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a:extLst>
              <a:ext uri="{FF2B5EF4-FFF2-40B4-BE49-F238E27FC236}">
                <a16:creationId xmlns:a16="http://schemas.microsoft.com/office/drawing/2014/main" id="{7E0657E2-BA31-4175-B6B1-055BB99503C9}"/>
              </a:ext>
            </a:extLst>
          </p:cNvPr>
          <p:cNvSpPr>
            <a:spLocks noGrp="1"/>
          </p:cNvSpPr>
          <p:nvPr>
            <p:ph type="title"/>
          </p:nvPr>
        </p:nvSpPr>
        <p:spPr/>
        <p:txBody>
          <a:bodyPr/>
          <a:lstStyle/>
          <a:p>
            <a:pPr>
              <a:defRPr/>
            </a:pPr>
            <a:r>
              <a:rPr lang="en-US" altLang="zh-CN" dirty="0">
                <a:latin typeface="+mn-lt"/>
                <a:ea typeface="宋体" panose="02010600030101010101" pitchFamily="2" charset="-122"/>
              </a:rPr>
              <a:t>The Induction Machine as a Generator</a:t>
            </a:r>
          </a:p>
        </p:txBody>
      </p:sp>
      <p:sp>
        <p:nvSpPr>
          <p:cNvPr id="102403" name="Content Placeholder 2">
            <a:extLst>
              <a:ext uri="{FF2B5EF4-FFF2-40B4-BE49-F238E27FC236}">
                <a16:creationId xmlns:a16="http://schemas.microsoft.com/office/drawing/2014/main" id="{11E0F0D5-C930-4FBF-A452-7989890D7F19}"/>
              </a:ext>
            </a:extLst>
          </p:cNvPr>
          <p:cNvSpPr>
            <a:spLocks noGrp="1" noChangeArrowheads="1"/>
          </p:cNvSpPr>
          <p:nvPr>
            <p:ph idx="1"/>
          </p:nvPr>
        </p:nvSpPr>
        <p:spPr/>
        <p:txBody>
          <a:bodyPr/>
          <a:lstStyle/>
          <a:p>
            <a:r>
              <a:rPr lang="en-US" altLang="zh-CN">
                <a:ea typeface="SimSun" panose="02010600030101010101" pitchFamily="2" charset="-122"/>
              </a:rPr>
              <a:t>The stator requires excitation current</a:t>
            </a:r>
          </a:p>
          <a:p>
            <a:pPr lvl="1"/>
            <a:r>
              <a:rPr lang="en-US" altLang="zh-CN">
                <a:ea typeface="SimSun" panose="02010600030101010101" pitchFamily="2" charset="-122"/>
              </a:rPr>
              <a:t>from the grid if it is grid-connected or</a:t>
            </a:r>
          </a:p>
          <a:p>
            <a:pPr lvl="1"/>
            <a:r>
              <a:rPr lang="en-US" altLang="zh-CN">
                <a:ea typeface="SimSun" panose="02010600030101010101" pitchFamily="2" charset="-122"/>
              </a:rPr>
              <a:t>by incorporating external capacitors</a:t>
            </a:r>
          </a:p>
          <a:p>
            <a:endParaRPr lang="en-US" altLang="zh-CN">
              <a:ea typeface="SimSun" panose="02010600030101010101" pitchFamily="2" charset="-122"/>
            </a:endParaRPr>
          </a:p>
          <a:p>
            <a:endParaRPr lang="en-US" altLang="zh-CN">
              <a:ea typeface="SimSun" panose="02010600030101010101" pitchFamily="2" charset="-122"/>
            </a:endParaRPr>
          </a:p>
          <a:p>
            <a:pPr>
              <a:buFontTx/>
              <a:buNone/>
            </a:pPr>
            <a:endParaRPr lang="en-US" altLang="zh-CN">
              <a:ea typeface="SimSun" panose="02010600030101010101" pitchFamily="2" charset="-122"/>
            </a:endParaRPr>
          </a:p>
          <a:p>
            <a:pPr>
              <a:buFontTx/>
              <a:buNone/>
            </a:pPr>
            <a:endParaRPr lang="en-US" altLang="zh-CN">
              <a:ea typeface="SimSun" panose="02010600030101010101" pitchFamily="2" charset="-122"/>
            </a:endParaRPr>
          </a:p>
          <a:p>
            <a:endParaRPr lang="en-US" altLang="zh-CN">
              <a:ea typeface="SimSun" panose="02010600030101010101" pitchFamily="2" charset="-122"/>
            </a:endParaRPr>
          </a:p>
          <a:p>
            <a:r>
              <a:rPr lang="en-US" altLang="zh-CN">
                <a:ea typeface="SimSun" panose="02010600030101010101" pitchFamily="2" charset="-122"/>
              </a:rPr>
              <a:t>Windspeed forces generator shaft to exceed synchronous speed</a:t>
            </a:r>
          </a:p>
          <a:p>
            <a:endParaRPr lang="en-US" altLang="zh-CN">
              <a:ea typeface="SimSun" panose="02010600030101010101" pitchFamily="2" charset="-122"/>
            </a:endParaRPr>
          </a:p>
        </p:txBody>
      </p:sp>
      <p:sp>
        <p:nvSpPr>
          <p:cNvPr id="102404" name="TextBox 9">
            <a:extLst>
              <a:ext uri="{FF2B5EF4-FFF2-40B4-BE49-F238E27FC236}">
                <a16:creationId xmlns:a16="http://schemas.microsoft.com/office/drawing/2014/main" id="{A850C4CC-8407-468D-988E-A75217078A5A}"/>
              </a:ext>
            </a:extLst>
          </p:cNvPr>
          <p:cNvSpPr txBox="1">
            <a:spLocks noChangeArrowheads="1"/>
          </p:cNvSpPr>
          <p:nvPr/>
        </p:nvSpPr>
        <p:spPr bwMode="auto">
          <a:xfrm>
            <a:off x="644525" y="4803775"/>
            <a:ext cx="601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lgn="r" eaLnBrk="1" hangingPunct="1">
              <a:buSzPct val="100000"/>
              <a:buFont typeface="Wingdings" panose="05000000000000000000" pitchFamily="2" charset="2"/>
              <a:buNone/>
            </a:pPr>
            <a:r>
              <a:rPr lang="en-US" altLang="zh-CN" sz="1800">
                <a:solidFill>
                  <a:schemeClr val="bg2"/>
                </a:solidFill>
                <a:ea typeface="SimSun" panose="02010600030101010101" pitchFamily="2" charset="-122"/>
              </a:rPr>
              <a:t>Single-phase, self-excited, induction generator </a:t>
            </a:r>
          </a:p>
        </p:txBody>
      </p:sp>
      <p:pic>
        <p:nvPicPr>
          <p:cNvPr id="102405" name="图片 1">
            <a:extLst>
              <a:ext uri="{FF2B5EF4-FFF2-40B4-BE49-F238E27FC236}">
                <a16:creationId xmlns:a16="http://schemas.microsoft.com/office/drawing/2014/main" id="{6A14E156-A804-4193-9C4D-9A558C227A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2819" y="2590800"/>
            <a:ext cx="601836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8F2239C8-D766-4A2F-B3C9-57640372AD61}"/>
              </a:ext>
            </a:extLst>
          </p:cNvPr>
          <p:cNvSpPr>
            <a:spLocks noGrp="1"/>
          </p:cNvSpPr>
          <p:nvPr>
            <p:ph type="title"/>
          </p:nvPr>
        </p:nvSpPr>
        <p:spPr/>
        <p:txBody>
          <a:bodyPr/>
          <a:lstStyle/>
          <a:p>
            <a:pPr>
              <a:defRPr/>
            </a:pPr>
            <a:r>
              <a:rPr lang="en-US" altLang="zh-CN" dirty="0">
                <a:latin typeface="+mn-lt"/>
                <a:ea typeface="宋体" panose="02010600030101010101" pitchFamily="2" charset="-122"/>
              </a:rPr>
              <a:t>The Induction Machine as a Generator</a:t>
            </a:r>
          </a:p>
        </p:txBody>
      </p:sp>
      <p:sp>
        <p:nvSpPr>
          <p:cNvPr id="104451" name="Content Placeholder 2">
            <a:extLst>
              <a:ext uri="{FF2B5EF4-FFF2-40B4-BE49-F238E27FC236}">
                <a16:creationId xmlns:a16="http://schemas.microsoft.com/office/drawing/2014/main" id="{00B0A54D-20E8-40BE-BD34-47E60E49B846}"/>
              </a:ext>
            </a:extLst>
          </p:cNvPr>
          <p:cNvSpPr>
            <a:spLocks noGrp="1" noChangeArrowheads="1"/>
          </p:cNvSpPr>
          <p:nvPr>
            <p:ph idx="1"/>
          </p:nvPr>
        </p:nvSpPr>
        <p:spPr/>
        <p:txBody>
          <a:bodyPr/>
          <a:lstStyle/>
          <a:p>
            <a:r>
              <a:rPr lang="en-US" altLang="zh-CN">
                <a:ea typeface="SimSun" panose="02010600030101010101" pitchFamily="2" charset="-122"/>
              </a:rPr>
              <a:t>Slip is negative because the rotor spins faster than synchronous speed</a:t>
            </a:r>
          </a:p>
          <a:p>
            <a:r>
              <a:rPr lang="en-US" altLang="zh-CN">
                <a:ea typeface="SimSun" panose="02010600030101010101" pitchFamily="2" charset="-122"/>
              </a:rPr>
              <a:t>Slip is normally less than 1% for grid-connected generator</a:t>
            </a:r>
          </a:p>
          <a:p>
            <a:r>
              <a:rPr lang="en-US" altLang="zh-CN">
                <a:ea typeface="SimSun" panose="02010600030101010101" pitchFamily="2" charset="-122"/>
              </a:rPr>
              <a:t>Typical rotor speed</a:t>
            </a:r>
          </a:p>
        </p:txBody>
      </p:sp>
      <p:graphicFrame>
        <p:nvGraphicFramePr>
          <p:cNvPr id="104452" name="Object 2">
            <a:extLst>
              <a:ext uri="{FF2B5EF4-FFF2-40B4-BE49-F238E27FC236}">
                <a16:creationId xmlns:a16="http://schemas.microsoft.com/office/drawing/2014/main" id="{1259CE79-740B-45E7-A1BD-7146616A70D8}"/>
              </a:ext>
            </a:extLst>
          </p:cNvPr>
          <p:cNvGraphicFramePr>
            <a:graphicFrameLocks noChangeAspect="1"/>
          </p:cNvGraphicFramePr>
          <p:nvPr/>
        </p:nvGraphicFramePr>
        <p:xfrm>
          <a:off x="990600" y="3962400"/>
          <a:ext cx="6534150" cy="514350"/>
        </p:xfrm>
        <a:graphic>
          <a:graphicData uri="http://schemas.openxmlformats.org/presentationml/2006/ole">
            <mc:AlternateContent xmlns:mc="http://schemas.openxmlformats.org/markup-compatibility/2006">
              <mc:Choice xmlns:v="urn:schemas-microsoft-com:vml" Requires="v">
                <p:oleObj spid="_x0000_s11289" name="Equation" r:id="rId3" imgW="2908300" imgH="228600" progId="Equation.DSMT4">
                  <p:embed/>
                </p:oleObj>
              </mc:Choice>
              <mc:Fallback>
                <p:oleObj name="Equation" r:id="rId3" imgW="2908300" imgH="228600" progId="Equation.DSMT4">
                  <p:embed/>
                  <p:pic>
                    <p:nvPicPr>
                      <p:cNvPr id="104452" name="Object 2">
                        <a:extLst>
                          <a:ext uri="{FF2B5EF4-FFF2-40B4-BE49-F238E27FC236}">
                            <a16:creationId xmlns:a16="http://schemas.microsoft.com/office/drawing/2014/main" id="{1259CE79-740B-45E7-A1BD-7146616A70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962400"/>
                        <a:ext cx="65341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D64AED2-77B6-4174-89FD-90B7E7F71CE3}"/>
              </a:ext>
            </a:extLst>
          </p:cNvPr>
          <p:cNvSpPr>
            <a:spLocks noGrp="1" noChangeArrowheads="1"/>
          </p:cNvSpPr>
          <p:nvPr>
            <p:ph type="title"/>
          </p:nvPr>
        </p:nvSpPr>
        <p:spPr/>
        <p:txBody>
          <a:bodyPr/>
          <a:lstStyle/>
          <a:p>
            <a:pPr>
              <a:defRPr/>
            </a:pPr>
            <a:r>
              <a:rPr lang="en-US" altLang="zh-CN" dirty="0">
                <a:latin typeface="+mn-lt"/>
                <a:ea typeface="宋体" panose="02010600030101010101" pitchFamily="2" charset="-122"/>
              </a:rPr>
              <a:t>Doubly-Fed Induction Generators</a:t>
            </a:r>
          </a:p>
        </p:txBody>
      </p:sp>
      <p:sp>
        <p:nvSpPr>
          <p:cNvPr id="105475" name="Rectangle 3">
            <a:extLst>
              <a:ext uri="{FF2B5EF4-FFF2-40B4-BE49-F238E27FC236}">
                <a16:creationId xmlns:a16="http://schemas.microsoft.com/office/drawing/2014/main" id="{1984EDE1-8C3E-4907-B8CC-49B09BF5161B}"/>
              </a:ext>
            </a:extLst>
          </p:cNvPr>
          <p:cNvSpPr>
            <a:spLocks noGrp="1" noChangeArrowheads="1"/>
          </p:cNvSpPr>
          <p:nvPr>
            <p:ph idx="1"/>
          </p:nvPr>
        </p:nvSpPr>
        <p:spPr/>
        <p:txBody>
          <a:bodyPr/>
          <a:lstStyle/>
          <a:p>
            <a:r>
              <a:rPr lang="en-US" altLang="zh-CN">
                <a:ea typeface="SimSun" panose="02010600030101010101" pitchFamily="2" charset="-122"/>
              </a:rPr>
              <a:t>Another common approach is to use what is called a doubly-fed induction generator in which there is an electrical connection between the rotor and supply electrical system using an ac-ac converter</a:t>
            </a:r>
          </a:p>
          <a:p>
            <a:r>
              <a:rPr lang="en-US" altLang="zh-CN">
                <a:ea typeface="SimSun" panose="02010600030101010101" pitchFamily="2" charset="-122"/>
              </a:rPr>
              <a:t>This allows operation over a wide-range of speed, for example 30% with the GE 1.5 MW and 3.6 MW machines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标题 1">
            <a:extLst>
              <a:ext uri="{FF2B5EF4-FFF2-40B4-BE49-F238E27FC236}">
                <a16:creationId xmlns:a16="http://schemas.microsoft.com/office/drawing/2014/main" id="{B207D266-E37F-4936-984D-B0F3441A21A1}"/>
              </a:ext>
            </a:extLst>
          </p:cNvPr>
          <p:cNvSpPr>
            <a:spLocks noGrp="1" noChangeArrowheads="1"/>
          </p:cNvSpPr>
          <p:nvPr>
            <p:ph type="title"/>
          </p:nvPr>
        </p:nvSpPr>
        <p:spPr/>
        <p:txBody>
          <a:bodyPr/>
          <a:lstStyle/>
          <a:p>
            <a:r>
              <a:rPr lang="en-US" altLang="zh-CN">
                <a:solidFill>
                  <a:srgbClr val="006666"/>
                </a:solidFill>
                <a:latin typeface="Times New Roman" panose="02020603050405020304" pitchFamily="18" charset="0"/>
                <a:ea typeface="SimSun" panose="02010600030101010101" pitchFamily="2" charset="-122"/>
              </a:rPr>
              <a:t>Doubly-Fed Induction Generators</a:t>
            </a:r>
            <a:endParaRPr lang="zh-CN" altLang="en-US">
              <a:ea typeface="SimSun" panose="02010600030101010101" pitchFamily="2" charset="-122"/>
            </a:endParaRPr>
          </a:p>
        </p:txBody>
      </p:sp>
      <p:sp>
        <p:nvSpPr>
          <p:cNvPr id="106499" name="文本框 5">
            <a:extLst>
              <a:ext uri="{FF2B5EF4-FFF2-40B4-BE49-F238E27FC236}">
                <a16:creationId xmlns:a16="http://schemas.microsoft.com/office/drawing/2014/main" id="{039A5838-2B5E-4EF0-AD70-C611A1DE2B2D}"/>
              </a:ext>
            </a:extLst>
          </p:cNvPr>
          <p:cNvSpPr txBox="1">
            <a:spLocks noChangeArrowheads="1"/>
          </p:cNvSpPr>
          <p:nvPr/>
        </p:nvSpPr>
        <p:spPr bwMode="auto">
          <a:xfrm>
            <a:off x="990600" y="57150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2400">
                <a:ea typeface="SimSun" panose="02010600030101010101" pitchFamily="2" charset="-122"/>
              </a:rPr>
              <a:t>A wound-rotor, doubly-fed induction generator (DFIG)</a:t>
            </a:r>
            <a:endParaRPr lang="zh-CN" altLang="en-US" sz="2400">
              <a:ea typeface="SimSun" panose="02010600030101010101" pitchFamily="2" charset="-122"/>
            </a:endParaRPr>
          </a:p>
        </p:txBody>
      </p:sp>
      <p:pic>
        <p:nvPicPr>
          <p:cNvPr id="7" name="内容占位符 6">
            <a:extLst>
              <a:ext uri="{FF2B5EF4-FFF2-40B4-BE49-F238E27FC236}">
                <a16:creationId xmlns:a16="http://schemas.microsoft.com/office/drawing/2014/main" id="{F13AE6C2-2E4E-437D-8A39-41BFE70433C5}"/>
              </a:ext>
            </a:extLst>
          </p:cNvPr>
          <p:cNvPicPr>
            <a:picLocks noGrp="1" noChangeAspect="1"/>
          </p:cNvPicPr>
          <p:nvPr>
            <p:ph idx="1"/>
          </p:nvPr>
        </p:nvPicPr>
        <p:blipFill>
          <a:blip r:embed="rId2"/>
          <a:stretch>
            <a:fillRect/>
          </a:stretch>
        </p:blipFill>
        <p:spPr>
          <a:xfrm>
            <a:off x="1066783" y="1600200"/>
            <a:ext cx="7010433" cy="381714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B6BB2D27-B637-475F-A380-F9B6BED5444F}"/>
              </a:ext>
            </a:extLst>
          </p:cNvPr>
          <p:cNvSpPr>
            <a:spLocks noGrp="1" noChangeArrowheads="1"/>
          </p:cNvSpPr>
          <p:nvPr>
            <p:ph type="title"/>
          </p:nvPr>
        </p:nvSpPr>
        <p:spPr>
          <a:xfrm>
            <a:off x="455613" y="304800"/>
            <a:ext cx="8001000" cy="838200"/>
          </a:xfrm>
        </p:spPr>
        <p:txBody>
          <a:bodyPr/>
          <a:lstStyle/>
          <a:p>
            <a:r>
              <a:rPr lang="en-US" altLang="zh-CN" dirty="0">
                <a:ea typeface="SimSun" panose="02010600030101010101" pitchFamily="2" charset="-122"/>
              </a:rPr>
              <a:t>GE 1.5 MW and 3.6 MW DFIG Examples</a:t>
            </a:r>
          </a:p>
        </p:txBody>
      </p:sp>
      <p:pic>
        <p:nvPicPr>
          <p:cNvPr id="107523" name="Picture 5">
            <a:extLst>
              <a:ext uri="{FF2B5EF4-FFF2-40B4-BE49-F238E27FC236}">
                <a16:creationId xmlns:a16="http://schemas.microsoft.com/office/drawing/2014/main" id="{3F88A3E9-932B-43A3-B4A2-2A8043020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453356"/>
            <a:ext cx="586740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 Box 7">
            <a:extLst>
              <a:ext uri="{FF2B5EF4-FFF2-40B4-BE49-F238E27FC236}">
                <a16:creationId xmlns:a16="http://schemas.microsoft.com/office/drawing/2014/main" id="{6787D732-8AF5-48F8-B4CE-F424B981F7CB}"/>
              </a:ext>
            </a:extLst>
          </p:cNvPr>
          <p:cNvSpPr txBox="1">
            <a:spLocks noChangeArrowheads="1"/>
          </p:cNvSpPr>
          <p:nvPr/>
        </p:nvSpPr>
        <p:spPr bwMode="auto">
          <a:xfrm>
            <a:off x="3127375" y="6186487"/>
            <a:ext cx="288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800">
                <a:ea typeface="SimSun" panose="02010600030101010101" pitchFamily="2" charset="-122"/>
              </a:rPr>
              <a:t>Source: GE Brochure/manual</a:t>
            </a:r>
          </a:p>
        </p:txBody>
      </p:sp>
      <p:sp>
        <p:nvSpPr>
          <p:cNvPr id="107526" name="Text Box 8">
            <a:extLst>
              <a:ext uri="{FF2B5EF4-FFF2-40B4-BE49-F238E27FC236}">
                <a16:creationId xmlns:a16="http://schemas.microsoft.com/office/drawing/2014/main" id="{CC340ADA-70EB-44BE-B61F-674D6507CBB6}"/>
              </a:ext>
            </a:extLst>
          </p:cNvPr>
          <p:cNvSpPr txBox="1">
            <a:spLocks noChangeArrowheads="1"/>
          </p:cNvSpPr>
          <p:nvPr/>
        </p:nvSpPr>
        <p:spPr bwMode="auto">
          <a:xfrm>
            <a:off x="876300" y="4800600"/>
            <a:ext cx="739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dirty="0">
                <a:ea typeface="SimSun" panose="02010600030101010101" pitchFamily="2" charset="-122"/>
              </a:rPr>
              <a:t>GE 1.5 MW turbines are the best selling wind turbines  in the US with 43% market share in 2008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a:extLst>
              <a:ext uri="{FF2B5EF4-FFF2-40B4-BE49-F238E27FC236}">
                <a16:creationId xmlns:a16="http://schemas.microsoft.com/office/drawing/2014/main" id="{58A55ADA-0C2E-4C1A-9001-819A58C90001}"/>
              </a:ext>
            </a:extLst>
          </p:cNvPr>
          <p:cNvSpPr>
            <a:spLocks noGrp="1" noChangeArrowheads="1"/>
          </p:cNvSpPr>
          <p:nvPr>
            <p:ph type="title"/>
          </p:nvPr>
        </p:nvSpPr>
        <p:spPr/>
        <p:txBody>
          <a:bodyPr/>
          <a:lstStyle/>
          <a:p>
            <a:r>
              <a:rPr lang="en-US" altLang="zh-CN">
                <a:solidFill>
                  <a:srgbClr val="006666"/>
                </a:solidFill>
                <a:latin typeface="Times New Roman" panose="02020603050405020304" pitchFamily="18" charset="0"/>
                <a:ea typeface="SimSun" panose="02010600030101010101" pitchFamily="2" charset="-122"/>
              </a:rPr>
              <a:t>Wind Turbine Technology: Generators</a:t>
            </a:r>
            <a:endParaRPr lang="zh-CN" altLang="en-US">
              <a:ea typeface="SimSun" panose="02010600030101010101" pitchFamily="2" charset="-122"/>
            </a:endParaRPr>
          </a:p>
        </p:txBody>
      </p:sp>
      <p:sp>
        <p:nvSpPr>
          <p:cNvPr id="108547" name="文本框 3">
            <a:extLst>
              <a:ext uri="{FF2B5EF4-FFF2-40B4-BE49-F238E27FC236}">
                <a16:creationId xmlns:a16="http://schemas.microsoft.com/office/drawing/2014/main" id="{0A56FAD6-F370-47E4-9B77-F5DF0E667660}"/>
              </a:ext>
            </a:extLst>
          </p:cNvPr>
          <p:cNvSpPr txBox="1">
            <a:spLocks noChangeArrowheads="1"/>
          </p:cNvSpPr>
          <p:nvPr/>
        </p:nvSpPr>
        <p:spPr bwMode="auto">
          <a:xfrm>
            <a:off x="685800" y="1371600"/>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pPr>
            <a:r>
              <a:rPr lang="en-US" altLang="zh-CN" b="1">
                <a:ea typeface="SimSun" panose="02010600030101010101" pitchFamily="2" charset="-122"/>
              </a:rPr>
              <a:t>Variable-Speed Synchronous Generator</a:t>
            </a:r>
            <a:endParaRPr lang="zh-CN" altLang="en-US" b="1">
              <a:ea typeface="SimSun" panose="02010600030101010101" pitchFamily="2" charset="-122"/>
            </a:endParaRPr>
          </a:p>
        </p:txBody>
      </p:sp>
      <p:sp>
        <p:nvSpPr>
          <p:cNvPr id="108548" name="文本框 5">
            <a:extLst>
              <a:ext uri="{FF2B5EF4-FFF2-40B4-BE49-F238E27FC236}">
                <a16:creationId xmlns:a16="http://schemas.microsoft.com/office/drawing/2014/main" id="{8DD3AEBB-381E-4CC8-A45B-399B091D7382}"/>
              </a:ext>
            </a:extLst>
          </p:cNvPr>
          <p:cNvSpPr txBox="1">
            <a:spLocks noChangeArrowheads="1"/>
          </p:cNvSpPr>
          <p:nvPr/>
        </p:nvSpPr>
        <p:spPr bwMode="auto">
          <a:xfrm>
            <a:off x="914400" y="6030913"/>
            <a:ext cx="762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800">
                <a:ea typeface="SimSun" panose="02010600030101010101" pitchFamily="2" charset="-122"/>
              </a:rPr>
              <a:t>A gearless, variable-speed synchronous generator with full-capacity convertors</a:t>
            </a:r>
            <a:endParaRPr lang="zh-CN" altLang="en-US" sz="1800">
              <a:ea typeface="SimSun" panose="02010600030101010101" pitchFamily="2" charset="-122"/>
            </a:endParaRPr>
          </a:p>
        </p:txBody>
      </p:sp>
      <p:pic>
        <p:nvPicPr>
          <p:cNvPr id="108549" name="内容占位符 3">
            <a:extLst>
              <a:ext uri="{FF2B5EF4-FFF2-40B4-BE49-F238E27FC236}">
                <a16:creationId xmlns:a16="http://schemas.microsoft.com/office/drawing/2014/main" id="{6D4F2C4B-A15F-45D6-B535-E04AA341AF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2362200"/>
            <a:ext cx="7613650" cy="30384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41B32D-6F6B-48A8-84FC-4E61C8B44227}"/>
              </a:ext>
            </a:extLst>
          </p:cNvPr>
          <p:cNvSpPr>
            <a:spLocks noGrp="1"/>
          </p:cNvSpPr>
          <p:nvPr>
            <p:ph type="title"/>
          </p:nvPr>
        </p:nvSpPr>
        <p:spPr/>
        <p:txBody>
          <a:bodyPr/>
          <a:lstStyle/>
          <a:p>
            <a:r>
              <a:rPr lang="en-US" altLang="zh-CN" dirty="0"/>
              <a:t>Historical development of wind power</a:t>
            </a:r>
            <a:endParaRPr lang="zh-CN" altLang="en-US" dirty="0"/>
          </a:p>
        </p:txBody>
      </p:sp>
      <p:sp>
        <p:nvSpPr>
          <p:cNvPr id="3" name="内容占位符 2">
            <a:extLst>
              <a:ext uri="{FF2B5EF4-FFF2-40B4-BE49-F238E27FC236}">
                <a16:creationId xmlns:a16="http://schemas.microsoft.com/office/drawing/2014/main" id="{0DBDD2FB-A472-491C-B058-9704162F54B3}"/>
              </a:ext>
            </a:extLst>
          </p:cNvPr>
          <p:cNvSpPr>
            <a:spLocks noGrp="1"/>
          </p:cNvSpPr>
          <p:nvPr>
            <p:ph idx="1"/>
          </p:nvPr>
        </p:nvSpPr>
        <p:spPr/>
        <p:txBody>
          <a:bodyPr/>
          <a:lstStyle/>
          <a:p>
            <a:r>
              <a:rPr lang="en-US" altLang="zh-CN" dirty="0"/>
              <a:t>Global installed capacity of wind turbines</a:t>
            </a:r>
            <a:endParaRPr lang="zh-CN" altLang="en-US" dirty="0"/>
          </a:p>
        </p:txBody>
      </p:sp>
      <p:sp>
        <p:nvSpPr>
          <p:cNvPr id="4" name="灯片编号占位符 3">
            <a:extLst>
              <a:ext uri="{FF2B5EF4-FFF2-40B4-BE49-F238E27FC236}">
                <a16:creationId xmlns:a16="http://schemas.microsoft.com/office/drawing/2014/main" id="{1F256B7F-5918-438D-9790-75410F78BF1D}"/>
              </a:ext>
            </a:extLst>
          </p:cNvPr>
          <p:cNvSpPr>
            <a:spLocks noGrp="1"/>
          </p:cNvSpPr>
          <p:nvPr>
            <p:ph type="sldNum" sz="quarter" idx="12"/>
          </p:nvPr>
        </p:nvSpPr>
        <p:spPr/>
        <p:txBody>
          <a:bodyPr/>
          <a:lstStyle/>
          <a:p>
            <a:pPr>
              <a:defRPr/>
            </a:pPr>
            <a:fld id="{A5A7C52C-B8D8-46AC-9434-6888604DA894}" type="slidenum">
              <a:rPr lang="en-US" altLang="zh-CN" smtClean="0"/>
              <a:pPr>
                <a:defRPr/>
              </a:pPr>
              <a:t>5</a:t>
            </a:fld>
            <a:endParaRPr lang="en-US" altLang="zh-CN"/>
          </a:p>
        </p:txBody>
      </p:sp>
      <p:pic>
        <p:nvPicPr>
          <p:cNvPr id="5" name="图片 4">
            <a:extLst>
              <a:ext uri="{FF2B5EF4-FFF2-40B4-BE49-F238E27FC236}">
                <a16:creationId xmlns:a16="http://schemas.microsoft.com/office/drawing/2014/main" id="{FD012BC0-9F43-43DB-8E7E-16915CF3A2BF}"/>
              </a:ext>
            </a:extLst>
          </p:cNvPr>
          <p:cNvPicPr>
            <a:picLocks noChangeAspect="1"/>
          </p:cNvPicPr>
          <p:nvPr/>
        </p:nvPicPr>
        <p:blipFill>
          <a:blip r:embed="rId2"/>
          <a:stretch>
            <a:fillRect/>
          </a:stretch>
        </p:blipFill>
        <p:spPr>
          <a:xfrm>
            <a:off x="1123950" y="2209800"/>
            <a:ext cx="6896100" cy="3571875"/>
          </a:xfrm>
          <a:prstGeom prst="rect">
            <a:avLst/>
          </a:prstGeom>
        </p:spPr>
      </p:pic>
    </p:spTree>
    <p:extLst>
      <p:ext uri="{BB962C8B-B14F-4D97-AF65-F5344CB8AC3E}">
        <p14:creationId xmlns:p14="http://schemas.microsoft.com/office/powerpoint/2010/main" val="2372687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71F6F8-75BE-4C67-B9BA-D62EE49544C4}"/>
              </a:ext>
            </a:extLst>
          </p:cNvPr>
          <p:cNvSpPr>
            <a:spLocks noGrp="1"/>
          </p:cNvSpPr>
          <p:nvPr>
            <p:ph type="title"/>
          </p:nvPr>
        </p:nvSpPr>
        <p:spPr/>
        <p:txBody>
          <a:bodyPr/>
          <a:lstStyle/>
          <a:p>
            <a:r>
              <a:rPr lang="en-US" altLang="zh-CN" b="1" dirty="0"/>
              <a:t>Power in the wind</a:t>
            </a:r>
            <a:endParaRPr lang="zh-CN" altLang="en-US" dirty="0"/>
          </a:p>
        </p:txBody>
      </p:sp>
      <p:sp>
        <p:nvSpPr>
          <p:cNvPr id="3" name="内容占位符 2">
            <a:extLst>
              <a:ext uri="{FF2B5EF4-FFF2-40B4-BE49-F238E27FC236}">
                <a16:creationId xmlns:a16="http://schemas.microsoft.com/office/drawing/2014/main" id="{54547E5D-8EF2-4A4B-8DA9-8CB49E96978E}"/>
              </a:ext>
            </a:extLst>
          </p:cNvPr>
          <p:cNvSpPr>
            <a:spLocks noGrp="1"/>
          </p:cNvSpPr>
          <p:nvPr>
            <p:ph idx="1"/>
          </p:nvPr>
        </p:nvSpPr>
        <p:spPr/>
        <p:txBody>
          <a:bodyPr/>
          <a:lstStyle/>
          <a:p>
            <a:r>
              <a:rPr lang="en-US" altLang="zh-CN" dirty="0"/>
              <a:t>Wind power is proportional to </a:t>
            </a:r>
            <a:r>
              <a:rPr lang="en-US" altLang="zh-CN" i="1" dirty="0"/>
              <a:t>V</a:t>
            </a:r>
            <a:r>
              <a:rPr lang="en-US" altLang="zh-CN" baseline="30000" dirty="0"/>
              <a:t>3</a:t>
            </a:r>
            <a:r>
              <a:rPr lang="en-US" altLang="zh-CN" dirty="0"/>
              <a:t>, Why?</a:t>
            </a:r>
          </a:p>
          <a:p>
            <a:r>
              <a:rPr lang="en-US" altLang="zh-CN" dirty="0"/>
              <a:t>Consider a “packet” of air with mass </a:t>
            </a:r>
            <a:r>
              <a:rPr lang="en-US" altLang="zh-CN" i="1" dirty="0"/>
              <a:t>m</a:t>
            </a:r>
            <a:r>
              <a:rPr lang="en-US" altLang="zh-CN" dirty="0"/>
              <a:t> moving at speed </a:t>
            </a:r>
            <a:r>
              <a:rPr lang="en-US" altLang="zh-CN" i="1" dirty="0"/>
              <a:t>v</a:t>
            </a:r>
            <a:r>
              <a:rPr lang="en-US" altLang="zh-CN" dirty="0"/>
              <a:t>. Its kinetic energy, K.E.,:</a:t>
            </a:r>
          </a:p>
          <a:p>
            <a:endParaRPr lang="en-US" altLang="zh-CN" dirty="0"/>
          </a:p>
          <a:p>
            <a:endParaRPr lang="en-US" altLang="zh-CN" dirty="0"/>
          </a:p>
          <a:p>
            <a:endParaRPr lang="en-US" altLang="zh-CN" dirty="0"/>
          </a:p>
          <a:p>
            <a:r>
              <a:rPr lang="en-US" altLang="zh-CN" dirty="0"/>
              <a:t>Power is energy per unit time, so the power represented by a mass of air moving at a velocity v thru area A will be:</a:t>
            </a:r>
          </a:p>
          <a:p>
            <a:endParaRPr lang="zh-CN" altLang="en-US" dirty="0"/>
          </a:p>
        </p:txBody>
      </p:sp>
      <p:sp>
        <p:nvSpPr>
          <p:cNvPr id="4" name="灯片编号占位符 3">
            <a:extLst>
              <a:ext uri="{FF2B5EF4-FFF2-40B4-BE49-F238E27FC236}">
                <a16:creationId xmlns:a16="http://schemas.microsoft.com/office/drawing/2014/main" id="{7A2210C3-EE76-4378-95E5-D1CD92756290}"/>
              </a:ext>
            </a:extLst>
          </p:cNvPr>
          <p:cNvSpPr>
            <a:spLocks noGrp="1"/>
          </p:cNvSpPr>
          <p:nvPr>
            <p:ph type="sldNum" sz="quarter" idx="12"/>
          </p:nvPr>
        </p:nvSpPr>
        <p:spPr/>
        <p:txBody>
          <a:bodyPr/>
          <a:lstStyle/>
          <a:p>
            <a:pPr>
              <a:defRPr/>
            </a:pPr>
            <a:fld id="{A5A7C52C-B8D8-46AC-9434-6888604DA894}" type="slidenum">
              <a:rPr lang="en-US" altLang="zh-CN" smtClean="0"/>
              <a:pPr>
                <a:defRPr/>
              </a:pPr>
              <a:t>50</a:t>
            </a:fld>
            <a:endParaRPr lang="en-US" altLang="zh-CN"/>
          </a:p>
        </p:txBody>
      </p:sp>
      <p:sp>
        <p:nvSpPr>
          <p:cNvPr id="5" name="AutoShape 4">
            <a:extLst>
              <a:ext uri="{FF2B5EF4-FFF2-40B4-BE49-F238E27FC236}">
                <a16:creationId xmlns:a16="http://schemas.microsoft.com/office/drawing/2014/main" id="{D0D3F8D4-E22C-4CDB-B8A8-BD6552F2A7CF}"/>
              </a:ext>
            </a:extLst>
          </p:cNvPr>
          <p:cNvSpPr>
            <a:spLocks noChangeArrowheads="1"/>
          </p:cNvSpPr>
          <p:nvPr/>
        </p:nvSpPr>
        <p:spPr bwMode="auto">
          <a:xfrm>
            <a:off x="1427162" y="2973387"/>
            <a:ext cx="838200" cy="833438"/>
          </a:xfrm>
          <a:prstGeom prst="cube">
            <a:avLst>
              <a:gd name="adj" fmla="val 25000"/>
            </a:avLst>
          </a:prstGeom>
          <a:solidFill>
            <a:schemeClr val="accent1"/>
          </a:solidFill>
          <a:ln w="9525">
            <a:solidFill>
              <a:schemeClr val="tx1"/>
            </a:solidFill>
            <a:miter lim="800000"/>
            <a:headEnd/>
            <a:tailEnd/>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
        <p:nvSpPr>
          <p:cNvPr id="6" name="Text Box 6">
            <a:extLst>
              <a:ext uri="{FF2B5EF4-FFF2-40B4-BE49-F238E27FC236}">
                <a16:creationId xmlns:a16="http://schemas.microsoft.com/office/drawing/2014/main" id="{FB8AE5D0-79FF-4B32-AC6F-9690AF0755CE}"/>
              </a:ext>
            </a:extLst>
          </p:cNvPr>
          <p:cNvSpPr txBox="1">
            <a:spLocks noChangeArrowheads="1"/>
          </p:cNvSpPr>
          <p:nvPr/>
        </p:nvSpPr>
        <p:spPr bwMode="auto">
          <a:xfrm>
            <a:off x="1579562" y="3205162"/>
            <a:ext cx="420688" cy="457200"/>
          </a:xfrm>
          <a:prstGeom prst="rect">
            <a:avLst/>
          </a:prstGeom>
          <a:noFill/>
          <a:ln w="9525">
            <a:noFill/>
            <a:miter lim="800000"/>
            <a:headEnd/>
            <a:tailEnd/>
          </a:ln>
          <a:effec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20000"/>
              </a:spcBef>
              <a:buClr>
                <a:schemeClr val="tx1"/>
              </a:buClr>
              <a:buSzPct val="100000"/>
              <a:buFont typeface="Wingdings" panose="05000000000000000000" pitchFamily="2" charset="2"/>
              <a:buNone/>
              <a:defRPr/>
            </a:pPr>
            <a:r>
              <a:rPr lang="en-US" sz="2400">
                <a:effectLst>
                  <a:outerShdw blurRad="38100" dist="38100" dir="2700000" algn="tl">
                    <a:srgbClr val="C0C0C0"/>
                  </a:outerShdw>
                </a:effectLst>
              </a:rPr>
              <a:t>m</a:t>
            </a:r>
          </a:p>
        </p:txBody>
      </p:sp>
      <p:sp>
        <p:nvSpPr>
          <p:cNvPr id="7" name="Line 7">
            <a:extLst>
              <a:ext uri="{FF2B5EF4-FFF2-40B4-BE49-F238E27FC236}">
                <a16:creationId xmlns:a16="http://schemas.microsoft.com/office/drawing/2014/main" id="{E878B9E7-905B-4C0E-99B4-6783CA8C4273}"/>
              </a:ext>
            </a:extLst>
          </p:cNvPr>
          <p:cNvSpPr>
            <a:spLocks noChangeShapeType="1"/>
          </p:cNvSpPr>
          <p:nvPr/>
        </p:nvSpPr>
        <p:spPr bwMode="auto">
          <a:xfrm>
            <a:off x="2339975" y="3432175"/>
            <a:ext cx="2668587" cy="0"/>
          </a:xfrm>
          <a:prstGeom prst="line">
            <a:avLst/>
          </a:prstGeom>
          <a:noFill/>
          <a:ln w="9525">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8" name="对象 1">
            <a:extLst>
              <a:ext uri="{FF2B5EF4-FFF2-40B4-BE49-F238E27FC236}">
                <a16:creationId xmlns:a16="http://schemas.microsoft.com/office/drawing/2014/main" id="{007DBC41-E03D-4EA6-893A-4DCD6C02BA8E}"/>
              </a:ext>
            </a:extLst>
          </p:cNvPr>
          <p:cNvGraphicFramePr>
            <a:graphicFrameLocks noChangeAspect="1"/>
          </p:cNvGraphicFramePr>
          <p:nvPr>
            <p:extLst>
              <p:ext uri="{D42A27DB-BD31-4B8C-83A1-F6EECF244321}">
                <p14:modId xmlns:p14="http://schemas.microsoft.com/office/powerpoint/2010/main" val="1697523530"/>
              </p:ext>
            </p:extLst>
          </p:nvPr>
        </p:nvGraphicFramePr>
        <p:xfrm>
          <a:off x="5257800" y="2892425"/>
          <a:ext cx="2076450" cy="1073150"/>
        </p:xfrm>
        <a:graphic>
          <a:graphicData uri="http://schemas.openxmlformats.org/presentationml/2006/ole">
            <mc:AlternateContent xmlns:mc="http://schemas.openxmlformats.org/markup-compatibility/2006">
              <mc:Choice xmlns:v="urn:schemas-microsoft-com:vml" Requires="v">
                <p:oleObj spid="_x0000_s12312" name="Equation" r:id="rId3" imgW="761669" imgH="393529" progId="Equation.DSMT4">
                  <p:embed/>
                </p:oleObj>
              </mc:Choice>
              <mc:Fallback>
                <p:oleObj name="Equation" r:id="rId3" imgW="761669" imgH="393529" progId="Equation.DSMT4">
                  <p:embed/>
                  <p:pic>
                    <p:nvPicPr>
                      <p:cNvPr id="109585" name="对象 1">
                        <a:extLst>
                          <a:ext uri="{FF2B5EF4-FFF2-40B4-BE49-F238E27FC236}">
                            <a16:creationId xmlns:a16="http://schemas.microsoft.com/office/drawing/2014/main" id="{B40EF0E8-9DE2-4730-9AFF-863D41DFC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892425"/>
                        <a:ext cx="20764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21">
            <a:extLst>
              <a:ext uri="{FF2B5EF4-FFF2-40B4-BE49-F238E27FC236}">
                <a16:creationId xmlns:a16="http://schemas.microsoft.com/office/drawing/2014/main" id="{58334282-0188-490A-A154-32E4427734C0}"/>
              </a:ext>
            </a:extLst>
          </p:cNvPr>
          <p:cNvSpPr txBox="1">
            <a:spLocks noChangeArrowheads="1"/>
          </p:cNvSpPr>
          <p:nvPr/>
        </p:nvSpPr>
        <p:spPr bwMode="auto">
          <a:xfrm>
            <a:off x="1726406" y="5207570"/>
            <a:ext cx="1394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dirty="0">
                <a:ea typeface="SimSun" panose="02010600030101010101" pitchFamily="2" charset="-122"/>
              </a:rPr>
              <a:t>Power =</a:t>
            </a:r>
          </a:p>
        </p:txBody>
      </p:sp>
      <mc:AlternateContent xmlns:mc="http://schemas.openxmlformats.org/markup-compatibility/2006" xmlns:a14="http://schemas.microsoft.com/office/drawing/2010/main">
        <mc:Choice Requires="a14">
          <p:sp>
            <p:nvSpPr>
              <p:cNvPr id="10" name="对象 2">
                <a:extLst>
                  <a:ext uri="{FF2B5EF4-FFF2-40B4-BE49-F238E27FC236}">
                    <a16:creationId xmlns:a16="http://schemas.microsoft.com/office/drawing/2014/main" id="{56D6A4DA-91B8-47D6-B3EA-A8C4FFB581A2}"/>
                  </a:ext>
                </a:extLst>
              </p:cNvPr>
              <p:cNvSpPr txBox="1"/>
              <p:nvPr/>
            </p:nvSpPr>
            <p:spPr bwMode="auto">
              <a:xfrm>
                <a:off x="3113087" y="5029200"/>
                <a:ext cx="4289425" cy="958850"/>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f>
                        <m:fPr>
                          <m:ctrlPr>
                            <a:rPr lang="zh-CN" altLang="en-US" sz="2400" i="1">
                              <a:solidFill>
                                <a:srgbClr val="003366"/>
                              </a:solidFill>
                              <a:latin typeface="Cambria Math" panose="02040503050406030204" pitchFamily="18" charset="0"/>
                            </a:rPr>
                          </m:ctrlPr>
                        </m:fPr>
                        <m:num>
                          <m:r>
                            <m:rPr>
                              <m:nor/>
                            </m:rPr>
                            <a:rPr lang="zh-CN" altLang="en-US" sz="2400" i="0">
                              <a:solidFill>
                                <a:srgbClr val="003366"/>
                              </a:solidFill>
                              <a:latin typeface="Cambria Math" panose="02040503050406030204" pitchFamily="18" charset="0"/>
                            </a:rPr>
                            <m:t>Energy</m:t>
                          </m:r>
                        </m:num>
                        <m:den>
                          <m:r>
                            <m:rPr>
                              <m:nor/>
                            </m:rPr>
                            <a:rPr lang="zh-CN" altLang="en-US" sz="2400" i="0">
                              <a:solidFill>
                                <a:srgbClr val="003366"/>
                              </a:solidFill>
                              <a:latin typeface="Cambria Math" panose="02040503050406030204" pitchFamily="18" charset="0"/>
                            </a:rPr>
                            <m:t>Time</m:t>
                          </m:r>
                        </m:den>
                      </m:f>
                      <m:r>
                        <a:rPr lang="zh-CN" altLang="en-US" sz="2400" i="1">
                          <a:solidFill>
                            <a:srgbClr val="003366"/>
                          </a:solidFill>
                          <a:latin typeface="Cambria Math" panose="02040503050406030204" pitchFamily="18" charset="0"/>
                        </a:rPr>
                        <m:t>=</m:t>
                      </m:r>
                      <m:f>
                        <m:fPr>
                          <m:ctrlPr>
                            <a:rPr lang="zh-CN" altLang="en-US" sz="2400" i="1">
                              <a:solidFill>
                                <a:srgbClr val="003366"/>
                              </a:solidFill>
                              <a:latin typeface="Cambria Math" panose="02040503050406030204" pitchFamily="18" charset="0"/>
                            </a:rPr>
                          </m:ctrlPr>
                        </m:fPr>
                        <m:num>
                          <m:r>
                            <a:rPr lang="zh-CN" altLang="en-US" sz="2400" i="1">
                              <a:solidFill>
                                <a:srgbClr val="003366"/>
                              </a:solidFill>
                              <a:latin typeface="Cambria Math" panose="02040503050406030204" pitchFamily="18" charset="0"/>
                            </a:rPr>
                            <m:t>1</m:t>
                          </m:r>
                        </m:num>
                        <m:den>
                          <m:r>
                            <a:rPr lang="zh-CN" altLang="en-US" sz="2400" i="1">
                              <a:solidFill>
                                <a:srgbClr val="003366"/>
                              </a:solidFill>
                              <a:latin typeface="Cambria Math" panose="02040503050406030204" pitchFamily="18" charset="0"/>
                            </a:rPr>
                            <m:t>2</m:t>
                          </m:r>
                        </m:den>
                      </m:f>
                      <m:d>
                        <m:dPr>
                          <m:ctrlPr>
                            <a:rPr lang="zh-CN" altLang="en-US" sz="2400" i="1">
                              <a:solidFill>
                                <a:srgbClr val="003366"/>
                              </a:solidFill>
                              <a:latin typeface="Cambria Math" panose="02040503050406030204" pitchFamily="18" charset="0"/>
                            </a:rPr>
                          </m:ctrlPr>
                        </m:dPr>
                        <m:e>
                          <m:f>
                            <m:fPr>
                              <m:ctrlPr>
                                <a:rPr lang="zh-CN" altLang="en-US" sz="2400" i="1">
                                  <a:solidFill>
                                    <a:srgbClr val="003366"/>
                                  </a:solidFill>
                                  <a:latin typeface="Cambria Math" panose="02040503050406030204" pitchFamily="18" charset="0"/>
                                </a:rPr>
                              </m:ctrlPr>
                            </m:fPr>
                            <m:num>
                              <m:r>
                                <m:rPr>
                                  <m:nor/>
                                </m:rPr>
                                <a:rPr lang="zh-CN" altLang="en-US" sz="2400" i="0">
                                  <a:solidFill>
                                    <a:srgbClr val="003366"/>
                                  </a:solidFill>
                                  <a:latin typeface="Cambria Math" panose="02040503050406030204" pitchFamily="18" charset="0"/>
                                </a:rPr>
                                <m:t>Mass</m:t>
                              </m:r>
                            </m:num>
                            <m:den>
                              <m:r>
                                <m:rPr>
                                  <m:nor/>
                                </m:rPr>
                                <a:rPr lang="zh-CN" altLang="en-US" sz="2400" i="0">
                                  <a:solidFill>
                                    <a:srgbClr val="003366"/>
                                  </a:solidFill>
                                  <a:latin typeface="Cambria Math" panose="02040503050406030204" pitchFamily="18" charset="0"/>
                                </a:rPr>
                                <m:t>Time</m:t>
                              </m:r>
                            </m:den>
                          </m:f>
                        </m:e>
                      </m:d>
                      <m:sSup>
                        <m:sSupPr>
                          <m:ctrlPr>
                            <a:rPr lang="zh-CN" altLang="en-US" sz="2400" i="1">
                              <a:solidFill>
                                <a:srgbClr val="003366"/>
                              </a:solidFill>
                              <a:latin typeface="Cambria Math" panose="02040503050406030204" pitchFamily="18" charset="0"/>
                            </a:rPr>
                          </m:ctrlPr>
                        </m:sSupPr>
                        <m:e>
                          <m:r>
                            <a:rPr lang="zh-CN" altLang="en-US" sz="2400" i="1">
                              <a:solidFill>
                                <a:srgbClr val="003366"/>
                              </a:solidFill>
                              <a:latin typeface="Cambria Math" panose="02040503050406030204" pitchFamily="18" charset="0"/>
                            </a:rPr>
                            <m:t>𝑣</m:t>
                          </m:r>
                        </m:e>
                        <m:sup>
                          <m:r>
                            <a:rPr lang="zh-CN" altLang="en-US" sz="2400" i="1">
                              <a:solidFill>
                                <a:srgbClr val="003366"/>
                              </a:solidFill>
                              <a:latin typeface="Cambria Math" panose="02040503050406030204" pitchFamily="18" charset="0"/>
                            </a:rPr>
                            <m:t>2</m:t>
                          </m:r>
                        </m:sup>
                      </m:sSup>
                      <m:r>
                        <a:rPr lang="zh-CN" altLang="en-US" sz="2400" i="1">
                          <a:solidFill>
                            <a:srgbClr val="003366"/>
                          </a:solidFill>
                          <a:latin typeface="Cambria Math" panose="02040503050406030204" pitchFamily="18" charset="0"/>
                        </a:rPr>
                        <m:t>=</m:t>
                      </m:r>
                      <m:f>
                        <m:fPr>
                          <m:ctrlPr>
                            <a:rPr lang="zh-CN" altLang="en-US" sz="2400" i="1">
                              <a:solidFill>
                                <a:srgbClr val="003366"/>
                              </a:solidFill>
                              <a:latin typeface="Cambria Math" panose="02040503050406030204" pitchFamily="18" charset="0"/>
                            </a:rPr>
                          </m:ctrlPr>
                        </m:fPr>
                        <m:num>
                          <m:r>
                            <a:rPr lang="zh-CN" altLang="en-US" sz="2400" i="1">
                              <a:solidFill>
                                <a:srgbClr val="003366"/>
                              </a:solidFill>
                              <a:latin typeface="Cambria Math" panose="02040503050406030204" pitchFamily="18" charset="0"/>
                            </a:rPr>
                            <m:t>1</m:t>
                          </m:r>
                        </m:num>
                        <m:den>
                          <m:r>
                            <a:rPr lang="zh-CN" altLang="en-US" sz="2400" i="1">
                              <a:solidFill>
                                <a:srgbClr val="003366"/>
                              </a:solidFill>
                              <a:latin typeface="Cambria Math" panose="02040503050406030204" pitchFamily="18" charset="0"/>
                            </a:rPr>
                            <m:t>2</m:t>
                          </m:r>
                        </m:den>
                      </m:f>
                      <m:acc>
                        <m:accPr>
                          <m:chr m:val="̇"/>
                          <m:ctrlPr>
                            <a:rPr lang="zh-CN" altLang="en-US" sz="2400" i="1">
                              <a:solidFill>
                                <a:srgbClr val="003366"/>
                              </a:solidFill>
                              <a:latin typeface="Cambria Math" panose="02040503050406030204" pitchFamily="18" charset="0"/>
                            </a:rPr>
                          </m:ctrlPr>
                        </m:accPr>
                        <m:e>
                          <m:r>
                            <a:rPr lang="zh-CN" altLang="en-US" sz="2400" i="1">
                              <a:solidFill>
                                <a:srgbClr val="003366"/>
                              </a:solidFill>
                              <a:latin typeface="Cambria Math" panose="02040503050406030204" pitchFamily="18" charset="0"/>
                            </a:rPr>
                            <m:t>𝑚</m:t>
                          </m:r>
                        </m:e>
                      </m:acc>
                      <m:sSup>
                        <m:sSupPr>
                          <m:ctrlPr>
                            <a:rPr lang="zh-CN" altLang="en-US" sz="2400" i="1">
                              <a:solidFill>
                                <a:srgbClr val="003366"/>
                              </a:solidFill>
                              <a:latin typeface="Cambria Math" panose="02040503050406030204" pitchFamily="18" charset="0"/>
                            </a:rPr>
                          </m:ctrlPr>
                        </m:sSupPr>
                        <m:e>
                          <m:r>
                            <a:rPr lang="zh-CN" altLang="en-US" sz="2400" i="1">
                              <a:solidFill>
                                <a:srgbClr val="003366"/>
                              </a:solidFill>
                              <a:latin typeface="Cambria Math" panose="02040503050406030204" pitchFamily="18" charset="0"/>
                            </a:rPr>
                            <m:t>𝑣</m:t>
                          </m:r>
                        </m:e>
                        <m:sup>
                          <m:r>
                            <a:rPr lang="zh-CN" altLang="en-US" sz="2400" i="1">
                              <a:solidFill>
                                <a:srgbClr val="003366"/>
                              </a:solidFill>
                              <a:latin typeface="Cambria Math" panose="02040503050406030204" pitchFamily="18" charset="0"/>
                            </a:rPr>
                            <m:t>2</m:t>
                          </m:r>
                        </m:sup>
                      </m:sSup>
                    </m:oMath>
                  </m:oMathPara>
                </a14:m>
                <a:endParaRPr lang="zh-CN" altLang="en-US" dirty="0"/>
              </a:p>
            </p:txBody>
          </p:sp>
        </mc:Choice>
        <mc:Fallback xmlns="">
          <p:sp>
            <p:nvSpPr>
              <p:cNvPr id="10" name="对象 2">
                <a:extLst>
                  <a:ext uri="{FF2B5EF4-FFF2-40B4-BE49-F238E27FC236}">
                    <a16:creationId xmlns:a16="http://schemas.microsoft.com/office/drawing/2014/main" id="{56D6A4DA-91B8-47D6-B3EA-A8C4FFB581A2}"/>
                  </a:ext>
                </a:extLst>
              </p:cNvPr>
              <p:cNvSpPr txBox="1">
                <a:spLocks noRot="1" noChangeAspect="1" noMove="1" noResize="1" noEditPoints="1" noAdjustHandles="1" noChangeArrowheads="1" noChangeShapeType="1" noTextEdit="1"/>
              </p:cNvSpPr>
              <p:nvPr/>
            </p:nvSpPr>
            <p:spPr bwMode="auto">
              <a:xfrm>
                <a:off x="3113087" y="5029200"/>
                <a:ext cx="4289425" cy="958850"/>
              </a:xfrm>
              <a:prstGeom prst="rect">
                <a:avLst/>
              </a:prstGeom>
              <a:blipFill>
                <a:blip r:embed="rId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880645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88C0A3-DA7C-4956-B36C-2A6C19F127CE}"/>
              </a:ext>
            </a:extLst>
          </p:cNvPr>
          <p:cNvSpPr>
            <a:spLocks noGrp="1"/>
          </p:cNvSpPr>
          <p:nvPr>
            <p:ph type="title"/>
          </p:nvPr>
        </p:nvSpPr>
        <p:spPr/>
        <p:txBody>
          <a:bodyPr/>
          <a:lstStyle/>
          <a:p>
            <a:r>
              <a:rPr lang="en-US" altLang="zh-CN" b="1" dirty="0"/>
              <a:t>Power in the wind</a:t>
            </a:r>
            <a:endParaRPr lang="zh-CN" altLang="en-US" dirty="0"/>
          </a:p>
        </p:txBody>
      </p:sp>
      <p:sp>
        <p:nvSpPr>
          <p:cNvPr id="3" name="内容占位符 2">
            <a:extLst>
              <a:ext uri="{FF2B5EF4-FFF2-40B4-BE49-F238E27FC236}">
                <a16:creationId xmlns:a16="http://schemas.microsoft.com/office/drawing/2014/main" id="{3ADAF52F-5A7A-4DE3-96B4-9AD117F01BA5}"/>
              </a:ext>
            </a:extLst>
          </p:cNvPr>
          <p:cNvSpPr>
            <a:spLocks noGrp="1"/>
          </p:cNvSpPr>
          <p:nvPr>
            <p:ph idx="1"/>
          </p:nvPr>
        </p:nvSpPr>
        <p:spPr/>
        <p:txBody>
          <a:bodyPr/>
          <a:lstStyle/>
          <a:p>
            <a:r>
              <a:rPr lang="en-US" altLang="zh-CN" dirty="0"/>
              <a:t>The mass flow rate thru area A is the product of air density, speed, and area A:</a:t>
            </a:r>
          </a:p>
          <a:p>
            <a:endParaRPr lang="en-US" altLang="zh-CN" dirty="0"/>
          </a:p>
          <a:p>
            <a:endParaRPr lang="en-US" altLang="zh-CN" dirty="0"/>
          </a:p>
          <a:p>
            <a:endParaRPr lang="en-US" altLang="zh-CN" dirty="0"/>
          </a:p>
          <a:p>
            <a:r>
              <a:rPr lang="en-US" altLang="zh-CN" dirty="0"/>
              <a:t>So, power in the wind (in watts):</a:t>
            </a:r>
          </a:p>
          <a:p>
            <a:endParaRPr lang="en-US" altLang="zh-CN" dirty="0"/>
          </a:p>
          <a:p>
            <a:endParaRPr lang="zh-CN" altLang="en-US" dirty="0"/>
          </a:p>
        </p:txBody>
      </p:sp>
      <p:sp>
        <p:nvSpPr>
          <p:cNvPr id="4" name="灯片编号占位符 3">
            <a:extLst>
              <a:ext uri="{FF2B5EF4-FFF2-40B4-BE49-F238E27FC236}">
                <a16:creationId xmlns:a16="http://schemas.microsoft.com/office/drawing/2014/main" id="{8E71130A-36F8-4CDE-8027-449B9D570382}"/>
              </a:ext>
            </a:extLst>
          </p:cNvPr>
          <p:cNvSpPr>
            <a:spLocks noGrp="1"/>
          </p:cNvSpPr>
          <p:nvPr>
            <p:ph type="sldNum" sz="quarter" idx="12"/>
          </p:nvPr>
        </p:nvSpPr>
        <p:spPr/>
        <p:txBody>
          <a:bodyPr/>
          <a:lstStyle/>
          <a:p>
            <a:pPr>
              <a:defRPr/>
            </a:pPr>
            <a:fld id="{A5A7C52C-B8D8-46AC-9434-6888604DA894}" type="slidenum">
              <a:rPr lang="en-US" altLang="zh-CN" smtClean="0"/>
              <a:pPr>
                <a:defRPr/>
              </a:pPr>
              <a:t>51</a:t>
            </a:fld>
            <a:endParaRPr lang="en-US" altLang="zh-CN"/>
          </a:p>
        </p:txBody>
      </p:sp>
      <p:graphicFrame>
        <p:nvGraphicFramePr>
          <p:cNvPr id="5" name="对象 1">
            <a:extLst>
              <a:ext uri="{FF2B5EF4-FFF2-40B4-BE49-F238E27FC236}">
                <a16:creationId xmlns:a16="http://schemas.microsoft.com/office/drawing/2014/main" id="{E313C590-671F-467E-B85F-285B60511C01}"/>
              </a:ext>
            </a:extLst>
          </p:cNvPr>
          <p:cNvGraphicFramePr>
            <a:graphicFrameLocks noChangeAspect="1"/>
          </p:cNvGraphicFramePr>
          <p:nvPr>
            <p:extLst>
              <p:ext uri="{D42A27DB-BD31-4B8C-83A1-F6EECF244321}">
                <p14:modId xmlns:p14="http://schemas.microsoft.com/office/powerpoint/2010/main" val="3288436330"/>
              </p:ext>
            </p:extLst>
          </p:nvPr>
        </p:nvGraphicFramePr>
        <p:xfrm>
          <a:off x="1731962" y="2286000"/>
          <a:ext cx="5680075" cy="995363"/>
        </p:xfrm>
        <a:graphic>
          <a:graphicData uri="http://schemas.openxmlformats.org/presentationml/2006/ole">
            <mc:AlternateContent xmlns:mc="http://schemas.openxmlformats.org/markup-compatibility/2006">
              <mc:Choice xmlns:v="urn:schemas-microsoft-com:vml" Requires="v">
                <p:oleObj spid="_x0000_s13380" name="Equation" r:id="rId3" imgW="2247900" imgH="393700" progId="Equation.DSMT4">
                  <p:embed/>
                </p:oleObj>
              </mc:Choice>
              <mc:Fallback>
                <p:oleObj name="Equation" r:id="rId3" imgW="2247900" imgH="393700" progId="Equation.DSMT4">
                  <p:embed/>
                  <p:pic>
                    <p:nvPicPr>
                      <p:cNvPr id="111624" name="对象 1">
                        <a:extLst>
                          <a:ext uri="{FF2B5EF4-FFF2-40B4-BE49-F238E27FC236}">
                            <a16:creationId xmlns:a16="http://schemas.microsoft.com/office/drawing/2014/main" id="{70D58F15-C84B-4EE5-A2F8-CD881739A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962" y="2286000"/>
                        <a:ext cx="56800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1">
            <a:extLst>
              <a:ext uri="{FF2B5EF4-FFF2-40B4-BE49-F238E27FC236}">
                <a16:creationId xmlns:a16="http://schemas.microsoft.com/office/drawing/2014/main" id="{AB1CEAFB-2753-4FAB-A546-9E08FB2E4139}"/>
              </a:ext>
            </a:extLst>
          </p:cNvPr>
          <p:cNvGraphicFramePr>
            <a:graphicFrameLocks noChangeAspect="1"/>
          </p:cNvGraphicFramePr>
          <p:nvPr>
            <p:extLst>
              <p:ext uri="{D42A27DB-BD31-4B8C-83A1-F6EECF244321}">
                <p14:modId xmlns:p14="http://schemas.microsoft.com/office/powerpoint/2010/main" val="1403545549"/>
              </p:ext>
            </p:extLst>
          </p:nvPr>
        </p:nvGraphicFramePr>
        <p:xfrm>
          <a:off x="3619499" y="4038600"/>
          <a:ext cx="1905000" cy="923925"/>
        </p:xfrm>
        <a:graphic>
          <a:graphicData uri="http://schemas.openxmlformats.org/presentationml/2006/ole">
            <mc:AlternateContent xmlns:mc="http://schemas.openxmlformats.org/markup-compatibility/2006">
              <mc:Choice xmlns:v="urn:schemas-microsoft-com:vml" Requires="v">
                <p:oleObj spid="_x0000_s13381" name="Equation" r:id="rId5" imgW="812447" imgH="393529" progId="Equation.DSMT4">
                  <p:embed/>
                </p:oleObj>
              </mc:Choice>
              <mc:Fallback>
                <p:oleObj name="Equation" r:id="rId5" imgW="812447" imgH="393529" progId="Equation.DSMT4">
                  <p:embed/>
                  <p:pic>
                    <p:nvPicPr>
                      <p:cNvPr id="111625" name="对象 1">
                        <a:extLst>
                          <a:ext uri="{FF2B5EF4-FFF2-40B4-BE49-F238E27FC236}">
                            <a16:creationId xmlns:a16="http://schemas.microsoft.com/office/drawing/2014/main" id="{9A0BA499-DE9C-40DC-9E0F-C5EBA06E33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499" y="4038600"/>
                        <a:ext cx="190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7">
            <a:extLst>
              <a:ext uri="{FF2B5EF4-FFF2-40B4-BE49-F238E27FC236}">
                <a16:creationId xmlns:a16="http://schemas.microsoft.com/office/drawing/2014/main" id="{D07B76A9-BA32-4181-8934-C6C0A1B0650A}"/>
              </a:ext>
            </a:extLst>
          </p:cNvPr>
          <p:cNvGraphicFramePr>
            <a:graphicFrameLocks noChangeAspect="1"/>
          </p:cNvGraphicFramePr>
          <p:nvPr>
            <p:extLst>
              <p:ext uri="{D42A27DB-BD31-4B8C-83A1-F6EECF244321}">
                <p14:modId xmlns:p14="http://schemas.microsoft.com/office/powerpoint/2010/main" val="2833178553"/>
              </p:ext>
            </p:extLst>
          </p:nvPr>
        </p:nvGraphicFramePr>
        <p:xfrm>
          <a:off x="917128" y="5198995"/>
          <a:ext cx="352425" cy="379413"/>
        </p:xfrm>
        <a:graphic>
          <a:graphicData uri="http://schemas.openxmlformats.org/presentationml/2006/ole">
            <mc:AlternateContent xmlns:mc="http://schemas.openxmlformats.org/markup-compatibility/2006">
              <mc:Choice xmlns:v="urn:schemas-microsoft-com:vml" Requires="v">
                <p:oleObj spid="_x0000_s13382" name="Equation" r:id="rId7" imgW="152268" imgH="164957" progId="Equation.3">
                  <p:embed/>
                </p:oleObj>
              </mc:Choice>
              <mc:Fallback>
                <p:oleObj name="Equation" r:id="rId7" imgW="152268" imgH="164957" progId="Equation.3">
                  <p:embed/>
                  <p:pic>
                    <p:nvPicPr>
                      <p:cNvPr id="111621" name="Object 7">
                        <a:extLst>
                          <a:ext uri="{FF2B5EF4-FFF2-40B4-BE49-F238E27FC236}">
                            <a16:creationId xmlns:a16="http://schemas.microsoft.com/office/drawing/2014/main" id="{9D1B689C-E824-4450-8332-4BA1F74221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128" y="5198995"/>
                        <a:ext cx="352425"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23">
            <a:extLst>
              <a:ext uri="{FF2B5EF4-FFF2-40B4-BE49-F238E27FC236}">
                <a16:creationId xmlns:a16="http://schemas.microsoft.com/office/drawing/2014/main" id="{79EA8095-4C89-43F2-BEC3-35C1B35E5F6A}"/>
              </a:ext>
            </a:extLst>
          </p:cNvPr>
          <p:cNvSpPr txBox="1">
            <a:spLocks noChangeArrowheads="1"/>
          </p:cNvSpPr>
          <p:nvPr/>
        </p:nvSpPr>
        <p:spPr bwMode="auto">
          <a:xfrm>
            <a:off x="1358453" y="5160895"/>
            <a:ext cx="71770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dirty="0">
                <a:ea typeface="SimSun" panose="02010600030101010101" pitchFamily="2" charset="-122"/>
              </a:rPr>
              <a:t>= Air density, 1.225 kg/m^3 at 15 degree C 1atm</a:t>
            </a:r>
          </a:p>
        </p:txBody>
      </p:sp>
      <p:sp>
        <p:nvSpPr>
          <p:cNvPr id="9" name="Text Box 24">
            <a:extLst>
              <a:ext uri="{FF2B5EF4-FFF2-40B4-BE49-F238E27FC236}">
                <a16:creationId xmlns:a16="http://schemas.microsoft.com/office/drawing/2014/main" id="{E5FF9978-60E3-4B6F-97B0-F9D52D8AB020}"/>
              </a:ext>
            </a:extLst>
          </p:cNvPr>
          <p:cNvSpPr txBox="1">
            <a:spLocks noChangeArrowheads="1"/>
          </p:cNvSpPr>
          <p:nvPr/>
        </p:nvSpPr>
        <p:spPr bwMode="auto">
          <a:xfrm>
            <a:off x="596453" y="5545070"/>
            <a:ext cx="728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2400" b="1" dirty="0">
                <a:ea typeface="SimSun" panose="02010600030101010101" pitchFamily="2" charset="-122"/>
              </a:rPr>
              <a:t>Power in the wind increases as the cube of wind speed!</a:t>
            </a:r>
          </a:p>
        </p:txBody>
      </p:sp>
    </p:spTree>
    <p:extLst>
      <p:ext uri="{BB962C8B-B14F-4D97-AF65-F5344CB8AC3E}">
        <p14:creationId xmlns:p14="http://schemas.microsoft.com/office/powerpoint/2010/main" val="4072954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74F8419-4DE9-4A3A-82CE-449256CDAEAE}"/>
              </a:ext>
            </a:extLst>
          </p:cNvPr>
          <p:cNvSpPr>
            <a:spLocks noGrp="1"/>
          </p:cNvSpPr>
          <p:nvPr>
            <p:ph type="title"/>
          </p:nvPr>
        </p:nvSpPr>
        <p:spPr/>
        <p:txBody>
          <a:bodyPr/>
          <a:lstStyle/>
          <a:p>
            <a:pPr>
              <a:defRPr/>
            </a:pPr>
            <a:r>
              <a:rPr lang="en-US" altLang="zh-CN" dirty="0">
                <a:latin typeface="+mn-lt"/>
                <a:ea typeface="宋体" panose="02010600030101010101" pitchFamily="2" charset="-122"/>
              </a:rPr>
              <a:t>Power in the Wind</a:t>
            </a:r>
          </a:p>
        </p:txBody>
      </p:sp>
      <p:sp>
        <p:nvSpPr>
          <p:cNvPr id="113667" name="Content Placeholder 2">
            <a:extLst>
              <a:ext uri="{FF2B5EF4-FFF2-40B4-BE49-F238E27FC236}">
                <a16:creationId xmlns:a16="http://schemas.microsoft.com/office/drawing/2014/main" id="{9A5E3B85-7791-4E56-A4A0-26959AEF1D33}"/>
              </a:ext>
            </a:extLst>
          </p:cNvPr>
          <p:cNvSpPr>
            <a:spLocks noGrp="1" noChangeArrowheads="1"/>
          </p:cNvSpPr>
          <p:nvPr>
            <p:ph idx="1"/>
          </p:nvPr>
        </p:nvSpPr>
        <p:spPr/>
        <p:txBody>
          <a:bodyPr/>
          <a:lstStyle/>
          <a:p>
            <a:pPr>
              <a:buFontTx/>
              <a:buNone/>
            </a:pPr>
            <a:r>
              <a:rPr lang="en-US" altLang="zh-CN">
                <a:ea typeface="SimSun" panose="02010600030101010101" pitchFamily="2" charset="-122"/>
              </a:rPr>
              <a:t>   Combining (7.5) and (7.6),</a:t>
            </a:r>
          </a:p>
        </p:txBody>
      </p:sp>
      <p:graphicFrame>
        <p:nvGraphicFramePr>
          <p:cNvPr id="113668" name="Object 3">
            <a:extLst>
              <a:ext uri="{FF2B5EF4-FFF2-40B4-BE49-F238E27FC236}">
                <a16:creationId xmlns:a16="http://schemas.microsoft.com/office/drawing/2014/main" id="{E5D44BBA-DD19-476D-9695-E327D0F913A2}"/>
              </a:ext>
            </a:extLst>
          </p:cNvPr>
          <p:cNvGraphicFramePr>
            <a:graphicFrameLocks noChangeAspect="1"/>
          </p:cNvGraphicFramePr>
          <p:nvPr/>
        </p:nvGraphicFramePr>
        <p:xfrm>
          <a:off x="1905000" y="2057400"/>
          <a:ext cx="5338763" cy="885825"/>
        </p:xfrm>
        <a:graphic>
          <a:graphicData uri="http://schemas.openxmlformats.org/presentationml/2006/ole">
            <mc:AlternateContent xmlns:mc="http://schemas.openxmlformats.org/markup-compatibility/2006">
              <mc:Choice xmlns:v="urn:schemas-microsoft-com:vml" Requires="v">
                <p:oleObj spid="_x0000_s15400" name="Equation" r:id="rId4" imgW="2374900" imgH="393700" progId="Equation.DSMT4">
                  <p:embed/>
                </p:oleObj>
              </mc:Choice>
              <mc:Fallback>
                <p:oleObj name="Equation" r:id="rId4" imgW="2374900" imgH="393700" progId="Equation.DSMT4">
                  <p:embed/>
                  <p:pic>
                    <p:nvPicPr>
                      <p:cNvPr id="113668" name="Object 3">
                        <a:extLst>
                          <a:ext uri="{FF2B5EF4-FFF2-40B4-BE49-F238E27FC236}">
                            <a16:creationId xmlns:a16="http://schemas.microsoft.com/office/drawing/2014/main" id="{E5D44BBA-DD19-476D-9695-E327D0F913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57400"/>
                        <a:ext cx="5338763"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69" name="Object 5">
            <a:extLst>
              <a:ext uri="{FF2B5EF4-FFF2-40B4-BE49-F238E27FC236}">
                <a16:creationId xmlns:a16="http://schemas.microsoft.com/office/drawing/2014/main" id="{92BFB93B-D296-43B5-91AD-20FDD7FE8FA8}"/>
              </a:ext>
            </a:extLst>
          </p:cNvPr>
          <p:cNvGraphicFramePr>
            <a:graphicFrameLocks noChangeAspect="1"/>
          </p:cNvGraphicFramePr>
          <p:nvPr/>
        </p:nvGraphicFramePr>
        <p:xfrm>
          <a:off x="1981200" y="2819400"/>
          <a:ext cx="2852738" cy="885825"/>
        </p:xfrm>
        <a:graphic>
          <a:graphicData uri="http://schemas.openxmlformats.org/presentationml/2006/ole">
            <mc:AlternateContent xmlns:mc="http://schemas.openxmlformats.org/markup-compatibility/2006">
              <mc:Choice xmlns:v="urn:schemas-microsoft-com:vml" Requires="v">
                <p:oleObj spid="_x0000_s15401" name="Equation" r:id="rId6" imgW="1269449" imgH="393529" progId="Equation.DSMT4">
                  <p:embed/>
                </p:oleObj>
              </mc:Choice>
              <mc:Fallback>
                <p:oleObj name="Equation" r:id="rId6" imgW="1269449" imgH="393529" progId="Equation.DSMT4">
                  <p:embed/>
                  <p:pic>
                    <p:nvPicPr>
                      <p:cNvPr id="113669" name="Object 5">
                        <a:extLst>
                          <a:ext uri="{FF2B5EF4-FFF2-40B4-BE49-F238E27FC236}">
                            <a16:creationId xmlns:a16="http://schemas.microsoft.com/office/drawing/2014/main" id="{92BFB93B-D296-43B5-91AD-20FDD7FE8F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819400"/>
                        <a:ext cx="285273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670" name="TextBox 24">
            <a:extLst>
              <a:ext uri="{FF2B5EF4-FFF2-40B4-BE49-F238E27FC236}">
                <a16:creationId xmlns:a16="http://schemas.microsoft.com/office/drawing/2014/main" id="{B0406D6D-FB61-4400-8B6A-A07561097E1B}"/>
              </a:ext>
            </a:extLst>
          </p:cNvPr>
          <p:cNvSpPr txBox="1">
            <a:spLocks noChangeArrowheads="1"/>
          </p:cNvSpPr>
          <p:nvPr/>
        </p:nvSpPr>
        <p:spPr bwMode="auto">
          <a:xfrm>
            <a:off x="5715000" y="29718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a:ea typeface="SimSun" panose="02010600030101010101" pitchFamily="2" charset="-122"/>
              </a:rPr>
              <a:t>Power in the wind</a:t>
            </a:r>
          </a:p>
        </p:txBody>
      </p:sp>
      <p:sp>
        <p:nvSpPr>
          <p:cNvPr id="113671" name="Right Arrow 8">
            <a:extLst>
              <a:ext uri="{FF2B5EF4-FFF2-40B4-BE49-F238E27FC236}">
                <a16:creationId xmlns:a16="http://schemas.microsoft.com/office/drawing/2014/main" id="{D27A63CA-B992-4776-B9D0-722B8075E8B6}"/>
              </a:ext>
            </a:extLst>
          </p:cNvPr>
          <p:cNvSpPr>
            <a:spLocks noChangeArrowheads="1"/>
          </p:cNvSpPr>
          <p:nvPr/>
        </p:nvSpPr>
        <p:spPr bwMode="auto">
          <a:xfrm flipH="1">
            <a:off x="4953000" y="3124200"/>
            <a:ext cx="609600" cy="304800"/>
          </a:xfrm>
          <a:prstGeom prst="rightArrow">
            <a:avLst>
              <a:gd name="adj1" fmla="val 50000"/>
              <a:gd name="adj2" fmla="val 50000"/>
            </a:avLst>
          </a:prstGeom>
          <a:solidFill>
            <a:schemeClr val="accent1"/>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
        <p:nvSpPr>
          <p:cNvPr id="113672" name="TextBox 24">
            <a:extLst>
              <a:ext uri="{FF2B5EF4-FFF2-40B4-BE49-F238E27FC236}">
                <a16:creationId xmlns:a16="http://schemas.microsoft.com/office/drawing/2014/main" id="{C05D5AD5-9146-4BD8-910B-CC66286BD92F}"/>
              </a:ext>
            </a:extLst>
          </p:cNvPr>
          <p:cNvSpPr txBox="1">
            <a:spLocks noChangeArrowheads="1"/>
          </p:cNvSpPr>
          <p:nvPr/>
        </p:nvSpPr>
        <p:spPr bwMode="auto">
          <a:xfrm>
            <a:off x="533400" y="4114800"/>
            <a:ext cx="8458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a:ea typeface="SimSun" panose="02010600030101010101" pitchFamily="2" charset="-122"/>
              </a:rPr>
              <a:t>P</a:t>
            </a:r>
            <a:r>
              <a:rPr lang="en-US" altLang="zh-CN" i="1" baseline="-25000">
                <a:ea typeface="SimSun" panose="02010600030101010101" pitchFamily="2" charset="-122"/>
              </a:rPr>
              <a:t>W</a:t>
            </a:r>
            <a:r>
              <a:rPr lang="en-US" altLang="zh-CN">
                <a:ea typeface="SimSun" panose="02010600030101010101" pitchFamily="2" charset="-122"/>
              </a:rPr>
              <a:t> (Watts) = power in the wind</a:t>
            </a:r>
          </a:p>
          <a:p>
            <a:pPr eaLnBrk="1" hangingPunct="1">
              <a:buSzPct val="100000"/>
              <a:buFont typeface="Wingdings" panose="05000000000000000000" pitchFamily="2" charset="2"/>
              <a:buNone/>
            </a:pPr>
            <a:r>
              <a:rPr lang="el-GR" altLang="zh-CN"/>
              <a:t>ρ</a:t>
            </a:r>
            <a:r>
              <a:rPr lang="en-US" altLang="zh-CN">
                <a:ea typeface="SimSun" panose="02010600030101010101" pitchFamily="2" charset="-122"/>
              </a:rPr>
              <a:t> (kg/m</a:t>
            </a:r>
            <a:r>
              <a:rPr lang="en-US" altLang="zh-CN" baseline="30000">
                <a:ea typeface="SimSun" panose="02010600030101010101" pitchFamily="2" charset="-122"/>
              </a:rPr>
              <a:t>3</a:t>
            </a:r>
            <a:r>
              <a:rPr lang="en-US" altLang="zh-CN">
                <a:ea typeface="SimSun" panose="02010600030101010101" pitchFamily="2" charset="-122"/>
              </a:rPr>
              <a:t>)= air density (1.225kg/m</a:t>
            </a:r>
            <a:r>
              <a:rPr lang="en-US" altLang="zh-CN" baseline="30000">
                <a:ea typeface="SimSun" panose="02010600030101010101" pitchFamily="2" charset="-122"/>
              </a:rPr>
              <a:t>3</a:t>
            </a:r>
            <a:r>
              <a:rPr lang="en-US" altLang="zh-CN">
                <a:ea typeface="SimSun" panose="02010600030101010101" pitchFamily="2" charset="-122"/>
              </a:rPr>
              <a:t> at 15˚C and 1 atm)</a:t>
            </a:r>
          </a:p>
          <a:p>
            <a:pPr eaLnBrk="1" hangingPunct="1">
              <a:buSzPct val="100000"/>
              <a:buFont typeface="Wingdings" panose="05000000000000000000" pitchFamily="2" charset="2"/>
              <a:buNone/>
            </a:pPr>
            <a:r>
              <a:rPr lang="en-US" altLang="zh-CN">
                <a:ea typeface="SimSun" panose="02010600030101010101" pitchFamily="2" charset="-122"/>
              </a:rPr>
              <a:t>A (m</a:t>
            </a:r>
            <a:r>
              <a:rPr lang="en-US" altLang="zh-CN" baseline="30000">
                <a:ea typeface="SimSun" panose="02010600030101010101" pitchFamily="2" charset="-122"/>
              </a:rPr>
              <a:t>2</a:t>
            </a:r>
            <a:r>
              <a:rPr lang="en-US" altLang="zh-CN">
                <a:ea typeface="SimSun" panose="02010600030101010101" pitchFamily="2" charset="-122"/>
              </a:rPr>
              <a:t>)= the cross-sectional area that wind passes through</a:t>
            </a:r>
          </a:p>
          <a:p>
            <a:pPr eaLnBrk="1" hangingPunct="1">
              <a:buSzPct val="100000"/>
              <a:buFont typeface="Wingdings" panose="05000000000000000000" pitchFamily="2" charset="2"/>
              <a:buNone/>
            </a:pPr>
            <a:r>
              <a:rPr lang="en-US" altLang="zh-CN" i="1">
                <a:ea typeface="SimSun" panose="02010600030101010101" pitchFamily="2" charset="-122"/>
              </a:rPr>
              <a:t>v</a:t>
            </a:r>
            <a:r>
              <a:rPr lang="en-US" altLang="zh-CN">
                <a:ea typeface="SimSun" panose="02010600030101010101" pitchFamily="2" charset="-122"/>
              </a:rPr>
              <a:t> (m/s)= windspeed normal to A (1 m/s = 2.237 mph)</a:t>
            </a:r>
          </a:p>
          <a:p>
            <a:pPr eaLnBrk="1" hangingPunct="1">
              <a:buSzPct val="100000"/>
              <a:buFont typeface="Wingdings" panose="05000000000000000000" pitchFamily="2" charset="2"/>
              <a:buNone/>
            </a:pPr>
            <a:endParaRPr lang="en-US" altLang="zh-CN">
              <a:ea typeface="SimSun"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433071-D762-448C-A273-531CBEB4CED8}"/>
              </a:ext>
            </a:extLst>
          </p:cNvPr>
          <p:cNvSpPr>
            <a:spLocks noGrp="1"/>
          </p:cNvSpPr>
          <p:nvPr>
            <p:ph type="title"/>
          </p:nvPr>
        </p:nvSpPr>
        <p:spPr/>
        <p:txBody>
          <a:bodyPr/>
          <a:lstStyle/>
          <a:p>
            <a:r>
              <a:rPr lang="en-US" altLang="zh-CN" dirty="0"/>
              <a:t>Power in the Wind</a:t>
            </a:r>
            <a:endParaRPr lang="zh-CN" altLang="en-US" dirty="0"/>
          </a:p>
        </p:txBody>
      </p:sp>
      <p:sp>
        <p:nvSpPr>
          <p:cNvPr id="3" name="内容占位符 2">
            <a:extLst>
              <a:ext uri="{FF2B5EF4-FFF2-40B4-BE49-F238E27FC236}">
                <a16:creationId xmlns:a16="http://schemas.microsoft.com/office/drawing/2014/main" id="{FC147942-EFD2-4BF3-8B0F-EED29280C22D}"/>
              </a:ext>
            </a:extLst>
          </p:cNvPr>
          <p:cNvSpPr>
            <a:spLocks noGrp="1"/>
          </p:cNvSpPr>
          <p:nvPr>
            <p:ph idx="1"/>
          </p:nvPr>
        </p:nvSpPr>
        <p:spPr/>
        <p:txBody>
          <a:bodyPr/>
          <a:lstStyle/>
          <a:p>
            <a:pPr marL="342900" indent="-342900">
              <a:spcBef>
                <a:spcPct val="20000"/>
              </a:spcBef>
              <a:buClr>
                <a:schemeClr val="tx1"/>
              </a:buClr>
              <a:buSzPct val="125000"/>
              <a:buFontTx/>
              <a:buChar char="•"/>
              <a:defRPr/>
            </a:pPr>
            <a:r>
              <a:rPr lang="en-US" altLang="zh-CN" kern="0" dirty="0"/>
              <a:t>Doubling wind speed increases the power by eight-fold.</a:t>
            </a:r>
          </a:p>
          <a:p>
            <a:pPr marL="342900" indent="-342900">
              <a:spcBef>
                <a:spcPct val="20000"/>
              </a:spcBef>
              <a:buClr>
                <a:schemeClr val="tx1"/>
              </a:buClr>
              <a:buSzPct val="125000"/>
              <a:buFontTx/>
              <a:buChar char="•"/>
              <a:defRPr/>
            </a:pPr>
            <a:r>
              <a:rPr lang="en-US" altLang="zh-CN" kern="0" dirty="0"/>
              <a:t>Wind power is also proportional to swept area of the turbine rotor:</a:t>
            </a:r>
          </a:p>
          <a:p>
            <a:pPr marL="342900" indent="-342900">
              <a:spcBef>
                <a:spcPct val="20000"/>
              </a:spcBef>
              <a:buClr>
                <a:schemeClr val="tx1"/>
              </a:buClr>
              <a:buSzPct val="125000"/>
              <a:buFontTx/>
              <a:buChar char="•"/>
              <a:defRPr/>
            </a:pPr>
            <a:endParaRPr lang="en-US" altLang="zh-CN" kern="0" dirty="0"/>
          </a:p>
          <a:p>
            <a:pPr marL="342900" indent="-342900">
              <a:spcBef>
                <a:spcPct val="20000"/>
              </a:spcBef>
              <a:buClr>
                <a:schemeClr val="tx1"/>
              </a:buClr>
              <a:buSzPct val="125000"/>
              <a:buFontTx/>
              <a:buChar char="•"/>
              <a:defRPr/>
            </a:pPr>
            <a:endParaRPr lang="en-US" altLang="zh-CN" kern="0" dirty="0"/>
          </a:p>
          <a:p>
            <a:pPr marL="342900" indent="-342900">
              <a:spcBef>
                <a:spcPct val="20000"/>
              </a:spcBef>
              <a:buClr>
                <a:schemeClr val="tx1"/>
              </a:buClr>
              <a:buSzPct val="125000"/>
              <a:buFontTx/>
              <a:buChar char="•"/>
              <a:defRPr/>
            </a:pPr>
            <a:endParaRPr lang="en-US" altLang="zh-CN" kern="0" dirty="0"/>
          </a:p>
          <a:p>
            <a:pPr marL="342900" indent="-342900">
              <a:spcBef>
                <a:spcPct val="20000"/>
              </a:spcBef>
              <a:buClr>
                <a:schemeClr val="tx1"/>
              </a:buClr>
              <a:buSzPct val="125000"/>
              <a:buFontTx/>
              <a:buChar char="•"/>
              <a:defRPr/>
            </a:pPr>
            <a:endParaRPr lang="en-US" altLang="zh-CN" kern="0" dirty="0"/>
          </a:p>
          <a:p>
            <a:pPr eaLnBrk="1" hangingPunct="1">
              <a:buSzPct val="100000"/>
            </a:pPr>
            <a:r>
              <a:rPr lang="en-US" altLang="zh-CN" dirty="0"/>
              <a:t>So wind power is proportional to the square of the turbine blade diameter.</a:t>
            </a:r>
          </a:p>
          <a:p>
            <a:pPr eaLnBrk="1" hangingPunct="1">
              <a:buSzPct val="100000"/>
            </a:pPr>
            <a:r>
              <a:rPr lang="en-US" altLang="zh-CN" dirty="0"/>
              <a:t>Economies of scale: larger turbine (cost of turbine increases roughly linearly to diameter)</a:t>
            </a:r>
          </a:p>
          <a:p>
            <a:pPr marL="342900" indent="-342900">
              <a:spcBef>
                <a:spcPct val="20000"/>
              </a:spcBef>
              <a:buClr>
                <a:schemeClr val="tx1"/>
              </a:buClr>
              <a:buSzPct val="125000"/>
              <a:buFontTx/>
              <a:buChar char="•"/>
              <a:defRPr/>
            </a:pPr>
            <a:endParaRPr lang="en-US" altLang="zh-CN" kern="0" dirty="0"/>
          </a:p>
          <a:p>
            <a:endParaRPr lang="zh-CN" altLang="en-US" sz="2800" dirty="0"/>
          </a:p>
        </p:txBody>
      </p:sp>
      <p:sp>
        <p:nvSpPr>
          <p:cNvPr id="4" name="灯片编号占位符 3">
            <a:extLst>
              <a:ext uri="{FF2B5EF4-FFF2-40B4-BE49-F238E27FC236}">
                <a16:creationId xmlns:a16="http://schemas.microsoft.com/office/drawing/2014/main" id="{90624148-84A5-417F-932C-6EFD9D39FDC7}"/>
              </a:ext>
            </a:extLst>
          </p:cNvPr>
          <p:cNvSpPr>
            <a:spLocks noGrp="1"/>
          </p:cNvSpPr>
          <p:nvPr>
            <p:ph type="sldNum" sz="quarter" idx="12"/>
          </p:nvPr>
        </p:nvSpPr>
        <p:spPr/>
        <p:txBody>
          <a:bodyPr/>
          <a:lstStyle/>
          <a:p>
            <a:pPr>
              <a:defRPr/>
            </a:pPr>
            <a:fld id="{A5A7C52C-B8D8-46AC-9434-6888604DA894}" type="slidenum">
              <a:rPr lang="en-US" altLang="zh-CN" smtClean="0"/>
              <a:pPr>
                <a:defRPr/>
              </a:pPr>
              <a:t>53</a:t>
            </a:fld>
            <a:endParaRPr lang="en-US" altLang="zh-CN"/>
          </a:p>
        </p:txBody>
      </p:sp>
      <p:graphicFrame>
        <p:nvGraphicFramePr>
          <p:cNvPr id="5" name="对象 1">
            <a:extLst>
              <a:ext uri="{FF2B5EF4-FFF2-40B4-BE49-F238E27FC236}">
                <a16:creationId xmlns:a16="http://schemas.microsoft.com/office/drawing/2014/main" id="{3E82B413-2FB5-4F22-AC07-30035CA04F95}"/>
              </a:ext>
            </a:extLst>
          </p:cNvPr>
          <p:cNvGraphicFramePr>
            <a:graphicFrameLocks noChangeAspect="1"/>
          </p:cNvGraphicFramePr>
          <p:nvPr>
            <p:extLst>
              <p:ext uri="{D42A27DB-BD31-4B8C-83A1-F6EECF244321}">
                <p14:modId xmlns:p14="http://schemas.microsoft.com/office/powerpoint/2010/main" val="3348939367"/>
              </p:ext>
            </p:extLst>
          </p:nvPr>
        </p:nvGraphicFramePr>
        <p:xfrm>
          <a:off x="3581400" y="2763043"/>
          <a:ext cx="1447800" cy="935038"/>
        </p:xfrm>
        <a:graphic>
          <a:graphicData uri="http://schemas.openxmlformats.org/presentationml/2006/ole">
            <mc:AlternateContent xmlns:mc="http://schemas.openxmlformats.org/markup-compatibility/2006">
              <mc:Choice xmlns:v="urn:schemas-microsoft-com:vml" Requires="v">
                <p:oleObj spid="_x0000_s16405" name="Equation" r:id="rId3" imgW="609336" imgH="393529" progId="Equation.DSMT4">
                  <p:embed/>
                </p:oleObj>
              </mc:Choice>
              <mc:Fallback>
                <p:oleObj name="Equation" r:id="rId3" imgW="609336" imgH="393529" progId="Equation.DSMT4">
                  <p:embed/>
                  <p:pic>
                    <p:nvPicPr>
                      <p:cNvPr id="115717" name="对象 1">
                        <a:extLst>
                          <a:ext uri="{FF2B5EF4-FFF2-40B4-BE49-F238E27FC236}">
                            <a16:creationId xmlns:a16="http://schemas.microsoft.com/office/drawing/2014/main" id="{19486777-C68A-46D6-929F-7DA137E4B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763043"/>
                        <a:ext cx="1447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7792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F56EE24-F3E7-462D-90A1-C9776EEA2CA8}"/>
              </a:ext>
            </a:extLst>
          </p:cNvPr>
          <p:cNvSpPr>
            <a:spLocks noGrp="1"/>
          </p:cNvSpPr>
          <p:nvPr>
            <p:ph type="title"/>
          </p:nvPr>
        </p:nvSpPr>
        <p:spPr/>
        <p:txBody>
          <a:bodyPr/>
          <a:lstStyle/>
          <a:p>
            <a:pPr>
              <a:defRPr/>
            </a:pPr>
            <a:r>
              <a:rPr lang="en-US" altLang="zh-CN" dirty="0">
                <a:latin typeface="+mn-lt"/>
                <a:ea typeface="宋体" panose="02010600030101010101" pitchFamily="2" charset="-122"/>
              </a:rPr>
              <a:t>Power in the Wind</a:t>
            </a:r>
          </a:p>
        </p:txBody>
      </p:sp>
      <p:sp>
        <p:nvSpPr>
          <p:cNvPr id="117763" name="Content Placeholder 2">
            <a:extLst>
              <a:ext uri="{FF2B5EF4-FFF2-40B4-BE49-F238E27FC236}">
                <a16:creationId xmlns:a16="http://schemas.microsoft.com/office/drawing/2014/main" id="{88EE198B-8ECA-4F79-AC2E-2AD1F2FB45B5}"/>
              </a:ext>
            </a:extLst>
          </p:cNvPr>
          <p:cNvSpPr>
            <a:spLocks noGrp="1" noChangeArrowheads="1"/>
          </p:cNvSpPr>
          <p:nvPr>
            <p:ph idx="1"/>
          </p:nvPr>
        </p:nvSpPr>
        <p:spPr>
          <a:xfrm>
            <a:off x="628650" y="1219200"/>
            <a:ext cx="3943350" cy="4957763"/>
          </a:xfrm>
        </p:spPr>
        <p:txBody>
          <a:bodyPr/>
          <a:lstStyle/>
          <a:p>
            <a:r>
              <a:rPr lang="en-US" altLang="zh-CN" dirty="0">
                <a:ea typeface="SimSun" panose="02010600030101010101" pitchFamily="2" charset="-122"/>
              </a:rPr>
              <a:t>Power increases like the cube of wind speed</a:t>
            </a:r>
          </a:p>
          <a:p>
            <a:r>
              <a:rPr lang="en-US" altLang="zh-CN" dirty="0">
                <a:ea typeface="SimSun" panose="02010600030101010101" pitchFamily="2" charset="-122"/>
              </a:rPr>
              <a:t>Doubling the wind speed increases the power by eight</a:t>
            </a:r>
          </a:p>
          <a:p>
            <a:r>
              <a:rPr lang="en-US" altLang="zh-CN" dirty="0">
                <a:ea typeface="SimSun" panose="02010600030101010101" pitchFamily="2" charset="-122"/>
              </a:rPr>
              <a:t>Energy in 1 hour of 20 mph winds is the same as energy in 8 hours of 10 mph winds</a:t>
            </a:r>
          </a:p>
          <a:p>
            <a:r>
              <a:rPr lang="en-US" altLang="zh-CN" dirty="0">
                <a:ea typeface="SimSun" panose="02010600030101010101" pitchFamily="2" charset="-122"/>
              </a:rPr>
              <a:t>Nonlinear, so we cannot use average wind speed</a:t>
            </a:r>
          </a:p>
        </p:txBody>
      </p:sp>
      <p:pic>
        <p:nvPicPr>
          <p:cNvPr id="117764" name="图片 1">
            <a:extLst>
              <a:ext uri="{FF2B5EF4-FFF2-40B4-BE49-F238E27FC236}">
                <a16:creationId xmlns:a16="http://schemas.microsoft.com/office/drawing/2014/main" id="{DAC12FB5-D191-47E1-B546-BC6620FBAD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6583" y="1400980"/>
            <a:ext cx="4237037"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6E04799-B05C-4F51-BB1E-4F056447BED5}"/>
              </a:ext>
            </a:extLst>
          </p:cNvPr>
          <p:cNvSpPr>
            <a:spLocks noGrp="1"/>
          </p:cNvSpPr>
          <p:nvPr>
            <p:ph type="title"/>
          </p:nvPr>
        </p:nvSpPr>
        <p:spPr/>
        <p:txBody>
          <a:bodyPr/>
          <a:lstStyle/>
          <a:p>
            <a:pPr>
              <a:defRPr/>
            </a:pPr>
            <a:r>
              <a:rPr lang="en-US" altLang="zh-CN" dirty="0">
                <a:latin typeface="+mn-lt"/>
                <a:ea typeface="宋体" panose="02010600030101010101" pitchFamily="2" charset="-122"/>
              </a:rPr>
              <a:t>Power in the Wind</a:t>
            </a:r>
          </a:p>
        </p:txBody>
      </p:sp>
      <p:sp>
        <p:nvSpPr>
          <p:cNvPr id="119811" name="Content Placeholder 2">
            <a:extLst>
              <a:ext uri="{FF2B5EF4-FFF2-40B4-BE49-F238E27FC236}">
                <a16:creationId xmlns:a16="http://schemas.microsoft.com/office/drawing/2014/main" id="{D999130F-935D-4449-A041-AE6764EBCF75}"/>
              </a:ext>
            </a:extLst>
          </p:cNvPr>
          <p:cNvSpPr>
            <a:spLocks noGrp="1" noChangeArrowheads="1"/>
          </p:cNvSpPr>
          <p:nvPr>
            <p:ph idx="1"/>
          </p:nvPr>
        </p:nvSpPr>
        <p:spPr/>
        <p:txBody>
          <a:bodyPr/>
          <a:lstStyle/>
          <a:p>
            <a:r>
              <a:rPr lang="en-US" altLang="zh-CN" dirty="0">
                <a:ea typeface="SimSun" panose="02010600030101010101" pitchFamily="2" charset="-122"/>
              </a:rPr>
              <a:t>Power in the wind is also proportional to A</a:t>
            </a:r>
          </a:p>
          <a:p>
            <a:r>
              <a:rPr lang="en-US" altLang="zh-CN" dirty="0">
                <a:ea typeface="SimSun" panose="02010600030101010101" pitchFamily="2" charset="-122"/>
              </a:rPr>
              <a:t>For a conventional HAWT, A = (</a:t>
            </a:r>
            <a:r>
              <a:rPr lang="el-GR" altLang="zh-CN" dirty="0"/>
              <a:t>π</a:t>
            </a:r>
            <a:r>
              <a:rPr lang="en-US" altLang="zh-CN" dirty="0">
                <a:ea typeface="SimSun" panose="02010600030101010101" pitchFamily="2" charset="-122"/>
              </a:rPr>
              <a:t>/4)D</a:t>
            </a:r>
            <a:r>
              <a:rPr lang="en-US" altLang="zh-CN" baseline="30000" dirty="0">
                <a:ea typeface="SimSun" panose="02010600030101010101" pitchFamily="2" charset="-122"/>
              </a:rPr>
              <a:t>2</a:t>
            </a:r>
            <a:r>
              <a:rPr lang="en-US" altLang="zh-CN" dirty="0">
                <a:ea typeface="SimSun" panose="02010600030101010101" pitchFamily="2" charset="-122"/>
              </a:rPr>
              <a:t>, so wind power is proportional to the blade diameter squared</a:t>
            </a:r>
          </a:p>
          <a:p>
            <a:r>
              <a:rPr lang="en-US" altLang="zh-CN" dirty="0">
                <a:ea typeface="SimSun" panose="02010600030101010101" pitchFamily="2" charset="-122"/>
              </a:rPr>
              <a:t>Cost is roughly proportional to blade diameter </a:t>
            </a:r>
          </a:p>
          <a:p>
            <a:r>
              <a:rPr lang="en-US" altLang="zh-CN" dirty="0">
                <a:ea typeface="SimSun" panose="02010600030101010101" pitchFamily="2" charset="-122"/>
              </a:rPr>
              <a:t>This explains why larger wind turbines are more cost effective</a:t>
            </a:r>
            <a:endParaRPr lang="en-US" altLang="zh-CN" baseline="30000" dirty="0">
              <a:ea typeface="SimSun" panose="02010600030101010101" pitchFamily="2" charset="-122"/>
            </a:endParaRPr>
          </a:p>
        </p:txBody>
      </p:sp>
      <mc:AlternateContent xmlns:mc="http://schemas.openxmlformats.org/markup-compatibility/2006" xmlns:a14="http://schemas.microsoft.com/office/drawing/2010/main">
        <mc:Choice Requires="a14">
          <p:sp>
            <p:nvSpPr>
              <p:cNvPr id="119812" name="Object 2">
                <a:extLst>
                  <a:ext uri="{FF2B5EF4-FFF2-40B4-BE49-F238E27FC236}">
                    <a16:creationId xmlns:a16="http://schemas.microsoft.com/office/drawing/2014/main" id="{628257DE-A9E6-49E5-9048-B16F55680B67}"/>
                  </a:ext>
                </a:extLst>
              </p:cNvPr>
              <p:cNvSpPr txBox="1"/>
              <p:nvPr/>
            </p:nvSpPr>
            <p:spPr bwMode="auto">
              <a:xfrm>
                <a:off x="3145631" y="4038600"/>
                <a:ext cx="2852738" cy="8858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zh-CN" altLang="en-US" sz="2800" i="1" smtClean="0">
                              <a:solidFill>
                                <a:schemeClr val="tx1"/>
                              </a:solidFill>
                              <a:latin typeface="Cambria Math" panose="02040503050406030204" pitchFamily="18" charset="0"/>
                            </a:rPr>
                          </m:ctrlPr>
                        </m:sSubPr>
                        <m:e>
                          <m:r>
                            <m:rPr>
                              <m:sty m:val="p"/>
                            </m:rPr>
                            <a:rPr lang="zh-CN" altLang="en-US" sz="2800" i="0">
                              <a:solidFill>
                                <a:schemeClr val="tx1"/>
                              </a:solidFill>
                              <a:latin typeface="Cambria Math" panose="02040503050406030204" pitchFamily="18" charset="0"/>
                            </a:rPr>
                            <m:t>P</m:t>
                          </m:r>
                        </m:e>
                        <m:sub>
                          <m:r>
                            <a:rPr lang="zh-CN" altLang="en-US" sz="2800" i="1">
                              <a:solidFill>
                                <a:schemeClr val="tx1"/>
                              </a:solidFill>
                              <a:latin typeface="Cambria Math" panose="02040503050406030204" pitchFamily="18" charset="0"/>
                            </a:rPr>
                            <m:t>𝑊</m:t>
                          </m:r>
                        </m:sub>
                      </m:sSub>
                      <m:r>
                        <a:rPr lang="zh-CN" altLang="en-US" sz="2800" i="1">
                          <a:solidFill>
                            <a:schemeClr val="tx1"/>
                          </a:solidFill>
                          <a:latin typeface="Cambria Math" panose="02040503050406030204" pitchFamily="18" charset="0"/>
                        </a:rPr>
                        <m:t>=</m:t>
                      </m:r>
                      <m:f>
                        <m:fPr>
                          <m:ctrlPr>
                            <a:rPr lang="zh-CN" altLang="en-US" sz="2800" i="1">
                              <a:solidFill>
                                <a:schemeClr val="tx1"/>
                              </a:solidFill>
                              <a:latin typeface="Cambria Math" panose="02040503050406030204" pitchFamily="18" charset="0"/>
                            </a:rPr>
                          </m:ctrlPr>
                        </m:fPr>
                        <m:num>
                          <m:r>
                            <a:rPr lang="zh-CN" altLang="en-US" sz="2800" i="1">
                              <a:solidFill>
                                <a:schemeClr val="tx1"/>
                              </a:solidFill>
                              <a:latin typeface="Cambria Math" panose="02040503050406030204" pitchFamily="18" charset="0"/>
                            </a:rPr>
                            <m:t>1</m:t>
                          </m:r>
                        </m:num>
                        <m:den>
                          <m:r>
                            <a:rPr lang="zh-CN" altLang="en-US" sz="2800" i="1">
                              <a:solidFill>
                                <a:schemeClr val="tx1"/>
                              </a:solidFill>
                              <a:latin typeface="Cambria Math" panose="02040503050406030204" pitchFamily="18" charset="0"/>
                            </a:rPr>
                            <m:t>2</m:t>
                          </m:r>
                        </m:den>
                      </m:f>
                      <m:r>
                        <a:rPr lang="zh-CN" altLang="en-US" sz="2800" i="1">
                          <a:solidFill>
                            <a:schemeClr val="tx1"/>
                          </a:solidFill>
                          <a:latin typeface="Cambria Math" panose="02040503050406030204" pitchFamily="18" charset="0"/>
                        </a:rPr>
                        <m:t>𝜌</m:t>
                      </m:r>
                      <m:r>
                        <m:rPr>
                          <m:sty m:val="p"/>
                        </m:rPr>
                        <a:rPr lang="zh-CN" altLang="en-US" sz="2800" i="0">
                          <a:solidFill>
                            <a:schemeClr val="tx1"/>
                          </a:solidFill>
                          <a:latin typeface="Cambria Math" panose="02040503050406030204" pitchFamily="18" charset="0"/>
                        </a:rPr>
                        <m:t>A</m:t>
                      </m:r>
                      <m:sSup>
                        <m:sSupPr>
                          <m:ctrlPr>
                            <a:rPr lang="zh-CN" altLang="en-US" sz="2800" i="1">
                              <a:solidFill>
                                <a:schemeClr val="tx1"/>
                              </a:solidFill>
                              <a:latin typeface="Cambria Math" panose="02040503050406030204" pitchFamily="18" charset="0"/>
                            </a:rPr>
                          </m:ctrlPr>
                        </m:sSupPr>
                        <m:e>
                          <m:r>
                            <a:rPr lang="zh-CN" altLang="en-US" sz="2800" i="1">
                              <a:solidFill>
                                <a:schemeClr val="tx1"/>
                              </a:solidFill>
                              <a:latin typeface="Cambria Math" panose="02040503050406030204" pitchFamily="18" charset="0"/>
                            </a:rPr>
                            <m:t>𝑣</m:t>
                          </m:r>
                        </m:e>
                        <m:sup>
                          <m:r>
                            <a:rPr lang="zh-CN" altLang="en-US" sz="2800" i="1">
                              <a:solidFill>
                                <a:schemeClr val="tx1"/>
                              </a:solidFill>
                              <a:latin typeface="Cambria Math" panose="02040503050406030204" pitchFamily="18" charset="0"/>
                            </a:rPr>
                            <m:t>3</m:t>
                          </m:r>
                        </m:sup>
                      </m:sSup>
                    </m:oMath>
                  </m:oMathPara>
                </a14:m>
                <a:endParaRPr lang="zh-CN" altLang="en-US" sz="2800" dirty="0">
                  <a:solidFill>
                    <a:schemeClr val="tx1"/>
                  </a:solidFill>
                </a:endParaRPr>
              </a:p>
            </p:txBody>
          </p:sp>
        </mc:Choice>
        <mc:Fallback xmlns="">
          <p:sp>
            <p:nvSpPr>
              <p:cNvPr id="119812" name="Object 2">
                <a:extLst>
                  <a:ext uri="{FF2B5EF4-FFF2-40B4-BE49-F238E27FC236}">
                    <a16:creationId xmlns:a16="http://schemas.microsoft.com/office/drawing/2014/main" id="{628257DE-A9E6-49E5-9048-B16F55680B67}"/>
                  </a:ext>
                </a:extLst>
              </p:cNvPr>
              <p:cNvSpPr txBox="1">
                <a:spLocks noRot="1" noChangeAspect="1" noMove="1" noResize="1" noEditPoints="1" noAdjustHandles="1" noChangeArrowheads="1" noChangeShapeType="1" noTextEdit="1"/>
              </p:cNvSpPr>
              <p:nvPr/>
            </p:nvSpPr>
            <p:spPr bwMode="auto">
              <a:xfrm>
                <a:off x="3145631" y="4038600"/>
                <a:ext cx="2852738" cy="885825"/>
              </a:xfrm>
              <a:prstGeom prst="rect">
                <a:avLst/>
              </a:prstGeom>
              <a:blipFill>
                <a:blip r:embed="rId3"/>
                <a:stretch>
                  <a:fillRect/>
                </a:stretch>
              </a:blipFill>
              <a:ln>
                <a:noFill/>
              </a:ln>
              <a:effectLst/>
            </p:spPr>
            <p:txBody>
              <a:bodyPr/>
              <a:lstStyle/>
              <a:p>
                <a:r>
                  <a:rPr lang="zh-CN" altLang="en-US">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AE6B1B4-ED6B-4923-9879-22475D4A3DC0}"/>
              </a:ext>
            </a:extLst>
          </p:cNvPr>
          <p:cNvSpPr>
            <a:spLocks noGrp="1"/>
          </p:cNvSpPr>
          <p:nvPr>
            <p:ph type="title"/>
          </p:nvPr>
        </p:nvSpPr>
        <p:spPr/>
        <p:txBody>
          <a:bodyPr/>
          <a:lstStyle/>
          <a:p>
            <a:pPr>
              <a:defRPr/>
            </a:pPr>
            <a:r>
              <a:rPr lang="en-US" altLang="zh-CN" dirty="0">
                <a:latin typeface="+mn-lt"/>
                <a:ea typeface="宋体" panose="02010600030101010101" pitchFamily="2" charset="-122"/>
              </a:rPr>
              <a:t>Example 7.1 – Energy in 1 m</a:t>
            </a:r>
            <a:r>
              <a:rPr lang="en-US" altLang="zh-CN" baseline="30000" dirty="0">
                <a:latin typeface="+mn-lt"/>
                <a:ea typeface="宋体" panose="02010600030101010101" pitchFamily="2" charset="-122"/>
              </a:rPr>
              <a:t>2</a:t>
            </a:r>
            <a:r>
              <a:rPr lang="en-US" altLang="zh-CN" dirty="0">
                <a:latin typeface="+mn-lt"/>
                <a:ea typeface="宋体" panose="02010600030101010101" pitchFamily="2" charset="-122"/>
              </a:rPr>
              <a:t> of Wind</a:t>
            </a:r>
          </a:p>
        </p:txBody>
      </p:sp>
      <p:sp>
        <p:nvSpPr>
          <p:cNvPr id="121859" name="Content Placeholder 2">
            <a:extLst>
              <a:ext uri="{FF2B5EF4-FFF2-40B4-BE49-F238E27FC236}">
                <a16:creationId xmlns:a16="http://schemas.microsoft.com/office/drawing/2014/main" id="{7165508F-49E7-4591-B6D7-93BCB7D90EEB}"/>
              </a:ext>
            </a:extLst>
          </p:cNvPr>
          <p:cNvSpPr>
            <a:spLocks noGrp="1" noChangeArrowheads="1"/>
          </p:cNvSpPr>
          <p:nvPr>
            <p:ph idx="1"/>
          </p:nvPr>
        </p:nvSpPr>
        <p:spPr/>
        <p:txBody>
          <a:bodyPr/>
          <a:lstStyle/>
          <a:p>
            <a:endParaRPr lang="en-US" altLang="zh-CN" dirty="0">
              <a:ea typeface="SimSun" panose="02010600030101010101" pitchFamily="2" charset="-122"/>
            </a:endParaRPr>
          </a:p>
          <a:p>
            <a:endParaRPr lang="en-US" altLang="zh-CN" dirty="0">
              <a:ea typeface="SimSun" panose="02010600030101010101" pitchFamily="2" charset="-122"/>
            </a:endParaRPr>
          </a:p>
          <a:p>
            <a:r>
              <a:rPr lang="en-US" altLang="zh-CN" dirty="0">
                <a:ea typeface="SimSun" panose="02010600030101010101" pitchFamily="2" charset="-122"/>
              </a:rPr>
              <a:t>100 hours of 6 m/s winds</a:t>
            </a:r>
          </a:p>
          <a:p>
            <a:pPr>
              <a:buFontTx/>
              <a:buNone/>
            </a:pPr>
            <a:endParaRPr lang="en-US" altLang="zh-CN" dirty="0">
              <a:ea typeface="SimSun" panose="02010600030101010101" pitchFamily="2" charset="-122"/>
            </a:endParaRPr>
          </a:p>
          <a:p>
            <a:endParaRPr lang="en-US" altLang="zh-CN" dirty="0">
              <a:ea typeface="SimSun" panose="02010600030101010101" pitchFamily="2" charset="-122"/>
            </a:endParaRPr>
          </a:p>
          <a:p>
            <a:r>
              <a:rPr lang="en-US" altLang="zh-CN" dirty="0">
                <a:ea typeface="SimSun" panose="02010600030101010101" pitchFamily="2" charset="-122"/>
              </a:rPr>
              <a:t>50 hours of 3 m/s winds and 50 hours of 9 m/s winds  - *the average windspeed is 6 m/s</a:t>
            </a:r>
          </a:p>
        </p:txBody>
      </p:sp>
      <mc:AlternateContent xmlns:mc="http://schemas.openxmlformats.org/markup-compatibility/2006" xmlns:a14="http://schemas.microsoft.com/office/drawing/2010/main">
        <mc:Choice Requires="a14">
          <p:sp>
            <p:nvSpPr>
              <p:cNvPr id="121860" name="Object 2">
                <a:extLst>
                  <a:ext uri="{FF2B5EF4-FFF2-40B4-BE49-F238E27FC236}">
                    <a16:creationId xmlns:a16="http://schemas.microsoft.com/office/drawing/2014/main" id="{02DC3BAA-E984-4CB1-866E-E95CC7F8C581}"/>
                  </a:ext>
                </a:extLst>
              </p:cNvPr>
              <p:cNvSpPr txBox="1"/>
              <p:nvPr/>
            </p:nvSpPr>
            <p:spPr bwMode="auto">
              <a:xfrm>
                <a:off x="3367087" y="1296194"/>
                <a:ext cx="2452687" cy="6524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zh-CN" altLang="en-US" i="0" smtClean="0">
                          <a:solidFill>
                            <a:schemeClr val="tx1"/>
                          </a:solidFill>
                          <a:latin typeface="Cambria Math" panose="02040503050406030204" pitchFamily="18" charset="0"/>
                        </a:rPr>
                        <m:t>Energy</m:t>
                      </m:r>
                      <m:r>
                        <a:rPr lang="zh-CN" altLang="en-US"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1</m:t>
                          </m:r>
                        </m:num>
                        <m:den>
                          <m:r>
                            <a:rPr lang="zh-CN" altLang="en-US" i="1">
                              <a:solidFill>
                                <a:schemeClr val="tx1"/>
                              </a:solidFill>
                              <a:latin typeface="Cambria Math" panose="02040503050406030204" pitchFamily="18" charset="0"/>
                            </a:rPr>
                            <m:t>2</m:t>
                          </m:r>
                        </m:den>
                      </m:f>
                      <m:r>
                        <a:rPr lang="zh-CN" altLang="en-US" i="1">
                          <a:solidFill>
                            <a:schemeClr val="tx1"/>
                          </a:solidFill>
                          <a:latin typeface="Cambria Math" panose="02040503050406030204" pitchFamily="18" charset="0"/>
                        </a:rPr>
                        <m:t>𝜌</m:t>
                      </m:r>
                      <m:r>
                        <m:rPr>
                          <m:sty m:val="p"/>
                        </m:rPr>
                        <a:rPr lang="zh-CN" altLang="en-US" i="0">
                          <a:solidFill>
                            <a:schemeClr val="tx1"/>
                          </a:solidFill>
                          <a:latin typeface="Cambria Math" panose="02040503050406030204" pitchFamily="18" charset="0"/>
                        </a:rPr>
                        <m:t>A</m:t>
                      </m:r>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𝑣</m:t>
                          </m:r>
                        </m:e>
                        <m:sup>
                          <m:r>
                            <a:rPr lang="zh-CN" altLang="en-US" i="1">
                              <a:solidFill>
                                <a:schemeClr val="tx1"/>
                              </a:solidFill>
                              <a:latin typeface="Cambria Math" panose="02040503050406030204" pitchFamily="18" charset="0"/>
                            </a:rPr>
                            <m:t>3</m:t>
                          </m:r>
                        </m:sup>
                      </m:sSup>
                      <m:r>
                        <m:rPr>
                          <m:sty m:val="p"/>
                        </m:rPr>
                        <a:rPr lang="zh-CN" altLang="en-US" i="1">
                          <a:solidFill>
                            <a:schemeClr val="tx1"/>
                          </a:solidFill>
                          <a:latin typeface="Cambria Math" panose="02040503050406030204" pitchFamily="18" charset="0"/>
                        </a:rPr>
                        <m:t>Δ</m:t>
                      </m:r>
                      <m:r>
                        <a:rPr lang="zh-CN" altLang="en-US" i="1">
                          <a:solidFill>
                            <a:schemeClr val="tx1"/>
                          </a:solidFill>
                          <a:latin typeface="Cambria Math" panose="02040503050406030204" pitchFamily="18" charset="0"/>
                        </a:rPr>
                        <m:t>𝑡</m:t>
                      </m:r>
                      <m:r>
                        <m:rPr>
                          <m:nor/>
                        </m:rPr>
                        <a:rPr lang="zh-CN" altLang="en-US" i="0">
                          <a:solidFill>
                            <a:schemeClr val="tx1"/>
                          </a:solidFill>
                          <a:latin typeface="Cambria Math" panose="02040503050406030204" pitchFamily="18" charset="0"/>
                        </a:rPr>
                        <m:t>    </m:t>
                      </m:r>
                    </m:oMath>
                  </m:oMathPara>
                </a14:m>
                <a:endParaRPr lang="zh-CN" altLang="en-US" dirty="0">
                  <a:solidFill>
                    <a:schemeClr val="tx1"/>
                  </a:solidFill>
                </a:endParaRPr>
              </a:p>
            </p:txBody>
          </p:sp>
        </mc:Choice>
        <mc:Fallback xmlns="">
          <p:sp>
            <p:nvSpPr>
              <p:cNvPr id="121860" name="Object 2">
                <a:extLst>
                  <a:ext uri="{FF2B5EF4-FFF2-40B4-BE49-F238E27FC236}">
                    <a16:creationId xmlns:a16="http://schemas.microsoft.com/office/drawing/2014/main" id="{02DC3BAA-E984-4CB1-866E-E95CC7F8C581}"/>
                  </a:ext>
                </a:extLst>
              </p:cNvPr>
              <p:cNvSpPr txBox="1">
                <a:spLocks noRot="1" noChangeAspect="1" noMove="1" noResize="1" noEditPoints="1" noAdjustHandles="1" noChangeArrowheads="1" noChangeShapeType="1" noTextEdit="1"/>
              </p:cNvSpPr>
              <p:nvPr/>
            </p:nvSpPr>
            <p:spPr bwMode="auto">
              <a:xfrm>
                <a:off x="3367087" y="1296194"/>
                <a:ext cx="2452687" cy="652462"/>
              </a:xfrm>
              <a:prstGeom prst="rect">
                <a:avLst/>
              </a:prstGeom>
              <a:blipFill>
                <a:blip r:embed="rId4"/>
                <a:stretch>
                  <a:fillRect/>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861" name="Object 3">
                <a:extLst>
                  <a:ext uri="{FF2B5EF4-FFF2-40B4-BE49-F238E27FC236}">
                    <a16:creationId xmlns:a16="http://schemas.microsoft.com/office/drawing/2014/main" id="{56064A12-5CFA-465C-BBBA-6C37D0E14090}"/>
                  </a:ext>
                </a:extLst>
              </p:cNvPr>
              <p:cNvSpPr txBox="1"/>
              <p:nvPr/>
            </p:nvSpPr>
            <p:spPr bwMode="auto">
              <a:xfrm>
                <a:off x="1333500" y="2732223"/>
                <a:ext cx="6477000" cy="6524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zh-CN" altLang="en-US" i="0" smtClean="0">
                          <a:solidFill>
                            <a:schemeClr val="tx1"/>
                          </a:solidFill>
                          <a:latin typeface="Cambria Math" panose="02040503050406030204" pitchFamily="18" charset="0"/>
                        </a:rPr>
                        <m:t>Energy</m:t>
                      </m:r>
                      <m:r>
                        <a:rPr lang="zh-CN" altLang="en-US"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1</m:t>
                          </m:r>
                        </m:num>
                        <m:den>
                          <m:r>
                            <a:rPr lang="zh-CN" altLang="en-US" i="1">
                              <a:solidFill>
                                <a:schemeClr val="tx1"/>
                              </a:solidFill>
                              <a:latin typeface="Cambria Math" panose="02040503050406030204" pitchFamily="18" charset="0"/>
                            </a:rPr>
                            <m:t>2</m:t>
                          </m:r>
                        </m:den>
                      </m:f>
                      <m:d>
                        <m:dPr>
                          <m:ctrlPr>
                            <a:rPr lang="zh-CN" altLang="en-US" i="1">
                              <a:solidFill>
                                <a:schemeClr val="tx1"/>
                              </a:solidFill>
                              <a:latin typeface="Cambria Math" panose="02040503050406030204" pitchFamily="18" charset="0"/>
                            </a:rPr>
                          </m:ctrlPr>
                        </m:dPr>
                        <m:e>
                          <m:r>
                            <a:rPr lang="zh-CN" altLang="en-US" i="1">
                              <a:solidFill>
                                <a:schemeClr val="tx1"/>
                              </a:solidFill>
                              <a:latin typeface="Cambria Math" panose="02040503050406030204" pitchFamily="18" charset="0"/>
                            </a:rPr>
                            <m:t>1.225</m:t>
                          </m:r>
                          <m:r>
                            <m:rPr>
                              <m:nor/>
                            </m:rPr>
                            <a:rPr lang="zh-CN" altLang="en-US" i="0">
                              <a:solidFill>
                                <a:schemeClr val="tx1"/>
                              </a:solidFill>
                              <a:latin typeface="Cambria Math" panose="02040503050406030204" pitchFamily="18" charset="0"/>
                            </a:rPr>
                            <m:t> </m:t>
                          </m:r>
                          <m:r>
                            <m:rPr>
                              <m:nor/>
                            </m:rPr>
                            <a:rPr lang="zh-CN" altLang="en-US" i="0">
                              <a:solidFill>
                                <a:schemeClr val="tx1"/>
                              </a:solidFill>
                              <a:latin typeface="Cambria Math" panose="02040503050406030204" pitchFamily="18" charset="0"/>
                            </a:rPr>
                            <m:t>kg</m:t>
                          </m:r>
                          <m:r>
                            <m:rPr>
                              <m:nor/>
                            </m:rPr>
                            <a:rPr lang="zh-CN" altLang="en-US" i="0">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r>
                                <m:rPr>
                                  <m:nor/>
                                </m:rPr>
                                <a:rPr lang="zh-CN" altLang="en-US" i="0">
                                  <a:solidFill>
                                    <a:schemeClr val="tx1"/>
                                  </a:solidFill>
                                  <a:latin typeface="Cambria Math" panose="02040503050406030204" pitchFamily="18" charset="0"/>
                                </a:rPr>
                                <m:t>m</m:t>
                              </m:r>
                            </m:e>
                            <m:sup>
                              <m:r>
                                <a:rPr lang="zh-CN" altLang="en-US" i="1">
                                  <a:solidFill>
                                    <a:schemeClr val="tx1"/>
                                  </a:solidFill>
                                  <a:latin typeface="Cambria Math" panose="02040503050406030204" pitchFamily="18" charset="0"/>
                                </a:rPr>
                                <m:t>3</m:t>
                              </m:r>
                            </m:sup>
                          </m:sSup>
                        </m:e>
                      </m:d>
                      <m:r>
                        <a:rPr lang="zh-CN" altLang="en-US" i="1">
                          <a:solidFill>
                            <a:schemeClr val="tx1"/>
                          </a:solidFill>
                          <a:latin typeface="Cambria Math" panose="02040503050406030204" pitchFamily="18" charset="0"/>
                        </a:rPr>
                        <m:t>(1</m:t>
                      </m:r>
                      <m:sSup>
                        <m:sSupPr>
                          <m:ctrlPr>
                            <a:rPr lang="zh-CN" altLang="en-US" i="1">
                              <a:solidFill>
                                <a:schemeClr val="tx1"/>
                              </a:solidFill>
                              <a:latin typeface="Cambria Math" panose="02040503050406030204" pitchFamily="18" charset="0"/>
                            </a:rPr>
                          </m:ctrlPr>
                        </m:sSupPr>
                        <m:e>
                          <m:r>
                            <m:rPr>
                              <m:sty m:val="p"/>
                            </m:rPr>
                            <a:rPr lang="zh-CN" altLang="en-US" i="0">
                              <a:solidFill>
                                <a:schemeClr val="tx1"/>
                              </a:solidFill>
                              <a:latin typeface="Cambria Math" panose="02040503050406030204" pitchFamily="18" charset="0"/>
                            </a:rPr>
                            <m:t>m</m:t>
                          </m:r>
                        </m:e>
                        <m:sup>
                          <m:r>
                            <a:rPr lang="zh-CN" altLang="en-US" i="1">
                              <a:solidFill>
                                <a:schemeClr val="tx1"/>
                              </a:solidFill>
                              <a:latin typeface="Cambria Math" panose="02040503050406030204" pitchFamily="18" charset="0"/>
                            </a:rPr>
                            <m:t>2</m:t>
                          </m:r>
                        </m:sup>
                      </m:sSup>
                      <m:r>
                        <a:rPr lang="zh-CN" altLang="en-US" i="1">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d>
                            <m:dPr>
                              <m:ctrlPr>
                                <a:rPr lang="zh-CN" altLang="en-US" i="1">
                                  <a:solidFill>
                                    <a:schemeClr val="tx1"/>
                                  </a:solidFill>
                                  <a:latin typeface="Cambria Math" panose="02040503050406030204" pitchFamily="18" charset="0"/>
                                </a:rPr>
                              </m:ctrlPr>
                            </m:dPr>
                            <m:e>
                              <m:r>
                                <a:rPr lang="zh-CN" altLang="en-US" i="1">
                                  <a:solidFill>
                                    <a:schemeClr val="tx1"/>
                                  </a:solidFill>
                                  <a:latin typeface="Cambria Math" panose="02040503050406030204" pitchFamily="18" charset="0"/>
                                </a:rPr>
                                <m:t>6</m:t>
                              </m:r>
                              <m:r>
                                <m:rPr>
                                  <m:nor/>
                                </m:rPr>
                                <a:rPr lang="zh-CN" altLang="en-US" i="0">
                                  <a:solidFill>
                                    <a:schemeClr val="tx1"/>
                                  </a:solidFill>
                                  <a:latin typeface="Cambria Math" panose="02040503050406030204" pitchFamily="18" charset="0"/>
                                </a:rPr>
                                <m:t> </m:t>
                              </m:r>
                              <m:r>
                                <m:rPr>
                                  <m:nor/>
                                </m:rPr>
                                <a:rPr lang="zh-CN" altLang="en-US" i="0">
                                  <a:solidFill>
                                    <a:schemeClr val="tx1"/>
                                  </a:solidFill>
                                  <a:latin typeface="Cambria Math" panose="02040503050406030204" pitchFamily="18" charset="0"/>
                                </a:rPr>
                                <m:t>m</m:t>
                              </m:r>
                              <m:r>
                                <m:rPr>
                                  <m:nor/>
                                </m:rPr>
                                <a:rPr lang="zh-CN" altLang="en-US" i="0">
                                  <a:solidFill>
                                    <a:schemeClr val="tx1"/>
                                  </a:solidFill>
                                  <a:latin typeface="Cambria Math" panose="02040503050406030204" pitchFamily="18" charset="0"/>
                                </a:rPr>
                                <m:t>/</m:t>
                              </m:r>
                              <m:r>
                                <m:rPr>
                                  <m:nor/>
                                </m:rPr>
                                <a:rPr lang="zh-CN" altLang="en-US" i="0">
                                  <a:solidFill>
                                    <a:schemeClr val="tx1"/>
                                  </a:solidFill>
                                  <a:latin typeface="Cambria Math" panose="02040503050406030204" pitchFamily="18" charset="0"/>
                                </a:rPr>
                                <m:t>s</m:t>
                              </m:r>
                            </m:e>
                          </m:d>
                        </m:e>
                        <m:sup>
                          <m:r>
                            <a:rPr lang="zh-CN" altLang="en-US" i="1">
                              <a:solidFill>
                                <a:schemeClr val="tx1"/>
                              </a:solidFill>
                              <a:latin typeface="Cambria Math" panose="02040503050406030204" pitchFamily="18" charset="0"/>
                            </a:rPr>
                            <m:t>3</m:t>
                          </m:r>
                        </m:sup>
                      </m:sSup>
                      <m:r>
                        <a:rPr lang="zh-CN" altLang="en-US" i="1">
                          <a:solidFill>
                            <a:schemeClr val="tx1"/>
                          </a:solidFill>
                          <a:latin typeface="Cambria Math" panose="02040503050406030204" pitchFamily="18" charset="0"/>
                        </a:rPr>
                        <m:t>100</m:t>
                      </m:r>
                      <m:r>
                        <m:rPr>
                          <m:nor/>
                        </m:rPr>
                        <a:rPr lang="zh-CN" altLang="en-US" i="0">
                          <a:solidFill>
                            <a:schemeClr val="tx1"/>
                          </a:solidFill>
                          <a:latin typeface="Cambria Math" panose="02040503050406030204" pitchFamily="18" charset="0"/>
                        </a:rPr>
                        <m:t> </m:t>
                      </m:r>
                      <m:r>
                        <m:rPr>
                          <m:nor/>
                        </m:rPr>
                        <a:rPr lang="zh-CN" altLang="en-US" i="0">
                          <a:solidFill>
                            <a:schemeClr val="tx1"/>
                          </a:solidFill>
                          <a:latin typeface="Cambria Math" panose="02040503050406030204" pitchFamily="18" charset="0"/>
                        </a:rPr>
                        <m:t>h</m:t>
                      </m:r>
                      <m:r>
                        <m:rPr>
                          <m:nor/>
                        </m:rPr>
                        <a:rPr lang="zh-CN" altLang="en-US" i="0">
                          <a:solidFill>
                            <a:schemeClr val="tx1"/>
                          </a:solidFill>
                          <a:latin typeface="Cambria Math" panose="02040503050406030204" pitchFamily="18" charset="0"/>
                        </a:rPr>
                        <m:t>=13,230 </m:t>
                      </m:r>
                      <m:r>
                        <m:rPr>
                          <m:nor/>
                        </m:rPr>
                        <a:rPr lang="zh-CN" altLang="en-US" i="0">
                          <a:solidFill>
                            <a:schemeClr val="tx1"/>
                          </a:solidFill>
                          <a:latin typeface="Cambria Math" panose="02040503050406030204" pitchFamily="18" charset="0"/>
                        </a:rPr>
                        <m:t>Wh</m:t>
                      </m:r>
                      <m:r>
                        <m:rPr>
                          <m:nor/>
                        </m:rPr>
                        <a:rPr lang="zh-CN" altLang="en-US" i="0">
                          <a:solidFill>
                            <a:schemeClr val="tx1"/>
                          </a:solidFill>
                          <a:latin typeface="Cambria Math" panose="02040503050406030204" pitchFamily="18" charset="0"/>
                        </a:rPr>
                        <m:t>    </m:t>
                      </m:r>
                    </m:oMath>
                  </m:oMathPara>
                </a14:m>
                <a:endParaRPr lang="zh-CN" altLang="en-US" dirty="0">
                  <a:solidFill>
                    <a:schemeClr val="tx1"/>
                  </a:solidFill>
                </a:endParaRPr>
              </a:p>
            </p:txBody>
          </p:sp>
        </mc:Choice>
        <mc:Fallback xmlns="">
          <p:sp>
            <p:nvSpPr>
              <p:cNvPr id="121861" name="Object 3">
                <a:extLst>
                  <a:ext uri="{FF2B5EF4-FFF2-40B4-BE49-F238E27FC236}">
                    <a16:creationId xmlns:a16="http://schemas.microsoft.com/office/drawing/2014/main" id="{56064A12-5CFA-465C-BBBA-6C37D0E14090}"/>
                  </a:ext>
                </a:extLst>
              </p:cNvPr>
              <p:cNvSpPr txBox="1">
                <a:spLocks noRot="1" noChangeAspect="1" noMove="1" noResize="1" noEditPoints="1" noAdjustHandles="1" noChangeArrowheads="1" noChangeShapeType="1" noTextEdit="1"/>
              </p:cNvSpPr>
              <p:nvPr/>
            </p:nvSpPr>
            <p:spPr bwMode="auto">
              <a:xfrm>
                <a:off x="1333500" y="2732223"/>
                <a:ext cx="6477000" cy="652462"/>
              </a:xfrm>
              <a:prstGeom prst="rect">
                <a:avLst/>
              </a:prstGeom>
              <a:blipFill>
                <a:blip r:embed="rId5"/>
                <a:stretch>
                  <a:fillRect/>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862" name="Object 4">
                <a:extLst>
                  <a:ext uri="{FF2B5EF4-FFF2-40B4-BE49-F238E27FC236}">
                    <a16:creationId xmlns:a16="http://schemas.microsoft.com/office/drawing/2014/main" id="{31FB2D27-36C4-4D26-9240-793D88C9D74E}"/>
                  </a:ext>
                </a:extLst>
              </p:cNvPr>
              <p:cNvSpPr txBox="1"/>
              <p:nvPr/>
            </p:nvSpPr>
            <p:spPr bwMode="auto">
              <a:xfrm>
                <a:off x="1083469" y="4583113"/>
                <a:ext cx="6977062" cy="6524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zh-CN" altLang="en-US" i="0" smtClean="0">
                          <a:solidFill>
                            <a:schemeClr val="tx1"/>
                          </a:solidFill>
                          <a:latin typeface="Cambria Math" panose="02040503050406030204" pitchFamily="18" charset="0"/>
                        </a:rPr>
                        <m:t>Energy</m:t>
                      </m:r>
                      <m:r>
                        <m:rPr>
                          <m:nor/>
                        </m:rPr>
                        <a:rPr lang="zh-CN" altLang="en-US" i="0" smtClean="0">
                          <a:solidFill>
                            <a:schemeClr val="tx1"/>
                          </a:solidFill>
                          <a:latin typeface="Cambria Math" panose="02040503050406030204" pitchFamily="18" charset="0"/>
                        </a:rPr>
                        <m:t> </m:t>
                      </m:r>
                      <m:r>
                        <a:rPr lang="zh-CN" altLang="en-US" i="1">
                          <a:solidFill>
                            <a:schemeClr val="tx1"/>
                          </a:solidFill>
                          <a:latin typeface="Cambria Math" panose="02040503050406030204" pitchFamily="18" charset="0"/>
                        </a:rPr>
                        <m:t>(</m:t>
                      </m:r>
                      <m:r>
                        <m:rPr>
                          <m:nor/>
                        </m:rPr>
                        <a:rPr lang="zh-CN" altLang="en-US" i="0">
                          <a:solidFill>
                            <a:schemeClr val="tx1"/>
                          </a:solidFill>
                          <a:latin typeface="Cambria Math" panose="02040503050406030204" pitchFamily="18" charset="0"/>
                        </a:rPr>
                        <m:t>3 </m:t>
                      </m:r>
                      <m:r>
                        <m:rPr>
                          <m:nor/>
                        </m:rPr>
                        <a:rPr lang="zh-CN" altLang="en-US" i="0">
                          <a:solidFill>
                            <a:schemeClr val="tx1"/>
                          </a:solidFill>
                          <a:latin typeface="Cambria Math" panose="02040503050406030204" pitchFamily="18" charset="0"/>
                        </a:rPr>
                        <m:t>m</m:t>
                      </m:r>
                      <m:r>
                        <m:rPr>
                          <m:nor/>
                        </m:rPr>
                        <a:rPr lang="zh-CN" altLang="en-US" i="0">
                          <a:solidFill>
                            <a:schemeClr val="tx1"/>
                          </a:solidFill>
                          <a:latin typeface="Cambria Math" panose="02040503050406030204" pitchFamily="18" charset="0"/>
                        </a:rPr>
                        <m:t>/</m:t>
                      </m:r>
                      <m:r>
                        <m:rPr>
                          <m:nor/>
                        </m:rPr>
                        <a:rPr lang="zh-CN" altLang="en-US" i="0">
                          <a:solidFill>
                            <a:schemeClr val="tx1"/>
                          </a:solidFill>
                          <a:latin typeface="Cambria Math" panose="02040503050406030204" pitchFamily="18" charset="0"/>
                        </a:rPr>
                        <m:t>s</m:t>
                      </m:r>
                      <m:r>
                        <a:rPr lang="zh-CN" altLang="en-US"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1</m:t>
                          </m:r>
                        </m:num>
                        <m:den>
                          <m:r>
                            <a:rPr lang="zh-CN" altLang="en-US" i="1">
                              <a:solidFill>
                                <a:schemeClr val="tx1"/>
                              </a:solidFill>
                              <a:latin typeface="Cambria Math" panose="02040503050406030204" pitchFamily="18" charset="0"/>
                            </a:rPr>
                            <m:t>2</m:t>
                          </m:r>
                        </m:den>
                      </m:f>
                      <m:d>
                        <m:dPr>
                          <m:ctrlPr>
                            <a:rPr lang="zh-CN" altLang="en-US" i="1">
                              <a:solidFill>
                                <a:schemeClr val="tx1"/>
                              </a:solidFill>
                              <a:latin typeface="Cambria Math" panose="02040503050406030204" pitchFamily="18" charset="0"/>
                            </a:rPr>
                          </m:ctrlPr>
                        </m:dPr>
                        <m:e>
                          <m:r>
                            <a:rPr lang="zh-CN" altLang="en-US" i="1">
                              <a:solidFill>
                                <a:schemeClr val="tx1"/>
                              </a:solidFill>
                              <a:latin typeface="Cambria Math" panose="02040503050406030204" pitchFamily="18" charset="0"/>
                            </a:rPr>
                            <m:t>1.225</m:t>
                          </m:r>
                          <m:r>
                            <m:rPr>
                              <m:nor/>
                            </m:rPr>
                            <a:rPr lang="zh-CN" altLang="en-US" i="0">
                              <a:solidFill>
                                <a:schemeClr val="tx1"/>
                              </a:solidFill>
                              <a:latin typeface="Cambria Math" panose="02040503050406030204" pitchFamily="18" charset="0"/>
                            </a:rPr>
                            <m:t> </m:t>
                          </m:r>
                          <m:r>
                            <m:rPr>
                              <m:nor/>
                            </m:rPr>
                            <a:rPr lang="zh-CN" altLang="en-US" i="0">
                              <a:solidFill>
                                <a:schemeClr val="tx1"/>
                              </a:solidFill>
                              <a:latin typeface="Cambria Math" panose="02040503050406030204" pitchFamily="18" charset="0"/>
                            </a:rPr>
                            <m:t>kg</m:t>
                          </m:r>
                          <m:r>
                            <m:rPr>
                              <m:nor/>
                            </m:rPr>
                            <a:rPr lang="zh-CN" altLang="en-US" i="0">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r>
                                <m:rPr>
                                  <m:nor/>
                                </m:rPr>
                                <a:rPr lang="zh-CN" altLang="en-US" i="0">
                                  <a:solidFill>
                                    <a:schemeClr val="tx1"/>
                                  </a:solidFill>
                                  <a:latin typeface="Cambria Math" panose="02040503050406030204" pitchFamily="18" charset="0"/>
                                </a:rPr>
                                <m:t>m</m:t>
                              </m:r>
                            </m:e>
                            <m:sup>
                              <m:r>
                                <a:rPr lang="zh-CN" altLang="en-US" i="1">
                                  <a:solidFill>
                                    <a:schemeClr val="tx1"/>
                                  </a:solidFill>
                                  <a:latin typeface="Cambria Math" panose="02040503050406030204" pitchFamily="18" charset="0"/>
                                </a:rPr>
                                <m:t>3</m:t>
                              </m:r>
                            </m:sup>
                          </m:sSup>
                        </m:e>
                      </m:d>
                      <m:r>
                        <a:rPr lang="zh-CN" altLang="en-US" i="1">
                          <a:solidFill>
                            <a:schemeClr val="tx1"/>
                          </a:solidFill>
                          <a:latin typeface="Cambria Math" panose="02040503050406030204" pitchFamily="18" charset="0"/>
                        </a:rPr>
                        <m:t>(1</m:t>
                      </m:r>
                      <m:sSup>
                        <m:sSupPr>
                          <m:ctrlPr>
                            <a:rPr lang="zh-CN" altLang="en-US" i="1">
                              <a:solidFill>
                                <a:schemeClr val="tx1"/>
                              </a:solidFill>
                              <a:latin typeface="Cambria Math" panose="02040503050406030204" pitchFamily="18" charset="0"/>
                            </a:rPr>
                          </m:ctrlPr>
                        </m:sSupPr>
                        <m:e>
                          <m:r>
                            <m:rPr>
                              <m:sty m:val="p"/>
                            </m:rPr>
                            <a:rPr lang="zh-CN" altLang="en-US" i="0">
                              <a:solidFill>
                                <a:schemeClr val="tx1"/>
                              </a:solidFill>
                              <a:latin typeface="Cambria Math" panose="02040503050406030204" pitchFamily="18" charset="0"/>
                            </a:rPr>
                            <m:t>m</m:t>
                          </m:r>
                        </m:e>
                        <m:sup>
                          <m:r>
                            <a:rPr lang="zh-CN" altLang="en-US" i="1">
                              <a:solidFill>
                                <a:schemeClr val="tx1"/>
                              </a:solidFill>
                              <a:latin typeface="Cambria Math" panose="02040503050406030204" pitchFamily="18" charset="0"/>
                            </a:rPr>
                            <m:t>2</m:t>
                          </m:r>
                        </m:sup>
                      </m:sSup>
                      <m:r>
                        <a:rPr lang="zh-CN" altLang="en-US" i="1">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d>
                            <m:dPr>
                              <m:ctrlPr>
                                <a:rPr lang="zh-CN" altLang="en-US" i="1">
                                  <a:solidFill>
                                    <a:schemeClr val="tx1"/>
                                  </a:solidFill>
                                  <a:latin typeface="Cambria Math" panose="02040503050406030204" pitchFamily="18" charset="0"/>
                                </a:rPr>
                              </m:ctrlPr>
                            </m:dPr>
                            <m:e>
                              <m:r>
                                <m:rPr>
                                  <m:nor/>
                                </m:rPr>
                                <a:rPr lang="zh-CN" altLang="en-US" i="0">
                                  <a:solidFill>
                                    <a:schemeClr val="tx1"/>
                                  </a:solidFill>
                                  <a:latin typeface="Cambria Math" panose="02040503050406030204" pitchFamily="18" charset="0"/>
                                </a:rPr>
                                <m:t>3 </m:t>
                              </m:r>
                              <m:r>
                                <m:rPr>
                                  <m:nor/>
                                </m:rPr>
                                <a:rPr lang="zh-CN" altLang="en-US" i="0">
                                  <a:solidFill>
                                    <a:schemeClr val="tx1"/>
                                  </a:solidFill>
                                  <a:latin typeface="Cambria Math" panose="02040503050406030204" pitchFamily="18" charset="0"/>
                                </a:rPr>
                                <m:t>m</m:t>
                              </m:r>
                              <m:r>
                                <m:rPr>
                                  <m:nor/>
                                </m:rPr>
                                <a:rPr lang="zh-CN" altLang="en-US" i="0">
                                  <a:solidFill>
                                    <a:schemeClr val="tx1"/>
                                  </a:solidFill>
                                  <a:latin typeface="Cambria Math" panose="02040503050406030204" pitchFamily="18" charset="0"/>
                                </a:rPr>
                                <m:t>/</m:t>
                              </m:r>
                              <m:r>
                                <m:rPr>
                                  <m:nor/>
                                </m:rPr>
                                <a:rPr lang="zh-CN" altLang="en-US" i="0">
                                  <a:solidFill>
                                    <a:schemeClr val="tx1"/>
                                  </a:solidFill>
                                  <a:latin typeface="Cambria Math" panose="02040503050406030204" pitchFamily="18" charset="0"/>
                                </a:rPr>
                                <m:t>s</m:t>
                              </m:r>
                            </m:e>
                          </m:d>
                        </m:e>
                        <m:sup>
                          <m:r>
                            <a:rPr lang="zh-CN" altLang="en-US" i="1">
                              <a:solidFill>
                                <a:schemeClr val="tx1"/>
                              </a:solidFill>
                              <a:latin typeface="Cambria Math" panose="02040503050406030204" pitchFamily="18" charset="0"/>
                            </a:rPr>
                            <m:t>3</m:t>
                          </m:r>
                        </m:sup>
                      </m:sSup>
                      <m:r>
                        <a:rPr lang="zh-CN" altLang="en-US" i="1">
                          <a:solidFill>
                            <a:schemeClr val="tx1"/>
                          </a:solidFill>
                          <a:latin typeface="Cambria Math" panose="02040503050406030204" pitchFamily="18" charset="0"/>
                        </a:rPr>
                        <m:t>50</m:t>
                      </m:r>
                      <m:r>
                        <m:rPr>
                          <m:nor/>
                        </m:rPr>
                        <a:rPr lang="zh-CN" altLang="en-US" i="0">
                          <a:solidFill>
                            <a:schemeClr val="tx1"/>
                          </a:solidFill>
                          <a:latin typeface="Cambria Math" panose="02040503050406030204" pitchFamily="18" charset="0"/>
                        </a:rPr>
                        <m:t> </m:t>
                      </m:r>
                      <m:r>
                        <m:rPr>
                          <m:nor/>
                        </m:rPr>
                        <a:rPr lang="zh-CN" altLang="en-US" i="0">
                          <a:solidFill>
                            <a:schemeClr val="tx1"/>
                          </a:solidFill>
                          <a:latin typeface="Cambria Math" panose="02040503050406030204" pitchFamily="18" charset="0"/>
                        </a:rPr>
                        <m:t>h</m:t>
                      </m:r>
                      <m:r>
                        <m:rPr>
                          <m:nor/>
                        </m:rPr>
                        <a:rPr lang="zh-CN" altLang="en-US" i="0">
                          <a:solidFill>
                            <a:schemeClr val="tx1"/>
                          </a:solidFill>
                          <a:latin typeface="Cambria Math" panose="02040503050406030204" pitchFamily="18" charset="0"/>
                        </a:rPr>
                        <m:t>=827 </m:t>
                      </m:r>
                      <m:r>
                        <m:rPr>
                          <m:nor/>
                        </m:rPr>
                        <a:rPr lang="zh-CN" altLang="en-US" i="0">
                          <a:solidFill>
                            <a:schemeClr val="tx1"/>
                          </a:solidFill>
                          <a:latin typeface="Cambria Math" panose="02040503050406030204" pitchFamily="18" charset="0"/>
                        </a:rPr>
                        <m:t>Wh</m:t>
                      </m:r>
                      <m:r>
                        <m:rPr>
                          <m:nor/>
                        </m:rPr>
                        <a:rPr lang="zh-CN" altLang="en-US" i="0">
                          <a:solidFill>
                            <a:schemeClr val="tx1"/>
                          </a:solidFill>
                          <a:latin typeface="Cambria Math" panose="02040503050406030204" pitchFamily="18" charset="0"/>
                        </a:rPr>
                        <m:t>   </m:t>
                      </m:r>
                    </m:oMath>
                  </m:oMathPara>
                </a14:m>
                <a:endParaRPr lang="zh-CN" altLang="en-US" dirty="0">
                  <a:solidFill>
                    <a:schemeClr val="tx1"/>
                  </a:solidFill>
                </a:endParaRPr>
              </a:p>
            </p:txBody>
          </p:sp>
        </mc:Choice>
        <mc:Fallback xmlns="">
          <p:sp>
            <p:nvSpPr>
              <p:cNvPr id="121862" name="Object 4">
                <a:extLst>
                  <a:ext uri="{FF2B5EF4-FFF2-40B4-BE49-F238E27FC236}">
                    <a16:creationId xmlns:a16="http://schemas.microsoft.com/office/drawing/2014/main" id="{31FB2D27-36C4-4D26-9240-793D88C9D74E}"/>
                  </a:ext>
                </a:extLst>
              </p:cNvPr>
              <p:cNvSpPr txBox="1">
                <a:spLocks noRot="1" noChangeAspect="1" noMove="1" noResize="1" noEditPoints="1" noAdjustHandles="1" noChangeArrowheads="1" noChangeShapeType="1" noTextEdit="1"/>
              </p:cNvSpPr>
              <p:nvPr/>
            </p:nvSpPr>
            <p:spPr bwMode="auto">
              <a:xfrm>
                <a:off x="1083469" y="4583113"/>
                <a:ext cx="6977062" cy="652462"/>
              </a:xfrm>
              <a:prstGeom prst="rect">
                <a:avLst/>
              </a:prstGeom>
              <a:blipFill>
                <a:blip r:embed="rId6"/>
                <a:stretch>
                  <a:fillRect/>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863" name="Object 5">
                <a:extLst>
                  <a:ext uri="{FF2B5EF4-FFF2-40B4-BE49-F238E27FC236}">
                    <a16:creationId xmlns:a16="http://schemas.microsoft.com/office/drawing/2014/main" id="{1499ACEB-71DB-42A0-A5BA-5718E7DE2E38}"/>
                  </a:ext>
                </a:extLst>
              </p:cNvPr>
              <p:cNvSpPr txBox="1"/>
              <p:nvPr/>
            </p:nvSpPr>
            <p:spPr bwMode="auto">
              <a:xfrm>
                <a:off x="1050131" y="5188335"/>
                <a:ext cx="7086600" cy="8858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zh-CN" altLang="en-US" i="0" smtClean="0">
                          <a:solidFill>
                            <a:schemeClr val="tx1"/>
                          </a:solidFill>
                          <a:latin typeface="Cambria Math" panose="02040503050406030204" pitchFamily="18" charset="0"/>
                        </a:rPr>
                        <m:t>Energy</m:t>
                      </m:r>
                      <m:r>
                        <m:rPr>
                          <m:nor/>
                        </m:rPr>
                        <a:rPr lang="zh-CN" altLang="en-US" i="0" smtClean="0">
                          <a:solidFill>
                            <a:schemeClr val="tx1"/>
                          </a:solidFill>
                          <a:latin typeface="Cambria Math" panose="02040503050406030204" pitchFamily="18" charset="0"/>
                        </a:rPr>
                        <m:t> </m:t>
                      </m:r>
                      <m:r>
                        <a:rPr lang="zh-CN" altLang="en-US" i="1">
                          <a:solidFill>
                            <a:schemeClr val="tx1"/>
                          </a:solidFill>
                          <a:latin typeface="Cambria Math" panose="02040503050406030204" pitchFamily="18" charset="0"/>
                        </a:rPr>
                        <m:t>(</m:t>
                      </m:r>
                      <m:r>
                        <m:rPr>
                          <m:nor/>
                        </m:rPr>
                        <a:rPr lang="zh-CN" altLang="en-US" i="0">
                          <a:solidFill>
                            <a:schemeClr val="tx1"/>
                          </a:solidFill>
                          <a:latin typeface="Cambria Math" panose="02040503050406030204" pitchFamily="18" charset="0"/>
                        </a:rPr>
                        <m:t>9 </m:t>
                      </m:r>
                      <m:r>
                        <m:rPr>
                          <m:nor/>
                        </m:rPr>
                        <a:rPr lang="zh-CN" altLang="en-US" i="0">
                          <a:solidFill>
                            <a:schemeClr val="tx1"/>
                          </a:solidFill>
                          <a:latin typeface="Cambria Math" panose="02040503050406030204" pitchFamily="18" charset="0"/>
                        </a:rPr>
                        <m:t>m</m:t>
                      </m:r>
                      <m:r>
                        <m:rPr>
                          <m:nor/>
                        </m:rPr>
                        <a:rPr lang="zh-CN" altLang="en-US" i="0">
                          <a:solidFill>
                            <a:schemeClr val="tx1"/>
                          </a:solidFill>
                          <a:latin typeface="Cambria Math" panose="02040503050406030204" pitchFamily="18" charset="0"/>
                        </a:rPr>
                        <m:t>/</m:t>
                      </m:r>
                      <m:r>
                        <m:rPr>
                          <m:nor/>
                        </m:rPr>
                        <a:rPr lang="zh-CN" altLang="en-US" i="0">
                          <a:solidFill>
                            <a:schemeClr val="tx1"/>
                          </a:solidFill>
                          <a:latin typeface="Cambria Math" panose="02040503050406030204" pitchFamily="18" charset="0"/>
                        </a:rPr>
                        <m:t>s</m:t>
                      </m:r>
                      <m:r>
                        <a:rPr lang="zh-CN" altLang="en-US"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1</m:t>
                          </m:r>
                        </m:num>
                        <m:den>
                          <m:r>
                            <a:rPr lang="zh-CN" altLang="en-US" i="1">
                              <a:solidFill>
                                <a:schemeClr val="tx1"/>
                              </a:solidFill>
                              <a:latin typeface="Cambria Math" panose="02040503050406030204" pitchFamily="18" charset="0"/>
                            </a:rPr>
                            <m:t>2</m:t>
                          </m:r>
                        </m:den>
                      </m:f>
                      <m:d>
                        <m:dPr>
                          <m:ctrlPr>
                            <a:rPr lang="zh-CN" altLang="en-US" i="1">
                              <a:solidFill>
                                <a:schemeClr val="tx1"/>
                              </a:solidFill>
                              <a:latin typeface="Cambria Math" panose="02040503050406030204" pitchFamily="18" charset="0"/>
                            </a:rPr>
                          </m:ctrlPr>
                        </m:dPr>
                        <m:e>
                          <m:r>
                            <a:rPr lang="zh-CN" altLang="en-US" i="1">
                              <a:solidFill>
                                <a:schemeClr val="tx1"/>
                              </a:solidFill>
                              <a:latin typeface="Cambria Math" panose="02040503050406030204" pitchFamily="18" charset="0"/>
                            </a:rPr>
                            <m:t>1.225</m:t>
                          </m:r>
                          <m:r>
                            <m:rPr>
                              <m:nor/>
                            </m:rPr>
                            <a:rPr lang="zh-CN" altLang="en-US" i="0">
                              <a:solidFill>
                                <a:schemeClr val="tx1"/>
                              </a:solidFill>
                              <a:latin typeface="Cambria Math" panose="02040503050406030204" pitchFamily="18" charset="0"/>
                            </a:rPr>
                            <m:t> </m:t>
                          </m:r>
                          <m:r>
                            <m:rPr>
                              <m:nor/>
                            </m:rPr>
                            <a:rPr lang="zh-CN" altLang="en-US" i="0">
                              <a:solidFill>
                                <a:schemeClr val="tx1"/>
                              </a:solidFill>
                              <a:latin typeface="Cambria Math" panose="02040503050406030204" pitchFamily="18" charset="0"/>
                            </a:rPr>
                            <m:t>kg</m:t>
                          </m:r>
                          <m:r>
                            <m:rPr>
                              <m:nor/>
                            </m:rPr>
                            <a:rPr lang="zh-CN" altLang="en-US" i="0">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r>
                                <m:rPr>
                                  <m:nor/>
                                </m:rPr>
                                <a:rPr lang="zh-CN" altLang="en-US" i="0">
                                  <a:solidFill>
                                    <a:schemeClr val="tx1"/>
                                  </a:solidFill>
                                  <a:latin typeface="Cambria Math" panose="02040503050406030204" pitchFamily="18" charset="0"/>
                                </a:rPr>
                                <m:t>m</m:t>
                              </m:r>
                            </m:e>
                            <m:sup>
                              <m:r>
                                <a:rPr lang="zh-CN" altLang="en-US" i="1">
                                  <a:solidFill>
                                    <a:schemeClr val="tx1"/>
                                  </a:solidFill>
                                  <a:latin typeface="Cambria Math" panose="02040503050406030204" pitchFamily="18" charset="0"/>
                                </a:rPr>
                                <m:t>3</m:t>
                              </m:r>
                            </m:sup>
                          </m:sSup>
                        </m:e>
                      </m:d>
                      <m:r>
                        <a:rPr lang="zh-CN" altLang="en-US" i="1">
                          <a:solidFill>
                            <a:schemeClr val="tx1"/>
                          </a:solidFill>
                          <a:latin typeface="Cambria Math" panose="02040503050406030204" pitchFamily="18" charset="0"/>
                        </a:rPr>
                        <m:t>(1</m:t>
                      </m:r>
                      <m:sSup>
                        <m:sSupPr>
                          <m:ctrlPr>
                            <a:rPr lang="zh-CN" altLang="en-US" i="1">
                              <a:solidFill>
                                <a:schemeClr val="tx1"/>
                              </a:solidFill>
                              <a:latin typeface="Cambria Math" panose="02040503050406030204" pitchFamily="18" charset="0"/>
                            </a:rPr>
                          </m:ctrlPr>
                        </m:sSupPr>
                        <m:e>
                          <m:r>
                            <m:rPr>
                              <m:sty m:val="p"/>
                            </m:rPr>
                            <a:rPr lang="zh-CN" altLang="en-US" i="0">
                              <a:solidFill>
                                <a:schemeClr val="tx1"/>
                              </a:solidFill>
                              <a:latin typeface="Cambria Math" panose="02040503050406030204" pitchFamily="18" charset="0"/>
                            </a:rPr>
                            <m:t>m</m:t>
                          </m:r>
                        </m:e>
                        <m:sup>
                          <m:r>
                            <a:rPr lang="zh-CN" altLang="en-US" i="1">
                              <a:solidFill>
                                <a:schemeClr val="tx1"/>
                              </a:solidFill>
                              <a:latin typeface="Cambria Math" panose="02040503050406030204" pitchFamily="18" charset="0"/>
                            </a:rPr>
                            <m:t>2</m:t>
                          </m:r>
                        </m:sup>
                      </m:sSup>
                      <m:r>
                        <a:rPr lang="zh-CN" altLang="en-US" i="1">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d>
                            <m:dPr>
                              <m:ctrlPr>
                                <a:rPr lang="zh-CN" altLang="en-US" i="1">
                                  <a:solidFill>
                                    <a:schemeClr val="tx1"/>
                                  </a:solidFill>
                                  <a:latin typeface="Cambria Math" panose="02040503050406030204" pitchFamily="18" charset="0"/>
                                </a:rPr>
                              </m:ctrlPr>
                            </m:dPr>
                            <m:e>
                              <m:r>
                                <m:rPr>
                                  <m:nor/>
                                </m:rPr>
                                <a:rPr lang="zh-CN" altLang="en-US" i="0">
                                  <a:solidFill>
                                    <a:schemeClr val="tx1"/>
                                  </a:solidFill>
                                  <a:latin typeface="Cambria Math" panose="02040503050406030204" pitchFamily="18" charset="0"/>
                                </a:rPr>
                                <m:t>9 </m:t>
                              </m:r>
                              <m:r>
                                <m:rPr>
                                  <m:nor/>
                                </m:rPr>
                                <a:rPr lang="zh-CN" altLang="en-US" i="0">
                                  <a:solidFill>
                                    <a:schemeClr val="tx1"/>
                                  </a:solidFill>
                                  <a:latin typeface="Cambria Math" panose="02040503050406030204" pitchFamily="18" charset="0"/>
                                </a:rPr>
                                <m:t>m</m:t>
                              </m:r>
                              <m:r>
                                <m:rPr>
                                  <m:nor/>
                                </m:rPr>
                                <a:rPr lang="zh-CN" altLang="en-US" i="0">
                                  <a:solidFill>
                                    <a:schemeClr val="tx1"/>
                                  </a:solidFill>
                                  <a:latin typeface="Cambria Math" panose="02040503050406030204" pitchFamily="18" charset="0"/>
                                </a:rPr>
                                <m:t>/</m:t>
                              </m:r>
                              <m:r>
                                <m:rPr>
                                  <m:nor/>
                                </m:rPr>
                                <a:rPr lang="zh-CN" altLang="en-US" i="0">
                                  <a:solidFill>
                                    <a:schemeClr val="tx1"/>
                                  </a:solidFill>
                                  <a:latin typeface="Cambria Math" panose="02040503050406030204" pitchFamily="18" charset="0"/>
                                </a:rPr>
                                <m:t>s</m:t>
                              </m:r>
                            </m:e>
                          </m:d>
                        </m:e>
                        <m:sup>
                          <m:r>
                            <a:rPr lang="zh-CN" altLang="en-US" i="1">
                              <a:solidFill>
                                <a:schemeClr val="tx1"/>
                              </a:solidFill>
                              <a:latin typeface="Cambria Math" panose="02040503050406030204" pitchFamily="18" charset="0"/>
                            </a:rPr>
                            <m:t>3</m:t>
                          </m:r>
                        </m:sup>
                      </m:sSup>
                      <m:r>
                        <a:rPr lang="zh-CN" altLang="en-US" i="1">
                          <a:solidFill>
                            <a:schemeClr val="tx1"/>
                          </a:solidFill>
                          <a:latin typeface="Cambria Math" panose="02040503050406030204" pitchFamily="18" charset="0"/>
                        </a:rPr>
                        <m:t>50</m:t>
                      </m:r>
                      <m:r>
                        <m:rPr>
                          <m:nor/>
                        </m:rPr>
                        <a:rPr lang="zh-CN" altLang="en-US" i="0">
                          <a:solidFill>
                            <a:schemeClr val="tx1"/>
                          </a:solidFill>
                          <a:latin typeface="Cambria Math" panose="02040503050406030204" pitchFamily="18" charset="0"/>
                        </a:rPr>
                        <m:t> </m:t>
                      </m:r>
                      <m:r>
                        <m:rPr>
                          <m:nor/>
                        </m:rPr>
                        <a:rPr lang="zh-CN" altLang="en-US" i="0">
                          <a:solidFill>
                            <a:schemeClr val="tx1"/>
                          </a:solidFill>
                          <a:latin typeface="Cambria Math" panose="02040503050406030204" pitchFamily="18" charset="0"/>
                        </a:rPr>
                        <m:t>h</m:t>
                      </m:r>
                      <m:r>
                        <m:rPr>
                          <m:nor/>
                        </m:rPr>
                        <a:rPr lang="zh-CN" altLang="en-US" i="0">
                          <a:solidFill>
                            <a:schemeClr val="tx1"/>
                          </a:solidFill>
                          <a:latin typeface="Cambria Math" panose="02040503050406030204" pitchFamily="18" charset="0"/>
                        </a:rPr>
                        <m:t>=22,326 </m:t>
                      </m:r>
                      <m:r>
                        <m:rPr>
                          <m:nor/>
                        </m:rPr>
                        <a:rPr lang="zh-CN" altLang="en-US" i="0">
                          <a:solidFill>
                            <a:schemeClr val="tx1"/>
                          </a:solidFill>
                          <a:latin typeface="Cambria Math" panose="02040503050406030204" pitchFamily="18" charset="0"/>
                        </a:rPr>
                        <m:t>Wh</m:t>
                      </m:r>
                      <m:r>
                        <m:rPr>
                          <m:nor/>
                        </m:rPr>
                        <a:rPr lang="zh-CN" altLang="en-US" i="0">
                          <a:solidFill>
                            <a:schemeClr val="tx1"/>
                          </a:solidFill>
                          <a:latin typeface="Cambria Math" panose="02040503050406030204" pitchFamily="18" charset="0"/>
                        </a:rPr>
                        <m:t>    </m:t>
                      </m:r>
                    </m:oMath>
                  </m:oMathPara>
                </a14:m>
                <a:endParaRPr lang="zh-CN" altLang="en-US" dirty="0">
                  <a:solidFill>
                    <a:schemeClr val="tx1"/>
                  </a:solidFill>
                </a:endParaRPr>
              </a:p>
            </p:txBody>
          </p:sp>
        </mc:Choice>
        <mc:Fallback xmlns="">
          <p:sp>
            <p:nvSpPr>
              <p:cNvPr id="121863" name="Object 5">
                <a:extLst>
                  <a:ext uri="{FF2B5EF4-FFF2-40B4-BE49-F238E27FC236}">
                    <a16:creationId xmlns:a16="http://schemas.microsoft.com/office/drawing/2014/main" id="{1499ACEB-71DB-42A0-A5BA-5718E7DE2E38}"/>
                  </a:ext>
                </a:extLst>
              </p:cNvPr>
              <p:cNvSpPr txBox="1">
                <a:spLocks noRot="1" noChangeAspect="1" noMove="1" noResize="1" noEditPoints="1" noAdjustHandles="1" noChangeArrowheads="1" noChangeShapeType="1" noTextEdit="1"/>
              </p:cNvSpPr>
              <p:nvPr/>
            </p:nvSpPr>
            <p:spPr bwMode="auto">
              <a:xfrm>
                <a:off x="1050131" y="5188335"/>
                <a:ext cx="7086600" cy="885825"/>
              </a:xfrm>
              <a:prstGeom prst="rect">
                <a:avLst/>
              </a:prstGeom>
              <a:blipFill>
                <a:blip r:embed="rId7"/>
                <a:stretch>
                  <a:fillRect/>
                </a:stretch>
              </a:blipFill>
              <a:ln>
                <a:noFill/>
              </a:ln>
              <a:effectLst/>
            </p:spPr>
            <p:txBody>
              <a:bodyPr/>
              <a:lstStyle/>
              <a:p>
                <a:r>
                  <a:rPr lang="zh-CN" altLang="en-US">
                    <a:noFill/>
                  </a:rPr>
                  <a:t> </a:t>
                </a:r>
              </a:p>
            </p:txBody>
          </p:sp>
        </mc:Fallback>
      </mc:AlternateContent>
      <p:graphicFrame>
        <p:nvGraphicFramePr>
          <p:cNvPr id="121864" name="Object 6">
            <a:extLst>
              <a:ext uri="{FF2B5EF4-FFF2-40B4-BE49-F238E27FC236}">
                <a16:creationId xmlns:a16="http://schemas.microsoft.com/office/drawing/2014/main" id="{C5FA1732-B5CB-410D-A218-770CC1FBE01C}"/>
              </a:ext>
            </a:extLst>
          </p:cNvPr>
          <p:cNvGraphicFramePr>
            <a:graphicFrameLocks noChangeAspect="1"/>
          </p:cNvGraphicFramePr>
          <p:nvPr>
            <p:extLst>
              <p:ext uri="{D42A27DB-BD31-4B8C-83A1-F6EECF244321}">
                <p14:modId xmlns:p14="http://schemas.microsoft.com/office/powerpoint/2010/main" val="679578849"/>
              </p:ext>
            </p:extLst>
          </p:nvPr>
        </p:nvGraphicFramePr>
        <p:xfrm>
          <a:off x="3195638" y="5943600"/>
          <a:ext cx="2795587" cy="457200"/>
        </p:xfrm>
        <a:graphic>
          <a:graphicData uri="http://schemas.openxmlformats.org/presentationml/2006/ole">
            <mc:AlternateContent xmlns:mc="http://schemas.openxmlformats.org/markup-compatibility/2006">
              <mc:Choice xmlns:v="urn:schemas-microsoft-com:vml" Requires="v">
                <p:oleObj spid="_x0000_s17429" name="Equation" r:id="rId8" imgW="1244600" imgH="203200" progId="Equation.DSMT4">
                  <p:embed/>
                </p:oleObj>
              </mc:Choice>
              <mc:Fallback>
                <p:oleObj name="Equation" r:id="rId8" imgW="1244600" imgH="203200" progId="Equation.DSMT4">
                  <p:embed/>
                  <p:pic>
                    <p:nvPicPr>
                      <p:cNvPr id="121864" name="Object 6">
                        <a:extLst>
                          <a:ext uri="{FF2B5EF4-FFF2-40B4-BE49-F238E27FC236}">
                            <a16:creationId xmlns:a16="http://schemas.microsoft.com/office/drawing/2014/main" id="{C5FA1732-B5CB-410D-A218-770CC1FBE0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5638" y="5943600"/>
                        <a:ext cx="27955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E9C15FC-6021-4EF2-A5DE-C1F5BE447D75}"/>
              </a:ext>
            </a:extLst>
          </p:cNvPr>
          <p:cNvSpPr>
            <a:spLocks noGrp="1"/>
          </p:cNvSpPr>
          <p:nvPr>
            <p:ph type="title"/>
          </p:nvPr>
        </p:nvSpPr>
        <p:spPr/>
        <p:txBody>
          <a:bodyPr/>
          <a:lstStyle/>
          <a:p>
            <a:pPr>
              <a:defRPr/>
            </a:pPr>
            <a:r>
              <a:rPr lang="en-US" altLang="zh-CN" sz="2800" dirty="0">
                <a:latin typeface="+mn-lt"/>
                <a:ea typeface="宋体" panose="02010600030101010101" pitchFamily="2" charset="-122"/>
              </a:rPr>
              <a:t>Air Density for Different Temperatures and Pressures</a:t>
            </a:r>
          </a:p>
        </p:txBody>
      </p:sp>
      <p:sp>
        <p:nvSpPr>
          <p:cNvPr id="123907" name="Content Placeholder 2">
            <a:extLst>
              <a:ext uri="{FF2B5EF4-FFF2-40B4-BE49-F238E27FC236}">
                <a16:creationId xmlns:a16="http://schemas.microsoft.com/office/drawing/2014/main" id="{24772611-ED8C-4A97-BE34-8E3EE8CD16B5}"/>
              </a:ext>
            </a:extLst>
          </p:cNvPr>
          <p:cNvSpPr>
            <a:spLocks noGrp="1" noChangeArrowheads="1"/>
          </p:cNvSpPr>
          <p:nvPr>
            <p:ph idx="1"/>
          </p:nvPr>
        </p:nvSpPr>
        <p:spPr/>
        <p:txBody>
          <a:bodyPr/>
          <a:lstStyle/>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r>
              <a:rPr lang="en-US" altLang="zh-CN" i="1" dirty="0">
                <a:ea typeface="SimSun" panose="02010600030101010101" pitchFamily="2" charset="-122"/>
              </a:rPr>
              <a:t>P</a:t>
            </a:r>
            <a:r>
              <a:rPr lang="en-US" altLang="zh-CN" dirty="0">
                <a:ea typeface="SimSun" panose="02010600030101010101" pitchFamily="2" charset="-122"/>
              </a:rPr>
              <a:t> = absolute pressure (atm)</a:t>
            </a:r>
          </a:p>
          <a:p>
            <a:r>
              <a:rPr lang="en-US" altLang="zh-CN" dirty="0">
                <a:ea typeface="SimSun" panose="02010600030101010101" pitchFamily="2" charset="-122"/>
              </a:rPr>
              <a:t>M.W. = molecular weight of air (g/mol) = 28.97 g/mol</a:t>
            </a:r>
          </a:p>
          <a:p>
            <a:r>
              <a:rPr lang="en-US" altLang="zh-CN" i="1" dirty="0">
                <a:ea typeface="SimSun" panose="02010600030101010101" pitchFamily="2" charset="-122"/>
              </a:rPr>
              <a:t>T</a:t>
            </a:r>
            <a:r>
              <a:rPr lang="en-US" altLang="zh-CN" dirty="0">
                <a:ea typeface="SimSun" panose="02010600030101010101" pitchFamily="2" charset="-122"/>
              </a:rPr>
              <a:t> = absolute temperature (K)</a:t>
            </a:r>
          </a:p>
          <a:p>
            <a:r>
              <a:rPr lang="en-US" altLang="zh-CN" dirty="0">
                <a:ea typeface="SimSun" panose="02010600030101010101" pitchFamily="2" charset="-122"/>
              </a:rPr>
              <a:t>R = ideal gas constant = 8.2056·10</a:t>
            </a:r>
            <a:r>
              <a:rPr lang="en-US" altLang="zh-CN" baseline="30000" dirty="0">
                <a:ea typeface="SimSun" panose="02010600030101010101" pitchFamily="2" charset="-122"/>
              </a:rPr>
              <a:t>-5</a:t>
            </a:r>
            <a:r>
              <a:rPr lang="en-US" altLang="zh-CN" dirty="0">
                <a:ea typeface="SimSun" panose="02010600030101010101" pitchFamily="2" charset="-122"/>
              </a:rPr>
              <a:t>·m</a:t>
            </a:r>
            <a:r>
              <a:rPr lang="en-US" altLang="zh-CN" baseline="30000" dirty="0">
                <a:ea typeface="SimSun" panose="02010600030101010101" pitchFamily="2" charset="-122"/>
              </a:rPr>
              <a:t>3</a:t>
            </a:r>
            <a:r>
              <a:rPr lang="en-US" altLang="zh-CN" dirty="0">
                <a:ea typeface="SimSun" panose="02010600030101010101" pitchFamily="2" charset="-122"/>
              </a:rPr>
              <a:t>·atm·K</a:t>
            </a:r>
            <a:r>
              <a:rPr lang="en-US" altLang="zh-CN" baseline="30000" dirty="0">
                <a:ea typeface="SimSun" panose="02010600030101010101" pitchFamily="2" charset="-122"/>
              </a:rPr>
              <a:t>-1</a:t>
            </a:r>
            <a:r>
              <a:rPr lang="en-US" altLang="zh-CN" dirty="0">
                <a:ea typeface="SimSun" panose="02010600030101010101" pitchFamily="2" charset="-122"/>
              </a:rPr>
              <a:t>·mol</a:t>
            </a:r>
            <a:r>
              <a:rPr lang="en-US" altLang="zh-CN" baseline="30000" dirty="0">
                <a:ea typeface="SimSun" panose="02010600030101010101" pitchFamily="2" charset="-122"/>
              </a:rPr>
              <a:t>-1</a:t>
            </a:r>
          </a:p>
          <a:p>
            <a:endParaRPr lang="en-US" altLang="zh-CN" baseline="30000" dirty="0">
              <a:ea typeface="SimSun" panose="02010600030101010101" pitchFamily="2" charset="-122"/>
            </a:endParaRPr>
          </a:p>
          <a:p>
            <a:endParaRPr lang="en-US" altLang="zh-CN" dirty="0">
              <a:ea typeface="SimSun" panose="02010600030101010101" pitchFamily="2" charset="-122"/>
            </a:endParaRPr>
          </a:p>
          <a:p>
            <a:r>
              <a:rPr lang="en-US" altLang="zh-CN" dirty="0">
                <a:ea typeface="SimSun" panose="02010600030101010101" pitchFamily="2" charset="-122"/>
              </a:rPr>
              <a:t>Air density is greater at lower temperatures</a:t>
            </a:r>
            <a:endParaRPr lang="en-US" altLang="zh-CN" baseline="30000" dirty="0">
              <a:ea typeface="SimSun" panose="02010600030101010101" pitchFamily="2" charset="-122"/>
            </a:endParaRPr>
          </a:p>
        </p:txBody>
      </p:sp>
      <mc:AlternateContent xmlns:mc="http://schemas.openxmlformats.org/markup-compatibility/2006" xmlns:a14="http://schemas.microsoft.com/office/drawing/2010/main">
        <mc:Choice Requires="a14">
          <p:sp>
            <p:nvSpPr>
              <p:cNvPr id="123908" name="Object 2">
                <a:extLst>
                  <a:ext uri="{FF2B5EF4-FFF2-40B4-BE49-F238E27FC236}">
                    <a16:creationId xmlns:a16="http://schemas.microsoft.com/office/drawing/2014/main" id="{DF7F3B03-250A-48FB-9E6D-D64381CDF473}"/>
                  </a:ext>
                </a:extLst>
              </p:cNvPr>
              <p:cNvSpPr txBox="1"/>
              <p:nvPr/>
            </p:nvSpPr>
            <p:spPr bwMode="auto">
              <a:xfrm>
                <a:off x="2667000" y="1371600"/>
                <a:ext cx="3276600" cy="9429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zh-CN" altLang="en-US" sz="2800" i="1" smtClean="0">
                          <a:solidFill>
                            <a:schemeClr val="tx1"/>
                          </a:solidFill>
                          <a:latin typeface="Cambria Math" panose="02040503050406030204" pitchFamily="18" charset="0"/>
                        </a:rPr>
                        <m:t>𝜌</m:t>
                      </m:r>
                      <m:r>
                        <a:rPr lang="zh-CN" altLang="en-US" sz="2800" i="1" smtClean="0">
                          <a:solidFill>
                            <a:schemeClr val="tx1"/>
                          </a:solidFill>
                          <a:latin typeface="Cambria Math" panose="02040503050406030204" pitchFamily="18" charset="0"/>
                        </a:rPr>
                        <m:t>=</m:t>
                      </m:r>
                      <m:f>
                        <m:fPr>
                          <m:ctrlPr>
                            <a:rPr lang="zh-CN" altLang="en-US" sz="2800" i="1">
                              <a:solidFill>
                                <a:schemeClr val="tx1"/>
                              </a:solidFill>
                              <a:latin typeface="Cambria Math" panose="02040503050406030204" pitchFamily="18" charset="0"/>
                            </a:rPr>
                          </m:ctrlPr>
                        </m:fPr>
                        <m:num>
                          <m:r>
                            <a:rPr lang="zh-CN" altLang="en-US" sz="2800" i="1">
                              <a:solidFill>
                                <a:schemeClr val="tx1"/>
                              </a:solidFill>
                              <a:latin typeface="Cambria Math" panose="02040503050406030204" pitchFamily="18" charset="0"/>
                            </a:rPr>
                            <m:t>𝑃</m:t>
                          </m:r>
                          <m:r>
                            <a:rPr lang="zh-CN" altLang="en-US" sz="2800" i="1">
                              <a:solidFill>
                                <a:schemeClr val="tx1"/>
                              </a:solidFill>
                              <a:latin typeface="Cambria Math" panose="02040503050406030204" pitchFamily="18" charset="0"/>
                            </a:rPr>
                            <m:t>⋅</m:t>
                          </m:r>
                          <m:r>
                            <m:rPr>
                              <m:nor/>
                            </m:rPr>
                            <a:rPr lang="zh-CN" altLang="en-US" sz="2800" i="0">
                              <a:solidFill>
                                <a:schemeClr val="tx1"/>
                              </a:solidFill>
                              <a:latin typeface="Cambria Math" panose="02040503050406030204" pitchFamily="18" charset="0"/>
                            </a:rPr>
                            <m:t>M</m:t>
                          </m:r>
                          <m:r>
                            <m:rPr>
                              <m:nor/>
                            </m:rPr>
                            <a:rPr lang="zh-CN" altLang="en-US" sz="2800" i="0">
                              <a:solidFill>
                                <a:schemeClr val="tx1"/>
                              </a:solidFill>
                              <a:latin typeface="Cambria Math" panose="02040503050406030204" pitchFamily="18" charset="0"/>
                            </a:rPr>
                            <m:t>.</m:t>
                          </m:r>
                          <m:r>
                            <m:rPr>
                              <m:nor/>
                            </m:rPr>
                            <a:rPr lang="zh-CN" altLang="en-US" sz="2800" i="0">
                              <a:solidFill>
                                <a:schemeClr val="tx1"/>
                              </a:solidFill>
                              <a:latin typeface="Cambria Math" panose="02040503050406030204" pitchFamily="18" charset="0"/>
                            </a:rPr>
                            <m:t>W</m:t>
                          </m:r>
                          <m:r>
                            <m:rPr>
                              <m:nor/>
                            </m:rPr>
                            <a:rPr lang="zh-CN" altLang="en-US" sz="2800" i="0">
                              <a:solidFill>
                                <a:schemeClr val="tx1"/>
                              </a:solidFill>
                              <a:latin typeface="Cambria Math" panose="02040503050406030204" pitchFamily="18" charset="0"/>
                            </a:rPr>
                            <m:t>.</m:t>
                          </m:r>
                          <m:r>
                            <a:rPr lang="zh-CN" altLang="en-US" sz="2800" i="1">
                              <a:solidFill>
                                <a:schemeClr val="tx1"/>
                              </a:solidFill>
                              <a:latin typeface="Cambria Math" panose="02040503050406030204" pitchFamily="18" charset="0"/>
                            </a:rPr>
                            <m:t>⋅1</m:t>
                          </m:r>
                          <m:sSup>
                            <m:sSupPr>
                              <m:ctrlPr>
                                <a:rPr lang="zh-CN" altLang="en-US" sz="2800" i="1">
                                  <a:solidFill>
                                    <a:schemeClr val="tx1"/>
                                  </a:solidFill>
                                  <a:latin typeface="Cambria Math" panose="02040503050406030204" pitchFamily="18" charset="0"/>
                                </a:rPr>
                              </m:ctrlPr>
                            </m:sSupPr>
                            <m:e>
                              <m:r>
                                <a:rPr lang="zh-CN" altLang="en-US" sz="2800" i="1">
                                  <a:solidFill>
                                    <a:schemeClr val="tx1"/>
                                  </a:solidFill>
                                  <a:latin typeface="Cambria Math" panose="02040503050406030204" pitchFamily="18" charset="0"/>
                                </a:rPr>
                                <m:t>0</m:t>
                              </m:r>
                            </m:e>
                            <m:sup>
                              <m:r>
                                <a:rPr lang="zh-CN" altLang="en-US" sz="2800" i="1">
                                  <a:solidFill>
                                    <a:schemeClr val="tx1"/>
                                  </a:solidFill>
                                  <a:latin typeface="Cambria Math" panose="02040503050406030204" pitchFamily="18" charset="0"/>
                                </a:rPr>
                                <m:t>−3</m:t>
                              </m:r>
                            </m:sup>
                          </m:sSup>
                        </m:num>
                        <m:den>
                          <m:r>
                            <a:rPr lang="zh-CN" altLang="en-US" sz="2800" i="1">
                              <a:solidFill>
                                <a:schemeClr val="tx1"/>
                              </a:solidFill>
                              <a:latin typeface="Cambria Math" panose="02040503050406030204" pitchFamily="18" charset="0"/>
                            </a:rPr>
                            <m:t>𝑅𝑇</m:t>
                          </m:r>
                        </m:den>
                      </m:f>
                    </m:oMath>
                  </m:oMathPara>
                </a14:m>
                <a:endParaRPr lang="zh-CN" altLang="en-US" sz="2800" dirty="0">
                  <a:solidFill>
                    <a:schemeClr val="tx1"/>
                  </a:solidFill>
                </a:endParaRPr>
              </a:p>
            </p:txBody>
          </p:sp>
        </mc:Choice>
        <mc:Fallback xmlns="">
          <p:sp>
            <p:nvSpPr>
              <p:cNvPr id="123908" name="Object 2">
                <a:extLst>
                  <a:ext uri="{FF2B5EF4-FFF2-40B4-BE49-F238E27FC236}">
                    <a16:creationId xmlns:a16="http://schemas.microsoft.com/office/drawing/2014/main" id="{DF7F3B03-250A-48FB-9E6D-D64381CDF473}"/>
                  </a:ext>
                </a:extLst>
              </p:cNvPr>
              <p:cNvSpPr txBox="1">
                <a:spLocks noRot="1" noChangeAspect="1" noMove="1" noResize="1" noEditPoints="1" noAdjustHandles="1" noChangeArrowheads="1" noChangeShapeType="1" noTextEdit="1"/>
              </p:cNvSpPr>
              <p:nvPr/>
            </p:nvSpPr>
            <p:spPr bwMode="auto">
              <a:xfrm>
                <a:off x="2667000" y="1371600"/>
                <a:ext cx="3276600" cy="942975"/>
              </a:xfrm>
              <a:prstGeom prst="rect">
                <a:avLst/>
              </a:prstGeom>
              <a:blipFill>
                <a:blip r:embed="rId3"/>
                <a:stretch>
                  <a:fillRect/>
                </a:stretch>
              </a:blipFill>
              <a:ln>
                <a:noFill/>
              </a:ln>
              <a:effectLst/>
            </p:spPr>
            <p:txBody>
              <a:bodyPr/>
              <a:lstStyle/>
              <a:p>
                <a:r>
                  <a:rPr lang="zh-CN" altLang="en-US">
                    <a:noFill/>
                  </a:rPr>
                  <a:t> </a:t>
                </a:r>
              </a:p>
            </p:txBody>
          </p:sp>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a:extLst>
              <a:ext uri="{FF2B5EF4-FFF2-40B4-BE49-F238E27FC236}">
                <a16:creationId xmlns:a16="http://schemas.microsoft.com/office/drawing/2014/main" id="{C4D99FE9-39A6-464B-A3DC-EB19E9CF08AB}"/>
              </a:ext>
            </a:extLst>
          </p:cNvPr>
          <p:cNvSpPr>
            <a:spLocks noGrp="1"/>
          </p:cNvSpPr>
          <p:nvPr>
            <p:ph type="title"/>
          </p:nvPr>
        </p:nvSpPr>
        <p:spPr/>
        <p:txBody>
          <a:bodyPr/>
          <a:lstStyle/>
          <a:p>
            <a:pPr>
              <a:defRPr/>
            </a:pPr>
            <a:r>
              <a:rPr lang="en-US" altLang="zh-CN" dirty="0">
                <a:latin typeface="+mn-lt"/>
                <a:ea typeface="宋体" panose="02010600030101010101" pitchFamily="2" charset="-122"/>
              </a:rPr>
              <a:t>Air Density Altitude Correction</a:t>
            </a:r>
          </a:p>
        </p:txBody>
      </p:sp>
      <mc:AlternateContent xmlns:mc="http://schemas.openxmlformats.org/markup-compatibility/2006" xmlns:a14="http://schemas.microsoft.com/office/drawing/2010/main">
        <mc:Choice Requires="a14">
          <p:sp>
            <p:nvSpPr>
              <p:cNvPr id="125955" name="Object 2">
                <a:extLst>
                  <a:ext uri="{FF2B5EF4-FFF2-40B4-BE49-F238E27FC236}">
                    <a16:creationId xmlns:a16="http://schemas.microsoft.com/office/drawing/2014/main" id="{D9BEA2DD-CA78-46B3-BA90-D0FCE7B3DC48}"/>
                  </a:ext>
                </a:extLst>
              </p:cNvPr>
              <p:cNvSpPr txBox="1"/>
              <p:nvPr/>
            </p:nvSpPr>
            <p:spPr bwMode="auto">
              <a:xfrm>
                <a:off x="5957888" y="3962400"/>
                <a:ext cx="2881312" cy="8858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zh-CN" altLang="en-US" sz="2800" i="1" smtClean="0">
                              <a:solidFill>
                                <a:schemeClr val="tx1"/>
                              </a:solidFill>
                              <a:latin typeface="Cambria Math" panose="02040503050406030204" pitchFamily="18" charset="0"/>
                            </a:rPr>
                          </m:ctrlPr>
                        </m:fPr>
                        <m:num>
                          <m:r>
                            <a:rPr lang="zh-CN" altLang="en-US" sz="2800" i="1">
                              <a:solidFill>
                                <a:schemeClr val="tx1"/>
                              </a:solidFill>
                              <a:latin typeface="Cambria Math" panose="02040503050406030204" pitchFamily="18" charset="0"/>
                            </a:rPr>
                            <m:t>𝑑𝑃</m:t>
                          </m:r>
                        </m:num>
                        <m:den>
                          <m:r>
                            <a:rPr lang="zh-CN" altLang="en-US" sz="2800" i="1">
                              <a:solidFill>
                                <a:schemeClr val="tx1"/>
                              </a:solidFill>
                              <a:latin typeface="Cambria Math" panose="02040503050406030204" pitchFamily="18" charset="0"/>
                            </a:rPr>
                            <m:t>𝑑𝑧</m:t>
                          </m:r>
                        </m:den>
                      </m:f>
                      <m:r>
                        <a:rPr lang="zh-CN" altLang="en-US" sz="2800" i="1">
                          <a:solidFill>
                            <a:schemeClr val="tx1"/>
                          </a:solidFill>
                          <a:latin typeface="Cambria Math" panose="02040503050406030204" pitchFamily="18" charset="0"/>
                        </a:rPr>
                        <m:t>=−</m:t>
                      </m:r>
                      <m:r>
                        <a:rPr lang="zh-CN" altLang="en-US" sz="2800" i="1">
                          <a:solidFill>
                            <a:schemeClr val="tx1"/>
                          </a:solidFill>
                          <a:latin typeface="Cambria Math" panose="02040503050406030204" pitchFamily="18" charset="0"/>
                        </a:rPr>
                        <m:t>𝜌</m:t>
                      </m:r>
                      <m:r>
                        <a:rPr lang="zh-CN" altLang="en-US" sz="2800" i="1">
                          <a:solidFill>
                            <a:schemeClr val="tx1"/>
                          </a:solidFill>
                          <a:latin typeface="Cambria Math" panose="02040503050406030204" pitchFamily="18" charset="0"/>
                        </a:rPr>
                        <m:t>𝑔</m:t>
                      </m:r>
                    </m:oMath>
                  </m:oMathPara>
                </a14:m>
                <a:endParaRPr lang="zh-CN" altLang="en-US" sz="2800" dirty="0">
                  <a:solidFill>
                    <a:schemeClr val="tx1"/>
                  </a:solidFill>
                </a:endParaRPr>
              </a:p>
            </p:txBody>
          </p:sp>
        </mc:Choice>
        <mc:Fallback xmlns="">
          <p:sp>
            <p:nvSpPr>
              <p:cNvPr id="125955" name="Object 2">
                <a:extLst>
                  <a:ext uri="{FF2B5EF4-FFF2-40B4-BE49-F238E27FC236}">
                    <a16:creationId xmlns:a16="http://schemas.microsoft.com/office/drawing/2014/main" id="{D9BEA2DD-CA78-46B3-BA90-D0FCE7B3DC48}"/>
                  </a:ext>
                </a:extLst>
              </p:cNvPr>
              <p:cNvSpPr txBox="1">
                <a:spLocks noRot="1" noChangeAspect="1" noMove="1" noResize="1" noEditPoints="1" noAdjustHandles="1" noChangeArrowheads="1" noChangeShapeType="1" noTextEdit="1"/>
              </p:cNvSpPr>
              <p:nvPr/>
            </p:nvSpPr>
            <p:spPr bwMode="auto">
              <a:xfrm>
                <a:off x="5957888" y="3962400"/>
                <a:ext cx="2881312" cy="885825"/>
              </a:xfrm>
              <a:prstGeom prst="rect">
                <a:avLst/>
              </a:prstGeom>
              <a:blipFill>
                <a:blip r:embed="rId3"/>
                <a:stretch>
                  <a:fillRect/>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956" name="Object 3">
                <a:extLst>
                  <a:ext uri="{FF2B5EF4-FFF2-40B4-BE49-F238E27FC236}">
                    <a16:creationId xmlns:a16="http://schemas.microsoft.com/office/drawing/2014/main" id="{2522F3A3-87A9-47A8-A2BB-E241AE14B8DF}"/>
                  </a:ext>
                </a:extLst>
              </p:cNvPr>
              <p:cNvSpPr txBox="1"/>
              <p:nvPr/>
            </p:nvSpPr>
            <p:spPr bwMode="auto">
              <a:xfrm>
                <a:off x="371475" y="4267200"/>
                <a:ext cx="5505450" cy="457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zh-CN" altLang="en-US" sz="2400" i="1" smtClean="0">
                          <a:solidFill>
                            <a:schemeClr val="tx1"/>
                          </a:solidFill>
                          <a:latin typeface="Cambria Math" panose="02040503050406030204" pitchFamily="18" charset="0"/>
                        </a:rPr>
                        <m:t>𝑑𝑃</m:t>
                      </m:r>
                      <m:r>
                        <a:rPr lang="zh-CN" altLang="en-US" sz="2400" i="1" smtClean="0">
                          <a:solidFill>
                            <a:schemeClr val="tx1"/>
                          </a:solidFill>
                          <a:latin typeface="Cambria Math" panose="02040503050406030204" pitchFamily="18" charset="0"/>
                        </a:rPr>
                        <m:t>=</m:t>
                      </m:r>
                      <m:r>
                        <a:rPr lang="zh-CN" altLang="en-US" sz="2400" i="1" smtClean="0">
                          <a:solidFill>
                            <a:schemeClr val="tx1"/>
                          </a:solidFill>
                          <a:latin typeface="Cambria Math" panose="02040503050406030204" pitchFamily="18" charset="0"/>
                        </a:rPr>
                        <m:t>𝑃</m:t>
                      </m:r>
                      <m:r>
                        <a:rPr lang="zh-CN" altLang="en-US" sz="2400" i="1" smtClean="0">
                          <a:solidFill>
                            <a:schemeClr val="tx1"/>
                          </a:solidFill>
                          <a:latin typeface="Cambria Math" panose="02040503050406030204" pitchFamily="18" charset="0"/>
                        </a:rPr>
                        <m:t>(</m:t>
                      </m:r>
                      <m:r>
                        <a:rPr lang="zh-CN" altLang="en-US" sz="2400" i="1" smtClean="0">
                          <a:solidFill>
                            <a:schemeClr val="tx1"/>
                          </a:solidFill>
                          <a:latin typeface="Cambria Math" panose="02040503050406030204" pitchFamily="18" charset="0"/>
                        </a:rPr>
                        <m:t>𝑧</m:t>
                      </m:r>
                      <m:r>
                        <a:rPr lang="zh-CN" altLang="en-US" sz="2400" i="1" smtClean="0">
                          <a:solidFill>
                            <a:schemeClr val="tx1"/>
                          </a:solidFill>
                          <a:latin typeface="Cambria Math" panose="02040503050406030204" pitchFamily="18" charset="0"/>
                        </a:rPr>
                        <m:t>+</m:t>
                      </m:r>
                      <m:r>
                        <a:rPr lang="zh-CN" altLang="en-US" sz="2400" i="1" smtClean="0">
                          <a:solidFill>
                            <a:schemeClr val="tx1"/>
                          </a:solidFill>
                          <a:latin typeface="Cambria Math" panose="02040503050406030204" pitchFamily="18" charset="0"/>
                        </a:rPr>
                        <m:t>𝑑𝑧</m:t>
                      </m:r>
                      <m:r>
                        <a:rPr lang="zh-CN" altLang="en-US" sz="2400" i="1" smtClean="0">
                          <a:solidFill>
                            <a:schemeClr val="tx1"/>
                          </a:solidFill>
                          <a:latin typeface="Cambria Math" panose="02040503050406030204" pitchFamily="18" charset="0"/>
                        </a:rPr>
                        <m:t>)−</m:t>
                      </m:r>
                      <m:r>
                        <a:rPr lang="zh-CN" altLang="en-US" sz="2400" i="1" smtClean="0">
                          <a:solidFill>
                            <a:schemeClr val="tx1"/>
                          </a:solidFill>
                          <a:latin typeface="Cambria Math" panose="02040503050406030204" pitchFamily="18" charset="0"/>
                        </a:rPr>
                        <m:t>𝑃</m:t>
                      </m:r>
                      <m:r>
                        <a:rPr lang="zh-CN" altLang="en-US" sz="2400" i="1" smtClean="0">
                          <a:solidFill>
                            <a:schemeClr val="tx1"/>
                          </a:solidFill>
                          <a:latin typeface="Cambria Math" panose="02040503050406030204" pitchFamily="18" charset="0"/>
                        </a:rPr>
                        <m:t>(</m:t>
                      </m:r>
                      <m:r>
                        <a:rPr lang="zh-CN" altLang="en-US" sz="2400" i="1" smtClean="0">
                          <a:solidFill>
                            <a:schemeClr val="tx1"/>
                          </a:solidFill>
                          <a:latin typeface="Cambria Math" panose="02040503050406030204" pitchFamily="18" charset="0"/>
                        </a:rPr>
                        <m:t>𝑧</m:t>
                      </m:r>
                      <m:r>
                        <a:rPr lang="zh-CN" altLang="en-US" sz="2400" i="1" smtClean="0">
                          <a:solidFill>
                            <a:schemeClr val="tx1"/>
                          </a:solidFill>
                          <a:latin typeface="Cambria Math" panose="02040503050406030204" pitchFamily="18" charset="0"/>
                        </a:rPr>
                        <m:t>)=−</m:t>
                      </m:r>
                      <m:r>
                        <a:rPr lang="zh-CN" altLang="en-US" sz="2400" i="1" smtClean="0">
                          <a:solidFill>
                            <a:schemeClr val="tx1"/>
                          </a:solidFill>
                          <a:latin typeface="Cambria Math" panose="02040503050406030204" pitchFamily="18" charset="0"/>
                        </a:rPr>
                        <m:t>𝑔</m:t>
                      </m:r>
                      <m:r>
                        <a:rPr lang="zh-CN" altLang="en-US" sz="2400" i="1" smtClean="0">
                          <a:solidFill>
                            <a:schemeClr val="tx1"/>
                          </a:solidFill>
                          <a:latin typeface="Cambria Math" panose="02040503050406030204" pitchFamily="18" charset="0"/>
                        </a:rPr>
                        <m:t>𝜌</m:t>
                      </m:r>
                      <m:r>
                        <a:rPr lang="zh-CN" altLang="en-US" sz="2400" i="1" smtClean="0">
                          <a:solidFill>
                            <a:schemeClr val="tx1"/>
                          </a:solidFill>
                          <a:latin typeface="Cambria Math" panose="02040503050406030204" pitchFamily="18" charset="0"/>
                        </a:rPr>
                        <m:t>𝑑𝑧</m:t>
                      </m:r>
                    </m:oMath>
                  </m:oMathPara>
                </a14:m>
                <a:endParaRPr lang="zh-CN" altLang="en-US" sz="2400" dirty="0">
                  <a:solidFill>
                    <a:schemeClr val="tx1"/>
                  </a:solidFill>
                </a:endParaRPr>
              </a:p>
            </p:txBody>
          </p:sp>
        </mc:Choice>
        <mc:Fallback xmlns="">
          <p:sp>
            <p:nvSpPr>
              <p:cNvPr id="125956" name="Object 3">
                <a:extLst>
                  <a:ext uri="{FF2B5EF4-FFF2-40B4-BE49-F238E27FC236}">
                    <a16:creationId xmlns:a16="http://schemas.microsoft.com/office/drawing/2014/main" id="{2522F3A3-87A9-47A8-A2BB-E241AE14B8DF}"/>
                  </a:ext>
                </a:extLst>
              </p:cNvPr>
              <p:cNvSpPr txBox="1">
                <a:spLocks noRot="1" noChangeAspect="1" noMove="1" noResize="1" noEditPoints="1" noAdjustHandles="1" noChangeArrowheads="1" noChangeShapeType="1" noTextEdit="1"/>
              </p:cNvSpPr>
              <p:nvPr/>
            </p:nvSpPr>
            <p:spPr bwMode="auto">
              <a:xfrm>
                <a:off x="371475" y="4267200"/>
                <a:ext cx="5505450" cy="457200"/>
              </a:xfrm>
              <a:prstGeom prst="rect">
                <a:avLst/>
              </a:prstGeom>
              <a:blipFill>
                <a:blip r:embed="rId4"/>
                <a:stretch>
                  <a:fillRect l="-332" b="-20000"/>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957" name="Object 4">
                <a:extLst>
                  <a:ext uri="{FF2B5EF4-FFF2-40B4-BE49-F238E27FC236}">
                    <a16:creationId xmlns:a16="http://schemas.microsoft.com/office/drawing/2014/main" id="{517F2DFE-699B-4416-A9C5-C7D54424104D}"/>
                  </a:ext>
                </a:extLst>
              </p:cNvPr>
              <p:cNvSpPr txBox="1"/>
              <p:nvPr/>
            </p:nvSpPr>
            <p:spPr bwMode="auto">
              <a:xfrm>
                <a:off x="812800" y="5562600"/>
                <a:ext cx="2709863" cy="88582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f>
                        <m:fPr>
                          <m:ctrlPr>
                            <a:rPr lang="zh-CN" altLang="en-US" sz="2600" i="1" smtClean="0">
                              <a:solidFill>
                                <a:schemeClr val="tx1"/>
                              </a:solidFill>
                              <a:latin typeface="Cambria Math" panose="02040503050406030204" pitchFamily="18" charset="0"/>
                            </a:rPr>
                          </m:ctrlPr>
                        </m:fPr>
                        <m:num>
                          <m:r>
                            <a:rPr lang="zh-CN" altLang="en-US" sz="2600" i="1">
                              <a:solidFill>
                                <a:schemeClr val="tx1"/>
                              </a:solidFill>
                              <a:latin typeface="Cambria Math" panose="02040503050406030204" pitchFamily="18" charset="0"/>
                            </a:rPr>
                            <m:t>𝑑𝑃</m:t>
                          </m:r>
                        </m:num>
                        <m:den>
                          <m:r>
                            <a:rPr lang="zh-CN" altLang="en-US" sz="2600" i="1">
                              <a:solidFill>
                                <a:schemeClr val="tx1"/>
                              </a:solidFill>
                              <a:latin typeface="Cambria Math" panose="02040503050406030204" pitchFamily="18" charset="0"/>
                            </a:rPr>
                            <m:t>𝑑𝑧</m:t>
                          </m:r>
                        </m:den>
                      </m:f>
                      <m:r>
                        <a:rPr lang="zh-CN" altLang="en-US" sz="2600" i="1">
                          <a:solidFill>
                            <a:schemeClr val="tx1"/>
                          </a:solidFill>
                          <a:latin typeface="Cambria Math" panose="02040503050406030204" pitchFamily="18" charset="0"/>
                        </a:rPr>
                        <m:t>=−1.185⋅1</m:t>
                      </m:r>
                      <m:sSup>
                        <m:sSupPr>
                          <m:ctrlPr>
                            <a:rPr lang="zh-CN" altLang="en-US" sz="2600" i="1">
                              <a:solidFill>
                                <a:schemeClr val="tx1"/>
                              </a:solidFill>
                              <a:latin typeface="Cambria Math" panose="02040503050406030204" pitchFamily="18" charset="0"/>
                            </a:rPr>
                          </m:ctrlPr>
                        </m:sSupPr>
                        <m:e>
                          <m:r>
                            <a:rPr lang="zh-CN" altLang="en-US" sz="2600" i="1">
                              <a:solidFill>
                                <a:schemeClr val="tx1"/>
                              </a:solidFill>
                              <a:latin typeface="Cambria Math" panose="02040503050406030204" pitchFamily="18" charset="0"/>
                            </a:rPr>
                            <m:t>0</m:t>
                          </m:r>
                        </m:e>
                        <m:sup>
                          <m:r>
                            <a:rPr lang="zh-CN" altLang="en-US" sz="2600" i="1">
                              <a:solidFill>
                                <a:schemeClr val="tx1"/>
                              </a:solidFill>
                              <a:latin typeface="Cambria Math" panose="02040503050406030204" pitchFamily="18" charset="0"/>
                            </a:rPr>
                            <m:t>4</m:t>
                          </m:r>
                        </m:sup>
                      </m:sSup>
                      <m:r>
                        <a:rPr lang="zh-CN" altLang="en-US" sz="2600" i="1">
                          <a:solidFill>
                            <a:schemeClr val="tx1"/>
                          </a:solidFill>
                          <a:latin typeface="Cambria Math" panose="02040503050406030204" pitchFamily="18" charset="0"/>
                        </a:rPr>
                        <m:t>𝑃</m:t>
                      </m:r>
                    </m:oMath>
                  </m:oMathPara>
                </a14:m>
                <a:endParaRPr lang="zh-CN" altLang="en-US" dirty="0">
                  <a:solidFill>
                    <a:schemeClr val="tx1"/>
                  </a:solidFill>
                </a:endParaRPr>
              </a:p>
            </p:txBody>
          </p:sp>
        </mc:Choice>
        <mc:Fallback xmlns="">
          <p:sp>
            <p:nvSpPr>
              <p:cNvPr id="125957" name="Object 4">
                <a:extLst>
                  <a:ext uri="{FF2B5EF4-FFF2-40B4-BE49-F238E27FC236}">
                    <a16:creationId xmlns:a16="http://schemas.microsoft.com/office/drawing/2014/main" id="{517F2DFE-699B-4416-A9C5-C7D54424104D}"/>
                  </a:ext>
                </a:extLst>
              </p:cNvPr>
              <p:cNvSpPr txBox="1">
                <a:spLocks noRot="1" noChangeAspect="1" noMove="1" noResize="1" noEditPoints="1" noAdjustHandles="1" noChangeArrowheads="1" noChangeShapeType="1" noTextEdit="1"/>
              </p:cNvSpPr>
              <p:nvPr/>
            </p:nvSpPr>
            <p:spPr bwMode="auto">
              <a:xfrm>
                <a:off x="812800" y="5562600"/>
                <a:ext cx="2709863" cy="885825"/>
              </a:xfrm>
              <a:prstGeom prst="rect">
                <a:avLst/>
              </a:prstGeom>
              <a:blipFill>
                <a:blip r:embed="rId5"/>
                <a:stretch>
                  <a:fillRect/>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958" name="Object 5">
                <a:extLst>
                  <a:ext uri="{FF2B5EF4-FFF2-40B4-BE49-F238E27FC236}">
                    <a16:creationId xmlns:a16="http://schemas.microsoft.com/office/drawing/2014/main" id="{8659E700-547A-43C7-A50E-46F184FF7F66}"/>
                  </a:ext>
                </a:extLst>
              </p:cNvPr>
              <p:cNvSpPr txBox="1"/>
              <p:nvPr/>
            </p:nvSpPr>
            <p:spPr bwMode="auto">
              <a:xfrm>
                <a:off x="5181600" y="5638800"/>
                <a:ext cx="2795588" cy="5143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zh-CN" altLang="en-US" sz="2000" i="1" smtClean="0">
                          <a:solidFill>
                            <a:schemeClr val="tx1"/>
                          </a:solidFill>
                          <a:latin typeface="Cambria Math" panose="02040503050406030204" pitchFamily="18" charset="0"/>
                        </a:rPr>
                        <m:t>𝑃</m:t>
                      </m:r>
                      <m:r>
                        <a:rPr lang="zh-CN" altLang="en-US" sz="2000" i="1" smtClean="0">
                          <a:solidFill>
                            <a:schemeClr val="tx1"/>
                          </a:solidFill>
                          <a:latin typeface="Cambria Math" panose="02040503050406030204" pitchFamily="18" charset="0"/>
                        </a:rPr>
                        <m:t>=1</m:t>
                      </m:r>
                      <m:r>
                        <m:rPr>
                          <m:nor/>
                        </m:rPr>
                        <a:rPr lang="zh-CN" altLang="en-US" sz="2000" i="0">
                          <a:solidFill>
                            <a:schemeClr val="tx1"/>
                          </a:solidFill>
                          <a:latin typeface="Cambria Math" panose="02040503050406030204" pitchFamily="18" charset="0"/>
                        </a:rPr>
                        <m:t> </m:t>
                      </m:r>
                      <m:r>
                        <m:rPr>
                          <m:nor/>
                        </m:rPr>
                        <a:rPr lang="zh-CN" altLang="en-US" sz="2000" i="0">
                          <a:solidFill>
                            <a:schemeClr val="tx1"/>
                          </a:solidFill>
                          <a:latin typeface="Cambria Math" panose="02040503050406030204" pitchFamily="18" charset="0"/>
                        </a:rPr>
                        <m:t>atm</m:t>
                      </m:r>
                      <m:r>
                        <a:rPr lang="zh-CN" altLang="en-US" sz="2000" i="1">
                          <a:solidFill>
                            <a:schemeClr val="tx1"/>
                          </a:solidFill>
                          <a:latin typeface="Cambria Math" panose="02040503050406030204" pitchFamily="18" charset="0"/>
                        </a:rPr>
                        <m:t>⋅</m:t>
                      </m:r>
                      <m:sSup>
                        <m:sSupPr>
                          <m:ctrlPr>
                            <a:rPr lang="zh-CN" altLang="en-US" sz="2000" i="1">
                              <a:solidFill>
                                <a:schemeClr val="tx1"/>
                              </a:solidFill>
                              <a:latin typeface="Cambria Math" panose="02040503050406030204" pitchFamily="18" charset="0"/>
                            </a:rPr>
                          </m:ctrlPr>
                        </m:sSupPr>
                        <m:e>
                          <m:r>
                            <a:rPr lang="zh-CN" altLang="en-US" sz="2000" i="1">
                              <a:solidFill>
                                <a:schemeClr val="tx1"/>
                              </a:solidFill>
                              <a:latin typeface="Cambria Math" panose="02040503050406030204" pitchFamily="18" charset="0"/>
                            </a:rPr>
                            <m:t>𝑒</m:t>
                          </m:r>
                        </m:e>
                        <m:sup>
                          <m:r>
                            <a:rPr lang="zh-CN" altLang="en-US" sz="2000" i="1">
                              <a:solidFill>
                                <a:schemeClr val="tx1"/>
                              </a:solidFill>
                              <a:latin typeface="Cambria Math" panose="02040503050406030204" pitchFamily="18" charset="0"/>
                            </a:rPr>
                            <m:t>−1.185⋅1</m:t>
                          </m:r>
                          <m:sSup>
                            <m:sSupPr>
                              <m:ctrlPr>
                                <a:rPr lang="zh-CN" altLang="en-US" sz="2000" i="1">
                                  <a:solidFill>
                                    <a:schemeClr val="tx1"/>
                                  </a:solidFill>
                                  <a:latin typeface="Cambria Math" panose="02040503050406030204" pitchFamily="18" charset="0"/>
                                </a:rPr>
                              </m:ctrlPr>
                            </m:sSupPr>
                            <m:e>
                              <m:r>
                                <a:rPr lang="zh-CN" altLang="en-US" sz="2000" i="1">
                                  <a:solidFill>
                                    <a:schemeClr val="tx1"/>
                                  </a:solidFill>
                                  <a:latin typeface="Cambria Math" panose="02040503050406030204" pitchFamily="18" charset="0"/>
                                </a:rPr>
                                <m:t>0</m:t>
                              </m:r>
                            </m:e>
                            <m:sup>
                              <m:r>
                                <a:rPr lang="zh-CN" altLang="en-US" sz="2000" i="1">
                                  <a:solidFill>
                                    <a:schemeClr val="tx1"/>
                                  </a:solidFill>
                                  <a:latin typeface="Cambria Math" panose="02040503050406030204" pitchFamily="18" charset="0"/>
                                </a:rPr>
                                <m:t>4</m:t>
                              </m:r>
                            </m:sup>
                          </m:sSup>
                          <m:r>
                            <a:rPr lang="zh-CN" altLang="en-US" sz="2000" i="1">
                              <a:solidFill>
                                <a:schemeClr val="tx1"/>
                              </a:solidFill>
                              <a:latin typeface="Cambria Math" panose="02040503050406030204" pitchFamily="18" charset="0"/>
                            </a:rPr>
                            <m:t>𝐻</m:t>
                          </m:r>
                        </m:sup>
                      </m:sSup>
                    </m:oMath>
                  </m:oMathPara>
                </a14:m>
                <a:endParaRPr lang="zh-CN" altLang="en-US" dirty="0">
                  <a:solidFill>
                    <a:schemeClr val="tx1"/>
                  </a:solidFill>
                </a:endParaRPr>
              </a:p>
            </p:txBody>
          </p:sp>
        </mc:Choice>
        <mc:Fallback xmlns="">
          <p:sp>
            <p:nvSpPr>
              <p:cNvPr id="125958" name="Object 5">
                <a:extLst>
                  <a:ext uri="{FF2B5EF4-FFF2-40B4-BE49-F238E27FC236}">
                    <a16:creationId xmlns:a16="http://schemas.microsoft.com/office/drawing/2014/main" id="{8659E700-547A-43C7-A50E-46F184FF7F66}"/>
                  </a:ext>
                </a:extLst>
              </p:cNvPr>
              <p:cNvSpPr txBox="1">
                <a:spLocks noRot="1" noChangeAspect="1" noMove="1" noResize="1" noEditPoints="1" noAdjustHandles="1" noChangeArrowheads="1" noChangeShapeType="1" noTextEdit="1"/>
              </p:cNvSpPr>
              <p:nvPr/>
            </p:nvSpPr>
            <p:spPr bwMode="auto">
              <a:xfrm>
                <a:off x="5181600" y="5638800"/>
                <a:ext cx="2795588" cy="514350"/>
              </a:xfrm>
              <a:prstGeom prst="rect">
                <a:avLst/>
              </a:prstGeom>
              <a:blipFill>
                <a:blip r:embed="rId6"/>
                <a:stretch>
                  <a:fillRect/>
                </a:stretch>
              </a:blipFill>
              <a:ln>
                <a:noFill/>
              </a:ln>
              <a:effectLst/>
            </p:spPr>
            <p:txBody>
              <a:bodyPr/>
              <a:lstStyle/>
              <a:p>
                <a:r>
                  <a:rPr lang="zh-CN" altLang="en-US">
                    <a:noFill/>
                  </a:rPr>
                  <a:t> </a:t>
                </a:r>
              </a:p>
            </p:txBody>
          </p:sp>
        </mc:Fallback>
      </mc:AlternateContent>
      <p:sp>
        <p:nvSpPr>
          <p:cNvPr id="125959" name="TextBox 24">
            <a:extLst>
              <a:ext uri="{FF2B5EF4-FFF2-40B4-BE49-F238E27FC236}">
                <a16:creationId xmlns:a16="http://schemas.microsoft.com/office/drawing/2014/main" id="{909515DE-30CC-4D2F-A4BD-1423CAED34D2}"/>
              </a:ext>
            </a:extLst>
          </p:cNvPr>
          <p:cNvSpPr txBox="1">
            <a:spLocks noChangeArrowheads="1"/>
          </p:cNvSpPr>
          <p:nvPr/>
        </p:nvSpPr>
        <p:spPr bwMode="auto">
          <a:xfrm>
            <a:off x="5029200" y="6105525"/>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a:ea typeface="SimSun" panose="02010600030101010101" pitchFamily="2" charset="-122"/>
              </a:rPr>
              <a:t>where</a:t>
            </a:r>
            <a:r>
              <a:rPr lang="en-US" altLang="zh-CN" i="1">
                <a:ea typeface="SimSun" panose="02010600030101010101" pitchFamily="2" charset="-122"/>
              </a:rPr>
              <a:t> H</a:t>
            </a:r>
            <a:r>
              <a:rPr lang="en-US" altLang="zh-CN">
                <a:ea typeface="SimSun" panose="02010600030101010101" pitchFamily="2" charset="-122"/>
              </a:rPr>
              <a:t> is in meters</a:t>
            </a:r>
          </a:p>
        </p:txBody>
      </p:sp>
      <p:sp>
        <p:nvSpPr>
          <p:cNvPr id="125960" name="Right Arrow 12">
            <a:extLst>
              <a:ext uri="{FF2B5EF4-FFF2-40B4-BE49-F238E27FC236}">
                <a16:creationId xmlns:a16="http://schemas.microsoft.com/office/drawing/2014/main" id="{0ED92BDF-6200-409B-BE38-F4A0B7FE9A71}"/>
              </a:ext>
            </a:extLst>
          </p:cNvPr>
          <p:cNvSpPr>
            <a:spLocks noChangeArrowheads="1"/>
          </p:cNvSpPr>
          <p:nvPr/>
        </p:nvSpPr>
        <p:spPr bwMode="auto">
          <a:xfrm>
            <a:off x="4267200" y="5867400"/>
            <a:ext cx="457200" cy="228600"/>
          </a:xfrm>
          <a:prstGeom prst="rightArrow">
            <a:avLst>
              <a:gd name="adj1" fmla="val 50000"/>
              <a:gd name="adj2" fmla="val 50000"/>
            </a:avLst>
          </a:prstGeom>
          <a:solidFill>
            <a:schemeClr val="accent1"/>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
        <p:nvSpPr>
          <p:cNvPr id="125961" name="TextBox 24">
            <a:extLst>
              <a:ext uri="{FF2B5EF4-FFF2-40B4-BE49-F238E27FC236}">
                <a16:creationId xmlns:a16="http://schemas.microsoft.com/office/drawing/2014/main" id="{3FB84BA7-3E5D-479C-B776-FB8CD27D91F9}"/>
              </a:ext>
            </a:extLst>
          </p:cNvPr>
          <p:cNvSpPr txBox="1">
            <a:spLocks noChangeArrowheads="1"/>
          </p:cNvSpPr>
          <p:nvPr/>
        </p:nvSpPr>
        <p:spPr bwMode="auto">
          <a:xfrm>
            <a:off x="152400" y="5038725"/>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a:ea typeface="SimSun" panose="02010600030101010101" pitchFamily="2" charset="-122"/>
              </a:rPr>
              <a:t>Using 6.7, we get a differential equation in terms of pressure:</a:t>
            </a:r>
          </a:p>
        </p:txBody>
      </p:sp>
      <p:pic>
        <p:nvPicPr>
          <p:cNvPr id="125962" name="图片 1">
            <a:extLst>
              <a:ext uri="{FF2B5EF4-FFF2-40B4-BE49-F238E27FC236}">
                <a16:creationId xmlns:a16="http://schemas.microsoft.com/office/drawing/2014/main" id="{C18CCD82-9ADC-4554-9E01-01E5E288818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7838" y="1543050"/>
            <a:ext cx="72612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9B76AC91-F86A-480E-B909-1CA4FE5A964E}"/>
              </a:ext>
            </a:extLst>
          </p:cNvPr>
          <p:cNvSpPr>
            <a:spLocks noGrp="1"/>
          </p:cNvSpPr>
          <p:nvPr>
            <p:ph type="title"/>
          </p:nvPr>
        </p:nvSpPr>
        <p:spPr/>
        <p:txBody>
          <a:bodyPr/>
          <a:lstStyle/>
          <a:p>
            <a:pPr>
              <a:defRPr/>
            </a:pPr>
            <a:r>
              <a:rPr lang="en-US" altLang="zh-CN" dirty="0">
                <a:latin typeface="+mn-lt"/>
                <a:ea typeface="宋体" panose="02010600030101010101" pitchFamily="2" charset="-122"/>
              </a:rPr>
              <a:t>Air Density Correction Factors</a:t>
            </a:r>
          </a:p>
        </p:txBody>
      </p:sp>
      <mc:AlternateContent xmlns:mc="http://schemas.openxmlformats.org/markup-compatibility/2006" xmlns:a14="http://schemas.microsoft.com/office/drawing/2010/main">
        <mc:Choice Requires="a14">
          <p:sp>
            <p:nvSpPr>
              <p:cNvPr id="128003" name="Content Placeholder 2">
                <a:extLst>
                  <a:ext uri="{FF2B5EF4-FFF2-40B4-BE49-F238E27FC236}">
                    <a16:creationId xmlns:a16="http://schemas.microsoft.com/office/drawing/2014/main" id="{844F2599-82D8-44C0-80A9-AF1BD9C23BE3}"/>
                  </a:ext>
                </a:extLst>
              </p:cNvPr>
              <p:cNvSpPr>
                <a:spLocks noGrp="1" noChangeArrowheads="1"/>
              </p:cNvSpPr>
              <p:nvPr>
                <p:ph idx="1"/>
              </p:nvPr>
            </p:nvSpPr>
            <p:spPr/>
            <p:txBody>
              <a:bodyPr/>
              <a:lstStyle/>
              <a:p>
                <a:r>
                  <a:rPr lang="en-US" altLang="zh-CN" dirty="0"/>
                  <a:t>Temperature correction of air density:</a:t>
                </a:r>
              </a:p>
              <a:p>
                <a:endParaRPr lang="en-US" altLang="zh-CN" dirty="0"/>
              </a:p>
              <a:p>
                <a:pPr marL="0" indent="0">
                  <a:buNone/>
                </a:pP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𝜌</m:t>
                      </m:r>
                      <m:r>
                        <a:rPr lang="zh-CN" altLang="en-US" i="1" smtClean="0">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𝑃</m:t>
                          </m:r>
                          <m:r>
                            <a:rPr lang="zh-CN" altLang="en-US" i="1">
                              <a:solidFill>
                                <a:schemeClr val="tx1"/>
                              </a:solidFill>
                              <a:latin typeface="Cambria Math" panose="02040503050406030204" pitchFamily="18" charset="0"/>
                            </a:rPr>
                            <m:t>×</m:t>
                          </m:r>
                          <m:r>
                            <m:rPr>
                              <m:nor/>
                            </m:rPr>
                            <a:rPr lang="zh-CN" altLang="en-US">
                              <a:solidFill>
                                <a:schemeClr val="tx1"/>
                              </a:solidFill>
                              <a:latin typeface="Cambria Math" panose="02040503050406030204" pitchFamily="18" charset="0"/>
                            </a:rPr>
                            <m:t>Molecular</m:t>
                          </m:r>
                          <m:r>
                            <m:rPr>
                              <m:nor/>
                            </m:rPr>
                            <a:rPr lang="zh-CN" altLang="en-US">
                              <a:solidFill>
                                <a:schemeClr val="tx1"/>
                              </a:solidFill>
                              <a:latin typeface="Cambria Math" panose="02040503050406030204" pitchFamily="18" charset="0"/>
                            </a:rPr>
                            <m:t> </m:t>
                          </m:r>
                          <m:r>
                            <m:rPr>
                              <m:nor/>
                            </m:rPr>
                            <a:rPr lang="zh-CN" altLang="en-US">
                              <a:solidFill>
                                <a:schemeClr val="tx1"/>
                              </a:solidFill>
                              <a:latin typeface="Cambria Math" panose="02040503050406030204" pitchFamily="18" charset="0"/>
                            </a:rPr>
                            <m:t>Weight</m:t>
                          </m:r>
                          <m:r>
                            <a:rPr lang="zh-CN" altLang="en-US" i="1">
                              <a:solidFill>
                                <a:schemeClr val="tx1"/>
                              </a:solidFill>
                              <a:latin typeface="Cambria Math" panose="02040503050406030204" pitchFamily="18" charset="0"/>
                            </a:rPr>
                            <m:t>×1</m:t>
                          </m:r>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0</m:t>
                              </m:r>
                            </m:e>
                            <m:sup>
                              <m:r>
                                <a:rPr lang="zh-CN" altLang="en-US" i="1">
                                  <a:solidFill>
                                    <a:schemeClr val="tx1"/>
                                  </a:solidFill>
                                  <a:latin typeface="Cambria Math" panose="02040503050406030204" pitchFamily="18" charset="0"/>
                                </a:rPr>
                                <m:t>−3</m:t>
                              </m:r>
                            </m:sup>
                          </m:sSup>
                        </m:num>
                        <m:den>
                          <m:r>
                            <a:rPr lang="zh-CN" altLang="en-US" i="1">
                              <a:solidFill>
                                <a:schemeClr val="tx1"/>
                              </a:solidFill>
                              <a:latin typeface="Cambria Math" panose="02040503050406030204" pitchFamily="18" charset="0"/>
                            </a:rPr>
                            <m:t>𝑅𝑇</m:t>
                          </m:r>
                        </m:den>
                      </m:f>
                    </m:oMath>
                  </m:oMathPara>
                </a14:m>
                <a:endParaRPr lang="en-US" altLang="zh-CN" dirty="0">
                  <a:ea typeface="SimSun" panose="02010600030101010101" pitchFamily="2" charset="-122"/>
                </a:endParaRPr>
              </a:p>
              <a:p>
                <a:endParaRPr lang="en-US" altLang="zh-CN" dirty="0"/>
              </a:p>
              <a:p>
                <a:r>
                  <a:rPr lang="en-US" altLang="zh-CN" dirty="0"/>
                  <a:t>Altitude correction of air pressure:</a:t>
                </a:r>
                <a14:m>
                  <m:oMath xmlns:m="http://schemas.openxmlformats.org/officeDocument/2006/math">
                    <m:r>
                      <a:rPr lang="zh-CN" altLang="en-US" i="1" smtClean="0">
                        <a:solidFill>
                          <a:schemeClr val="tx1"/>
                        </a:solidFill>
                        <a:latin typeface="Cambria Math" panose="02040503050406030204" pitchFamily="18" charset="0"/>
                      </a:rPr>
                      <m:t>𝑃</m:t>
                    </m:r>
                    <m:r>
                      <a:rPr lang="zh-CN" altLang="en-US" i="1" smtClean="0">
                        <a:solidFill>
                          <a:schemeClr val="tx1"/>
                        </a:solidFill>
                        <a:latin typeface="Cambria Math" panose="02040503050406030204" pitchFamily="18" charset="0"/>
                      </a:rPr>
                      <m:t>=1(</m:t>
                    </m:r>
                    <m:r>
                      <a:rPr lang="zh-CN" altLang="en-US" i="1" smtClean="0">
                        <a:solidFill>
                          <a:schemeClr val="tx1"/>
                        </a:solidFill>
                        <a:latin typeface="Cambria Math" panose="02040503050406030204" pitchFamily="18" charset="0"/>
                      </a:rPr>
                      <m:t>𝑎𝑡𝑚</m:t>
                    </m:r>
                    <m:r>
                      <a:rPr lang="zh-CN" altLang="en-US" i="1" smtClean="0">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𝑒</m:t>
                        </m:r>
                      </m:e>
                      <m:sup>
                        <m:r>
                          <a:rPr lang="zh-CN" altLang="en-US" i="1">
                            <a:solidFill>
                              <a:schemeClr val="tx1"/>
                            </a:solidFill>
                            <a:latin typeface="Cambria Math" panose="02040503050406030204" pitchFamily="18" charset="0"/>
                          </a:rPr>
                          <m:t>−1.185×1</m:t>
                        </m:r>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0</m:t>
                            </m:r>
                          </m:e>
                          <m:sup>
                            <m:r>
                              <a:rPr lang="zh-CN" altLang="en-US" i="1">
                                <a:solidFill>
                                  <a:schemeClr val="tx1"/>
                                </a:solidFill>
                                <a:latin typeface="Cambria Math" panose="02040503050406030204" pitchFamily="18" charset="0"/>
                              </a:rPr>
                              <m:t>−4</m:t>
                            </m:r>
                          </m:sup>
                        </m:sSup>
                        <m:r>
                          <a:rPr lang="zh-CN" altLang="en-US" i="1">
                            <a:solidFill>
                              <a:schemeClr val="tx1"/>
                            </a:solidFill>
                            <a:latin typeface="Cambria Math" panose="02040503050406030204" pitchFamily="18" charset="0"/>
                          </a:rPr>
                          <m:t>𝐻</m:t>
                        </m:r>
                      </m:sup>
                    </m:sSup>
                  </m:oMath>
                </a14:m>
                <a:endParaRPr lang="en-US" altLang="zh-CN" dirty="0"/>
              </a:p>
              <a:p>
                <a:r>
                  <a:rPr lang="en-US" altLang="zh-CN" dirty="0">
                    <a:ea typeface="SimSun" panose="02010600030101010101" pitchFamily="2" charset="-122"/>
                  </a:rPr>
                  <a:t>Can correct air density for temperature and altitude using scale factors</a:t>
                </a:r>
              </a:p>
              <a:p>
                <a:endParaRPr lang="en-US" altLang="zh-CN" dirty="0">
                  <a:ea typeface="SimSun" panose="02010600030101010101" pitchFamily="2" charset="-122"/>
                </a:endParaRPr>
              </a:p>
              <a:p>
                <a:endParaRPr lang="en-US" altLang="zh-CN" dirty="0">
                  <a:ea typeface="SimSun" panose="02010600030101010101" pitchFamily="2" charset="-122"/>
                </a:endParaRPr>
              </a:p>
              <a:p>
                <a:r>
                  <a:rPr lang="en-US" altLang="zh-CN" dirty="0">
                    <a:ea typeface="SimSun" panose="02010600030101010101" pitchFamily="2" charset="-122"/>
                  </a:rPr>
                  <a:t>K</a:t>
                </a:r>
                <a:r>
                  <a:rPr lang="en-US" altLang="zh-CN" baseline="-25000" dirty="0">
                    <a:ea typeface="SimSun" panose="02010600030101010101" pitchFamily="2" charset="-122"/>
                  </a:rPr>
                  <a:t>T</a:t>
                </a:r>
                <a:r>
                  <a:rPr lang="en-US" altLang="zh-CN" dirty="0">
                    <a:ea typeface="SimSun" panose="02010600030101010101" pitchFamily="2" charset="-122"/>
                  </a:rPr>
                  <a:t> and K</a:t>
                </a:r>
                <a:r>
                  <a:rPr lang="en-US" altLang="zh-CN" baseline="-25000" dirty="0">
                    <a:ea typeface="SimSun" panose="02010600030101010101" pitchFamily="2" charset="-122"/>
                  </a:rPr>
                  <a:t>A</a:t>
                </a:r>
                <a:r>
                  <a:rPr lang="en-US" altLang="zh-CN" dirty="0">
                    <a:ea typeface="SimSun" panose="02010600030101010101" pitchFamily="2" charset="-122"/>
                  </a:rPr>
                  <a:t> are given in </a:t>
                </a:r>
                <a:r>
                  <a:rPr lang="en-US" altLang="zh-CN" dirty="0" err="1">
                    <a:ea typeface="SimSun" panose="02010600030101010101" pitchFamily="2" charset="-122"/>
                  </a:rPr>
                  <a:t>followng</a:t>
                </a:r>
                <a:r>
                  <a:rPr lang="en-US" altLang="zh-CN" dirty="0">
                    <a:ea typeface="SimSun" panose="02010600030101010101" pitchFamily="2" charset="-122"/>
                  </a:rPr>
                  <a:t> Tables</a:t>
                </a:r>
              </a:p>
            </p:txBody>
          </p:sp>
        </mc:Choice>
        <mc:Fallback xmlns="">
          <p:sp>
            <p:nvSpPr>
              <p:cNvPr id="128003" name="Content Placeholder 2">
                <a:extLst>
                  <a:ext uri="{FF2B5EF4-FFF2-40B4-BE49-F238E27FC236}">
                    <a16:creationId xmlns:a16="http://schemas.microsoft.com/office/drawing/2014/main" id="{844F2599-82D8-44C0-80A9-AF1BD9C23BE3}"/>
                  </a:ext>
                </a:extLst>
              </p:cNvPr>
              <p:cNvSpPr>
                <a:spLocks noGrp="1" noRot="1" noChangeAspect="1" noMove="1" noResize="1" noEditPoints="1" noAdjustHandles="1" noChangeArrowheads="1" noChangeShapeType="1" noTextEdit="1"/>
              </p:cNvSpPr>
              <p:nvPr>
                <p:ph idx="1"/>
              </p:nvPr>
            </p:nvSpPr>
            <p:spPr>
              <a:blipFill>
                <a:blip r:embed="rId3"/>
                <a:stretch>
                  <a:fillRect l="-1005" t="-984" b="-12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8004" name="Object 2">
                <a:extLst>
                  <a:ext uri="{FF2B5EF4-FFF2-40B4-BE49-F238E27FC236}">
                    <a16:creationId xmlns:a16="http://schemas.microsoft.com/office/drawing/2014/main" id="{6B1A471B-1C60-453B-AF24-3D797DF567D3}"/>
                  </a:ext>
                </a:extLst>
              </p:cNvPr>
              <p:cNvSpPr txBox="1"/>
              <p:nvPr/>
            </p:nvSpPr>
            <p:spPr bwMode="auto">
              <a:xfrm>
                <a:off x="3519488" y="4857750"/>
                <a:ext cx="2195512" cy="5143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zh-CN" altLang="en-US" sz="2400" i="1" smtClean="0">
                          <a:solidFill>
                            <a:schemeClr val="tx1"/>
                          </a:solidFill>
                          <a:latin typeface="Cambria Math" panose="02040503050406030204" pitchFamily="18" charset="0"/>
                        </a:rPr>
                        <m:t>𝜌</m:t>
                      </m:r>
                      <m:r>
                        <a:rPr lang="zh-CN" altLang="en-US" sz="2400" i="1" smtClean="0">
                          <a:solidFill>
                            <a:schemeClr val="tx1"/>
                          </a:solidFill>
                          <a:latin typeface="Cambria Math" panose="02040503050406030204" pitchFamily="18" charset="0"/>
                        </a:rPr>
                        <m:t>=1.225</m:t>
                      </m:r>
                      <m:sSub>
                        <m:sSubPr>
                          <m:ctrlPr>
                            <a:rPr lang="zh-CN" altLang="en-US" sz="2400" i="1">
                              <a:solidFill>
                                <a:schemeClr val="tx1"/>
                              </a:solidFill>
                              <a:latin typeface="Cambria Math" panose="02040503050406030204" pitchFamily="18" charset="0"/>
                            </a:rPr>
                          </m:ctrlPr>
                        </m:sSubPr>
                        <m:e>
                          <m:r>
                            <a:rPr lang="zh-CN" altLang="en-US" sz="2400" i="1">
                              <a:solidFill>
                                <a:schemeClr val="tx1"/>
                              </a:solidFill>
                              <a:latin typeface="Cambria Math" panose="02040503050406030204" pitchFamily="18" charset="0"/>
                            </a:rPr>
                            <m:t>𝐾</m:t>
                          </m:r>
                        </m:e>
                        <m:sub>
                          <m:r>
                            <a:rPr lang="zh-CN" altLang="en-US" sz="2400" i="1">
                              <a:solidFill>
                                <a:schemeClr val="tx1"/>
                              </a:solidFill>
                              <a:latin typeface="Cambria Math" panose="02040503050406030204" pitchFamily="18" charset="0"/>
                            </a:rPr>
                            <m:t>𝑇</m:t>
                          </m:r>
                        </m:sub>
                      </m:sSub>
                      <m:sSub>
                        <m:sSubPr>
                          <m:ctrlPr>
                            <a:rPr lang="zh-CN" altLang="en-US" sz="2400" i="1">
                              <a:solidFill>
                                <a:schemeClr val="tx1"/>
                              </a:solidFill>
                              <a:latin typeface="Cambria Math" panose="02040503050406030204" pitchFamily="18" charset="0"/>
                            </a:rPr>
                          </m:ctrlPr>
                        </m:sSubPr>
                        <m:e>
                          <m:r>
                            <a:rPr lang="zh-CN" altLang="en-US" sz="2400" i="1">
                              <a:solidFill>
                                <a:schemeClr val="tx1"/>
                              </a:solidFill>
                              <a:latin typeface="Cambria Math" panose="02040503050406030204" pitchFamily="18" charset="0"/>
                            </a:rPr>
                            <m:t>𝐾</m:t>
                          </m:r>
                        </m:e>
                        <m:sub>
                          <m:r>
                            <a:rPr lang="zh-CN" altLang="en-US" sz="2400" i="1">
                              <a:solidFill>
                                <a:schemeClr val="tx1"/>
                              </a:solidFill>
                              <a:latin typeface="Cambria Math" panose="02040503050406030204" pitchFamily="18" charset="0"/>
                            </a:rPr>
                            <m:t>𝐴</m:t>
                          </m:r>
                        </m:sub>
                      </m:sSub>
                    </m:oMath>
                  </m:oMathPara>
                </a14:m>
                <a:endParaRPr lang="zh-CN" altLang="en-US" sz="2400" dirty="0">
                  <a:solidFill>
                    <a:schemeClr val="tx1"/>
                  </a:solidFill>
                </a:endParaRPr>
              </a:p>
            </p:txBody>
          </p:sp>
        </mc:Choice>
        <mc:Fallback xmlns="">
          <p:sp>
            <p:nvSpPr>
              <p:cNvPr id="128004" name="Object 2">
                <a:extLst>
                  <a:ext uri="{FF2B5EF4-FFF2-40B4-BE49-F238E27FC236}">
                    <a16:creationId xmlns:a16="http://schemas.microsoft.com/office/drawing/2014/main" id="{6B1A471B-1C60-453B-AF24-3D797DF567D3}"/>
                  </a:ext>
                </a:extLst>
              </p:cNvPr>
              <p:cNvSpPr txBox="1">
                <a:spLocks noRot="1" noChangeAspect="1" noMove="1" noResize="1" noEditPoints="1" noAdjustHandles="1" noChangeArrowheads="1" noChangeShapeType="1" noTextEdit="1"/>
              </p:cNvSpPr>
              <p:nvPr/>
            </p:nvSpPr>
            <p:spPr bwMode="auto">
              <a:xfrm>
                <a:off x="3519488" y="4857750"/>
                <a:ext cx="2195512" cy="514350"/>
              </a:xfrm>
              <a:prstGeom prst="rect">
                <a:avLst/>
              </a:prstGeom>
              <a:blipFill>
                <a:blip r:embed="rId4"/>
                <a:stretch>
                  <a:fillRect l="-831"/>
                </a:stretch>
              </a:blipFill>
              <a:ln>
                <a:noFill/>
              </a:ln>
              <a:effectLst/>
            </p:spPr>
            <p:txBody>
              <a:bodyPr/>
              <a:lstStyle/>
              <a:p>
                <a:r>
                  <a:rPr lang="zh-CN" alt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98064F-8C3C-41FD-B5E6-21C12EB3EECA}"/>
              </a:ext>
            </a:extLst>
          </p:cNvPr>
          <p:cNvSpPr>
            <a:spLocks noGrp="1"/>
          </p:cNvSpPr>
          <p:nvPr>
            <p:ph type="title"/>
          </p:nvPr>
        </p:nvSpPr>
        <p:spPr/>
        <p:txBody>
          <a:bodyPr/>
          <a:lstStyle/>
          <a:p>
            <a:r>
              <a:rPr lang="en-US" altLang="zh-CN" dirty="0"/>
              <a:t>Historical development of wind power</a:t>
            </a:r>
            <a:endParaRPr lang="zh-CN" altLang="en-US" sz="2800" dirty="0"/>
          </a:p>
        </p:txBody>
      </p:sp>
      <p:sp>
        <p:nvSpPr>
          <p:cNvPr id="3" name="内容占位符 2">
            <a:extLst>
              <a:ext uri="{FF2B5EF4-FFF2-40B4-BE49-F238E27FC236}">
                <a16:creationId xmlns:a16="http://schemas.microsoft.com/office/drawing/2014/main" id="{35F631C1-C2CA-40DF-9536-A54D97170AE3}"/>
              </a:ext>
            </a:extLst>
          </p:cNvPr>
          <p:cNvSpPr>
            <a:spLocks noGrp="1"/>
          </p:cNvSpPr>
          <p:nvPr>
            <p:ph idx="1"/>
          </p:nvPr>
        </p:nvSpPr>
        <p:spPr/>
        <p:txBody>
          <a:bodyPr/>
          <a:lstStyle/>
          <a:p>
            <a:r>
              <a:rPr lang="en-US" altLang="zh-CN" dirty="0"/>
              <a:t>Total installed capacity by the beginning of 2012</a:t>
            </a:r>
            <a:endParaRPr lang="zh-CN" altLang="en-US" dirty="0"/>
          </a:p>
        </p:txBody>
      </p:sp>
      <p:sp>
        <p:nvSpPr>
          <p:cNvPr id="4" name="灯片编号占位符 3">
            <a:extLst>
              <a:ext uri="{FF2B5EF4-FFF2-40B4-BE49-F238E27FC236}">
                <a16:creationId xmlns:a16="http://schemas.microsoft.com/office/drawing/2014/main" id="{41440A6F-1A1F-4704-89EF-6F0CE128C2DE}"/>
              </a:ext>
            </a:extLst>
          </p:cNvPr>
          <p:cNvSpPr>
            <a:spLocks noGrp="1"/>
          </p:cNvSpPr>
          <p:nvPr>
            <p:ph type="sldNum" sz="quarter" idx="12"/>
          </p:nvPr>
        </p:nvSpPr>
        <p:spPr/>
        <p:txBody>
          <a:bodyPr/>
          <a:lstStyle/>
          <a:p>
            <a:pPr>
              <a:defRPr/>
            </a:pPr>
            <a:fld id="{A5A7C52C-B8D8-46AC-9434-6888604DA894}" type="slidenum">
              <a:rPr lang="en-US" altLang="zh-CN" smtClean="0"/>
              <a:pPr>
                <a:defRPr/>
              </a:pPr>
              <a:t>6</a:t>
            </a:fld>
            <a:endParaRPr lang="en-US" altLang="zh-CN"/>
          </a:p>
        </p:txBody>
      </p:sp>
      <p:pic>
        <p:nvPicPr>
          <p:cNvPr id="5" name="图片 4">
            <a:extLst>
              <a:ext uri="{FF2B5EF4-FFF2-40B4-BE49-F238E27FC236}">
                <a16:creationId xmlns:a16="http://schemas.microsoft.com/office/drawing/2014/main" id="{EE8AF476-3390-4615-8082-3CF3B2ECB900}"/>
              </a:ext>
            </a:extLst>
          </p:cNvPr>
          <p:cNvPicPr>
            <a:picLocks noChangeAspect="1"/>
          </p:cNvPicPr>
          <p:nvPr/>
        </p:nvPicPr>
        <p:blipFill>
          <a:blip r:embed="rId2"/>
          <a:stretch>
            <a:fillRect/>
          </a:stretch>
        </p:blipFill>
        <p:spPr>
          <a:xfrm>
            <a:off x="1031081" y="1891098"/>
            <a:ext cx="7081838" cy="4362065"/>
          </a:xfrm>
          <a:prstGeom prst="rect">
            <a:avLst/>
          </a:prstGeom>
        </p:spPr>
      </p:pic>
    </p:spTree>
    <p:extLst>
      <p:ext uri="{BB962C8B-B14F-4D97-AF65-F5344CB8AC3E}">
        <p14:creationId xmlns:p14="http://schemas.microsoft.com/office/powerpoint/2010/main" val="2141370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1">
            <a:extLst>
              <a:ext uri="{FF2B5EF4-FFF2-40B4-BE49-F238E27FC236}">
                <a16:creationId xmlns:a16="http://schemas.microsoft.com/office/drawing/2014/main" id="{4FC42671-7B57-4AB0-98CC-E0F02E4FDB2F}"/>
              </a:ext>
            </a:extLst>
          </p:cNvPr>
          <p:cNvSpPr>
            <a:spLocks noGrp="1" noChangeArrowheads="1"/>
          </p:cNvSpPr>
          <p:nvPr>
            <p:ph type="title"/>
          </p:nvPr>
        </p:nvSpPr>
        <p:spPr/>
        <p:txBody>
          <a:bodyPr/>
          <a:lstStyle/>
          <a:p>
            <a:r>
              <a:rPr lang="en-US" altLang="zh-CN" dirty="0">
                <a:latin typeface="Times New Roman" panose="02020603050405020304" pitchFamily="18" charset="0"/>
                <a:ea typeface="SimSun" panose="02010600030101010101" pitchFamily="2" charset="-122"/>
              </a:rPr>
              <a:t>Air Density Correction Factors</a:t>
            </a:r>
            <a:endParaRPr lang="zh-CN" altLang="en-US" dirty="0">
              <a:ea typeface="SimSun" panose="02010600030101010101" pitchFamily="2" charset="-122"/>
            </a:endParaRPr>
          </a:p>
        </p:txBody>
      </p:sp>
      <p:pic>
        <p:nvPicPr>
          <p:cNvPr id="130051" name="内容占位符 5">
            <a:extLst>
              <a:ext uri="{FF2B5EF4-FFF2-40B4-BE49-F238E27FC236}">
                <a16:creationId xmlns:a16="http://schemas.microsoft.com/office/drawing/2014/main" id="{0CC3D778-A47E-41CE-8477-F6E6609342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04800" y="1478745"/>
            <a:ext cx="4486275" cy="4419600"/>
          </a:xfrm>
        </p:spPr>
      </p:pic>
      <p:pic>
        <p:nvPicPr>
          <p:cNvPr id="130052" name="内容占位符 6">
            <a:extLst>
              <a:ext uri="{FF2B5EF4-FFF2-40B4-BE49-F238E27FC236}">
                <a16:creationId xmlns:a16="http://schemas.microsoft.com/office/drawing/2014/main" id="{2CC83F41-7003-422A-BF72-22870285F900}"/>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572000" y="1675595"/>
            <a:ext cx="4125912" cy="40259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68B8D-79EA-46B2-80A0-290FECF94957}"/>
              </a:ext>
            </a:extLst>
          </p:cNvPr>
          <p:cNvSpPr>
            <a:spLocks noGrp="1"/>
          </p:cNvSpPr>
          <p:nvPr>
            <p:ph type="title"/>
          </p:nvPr>
        </p:nvSpPr>
        <p:spPr/>
        <p:txBody>
          <a:bodyPr/>
          <a:lstStyle/>
          <a:p>
            <a:r>
              <a:rPr lang="en-US" altLang="zh-CN" sz="3200" b="1" kern="0" dirty="0"/>
              <a:t>Simple Rule of Thumb</a:t>
            </a:r>
            <a:endParaRPr lang="zh-CN" altLang="en-US" dirty="0"/>
          </a:p>
        </p:txBody>
      </p:sp>
      <p:sp>
        <p:nvSpPr>
          <p:cNvPr id="3" name="内容占位符 2">
            <a:extLst>
              <a:ext uri="{FF2B5EF4-FFF2-40B4-BE49-F238E27FC236}">
                <a16:creationId xmlns:a16="http://schemas.microsoft.com/office/drawing/2014/main" id="{47DACEFC-445D-4295-8BC4-E7ED4A0A3876}"/>
              </a:ext>
            </a:extLst>
          </p:cNvPr>
          <p:cNvSpPr>
            <a:spLocks noGrp="1"/>
          </p:cNvSpPr>
          <p:nvPr>
            <p:ph idx="1"/>
          </p:nvPr>
        </p:nvSpPr>
        <p:spPr/>
        <p:txBody>
          <a:bodyPr/>
          <a:lstStyle/>
          <a:p>
            <a:r>
              <a:rPr lang="en-US" altLang="zh-CN" dirty="0"/>
              <a:t>Annual Energy (kWh) = 1.64 D2 Vavg3</a:t>
            </a:r>
          </a:p>
          <a:p>
            <a:r>
              <a:rPr lang="en-US" altLang="zh-CN" dirty="0"/>
              <a:t>D = rotor diameter, meters </a:t>
            </a:r>
          </a:p>
          <a:p>
            <a:r>
              <a:rPr lang="en-US" altLang="zh-CN" dirty="0" err="1"/>
              <a:t>Vavg</a:t>
            </a:r>
            <a:r>
              <a:rPr lang="en-US" altLang="zh-CN" dirty="0"/>
              <a:t> = annual average wind speed (m/sec)</a:t>
            </a:r>
          </a:p>
          <a:p>
            <a:endParaRPr lang="en-US" altLang="zh-CN" dirty="0"/>
          </a:p>
          <a:p>
            <a:r>
              <a:rPr lang="en-US" altLang="zh-CN" b="1" kern="0" dirty="0">
                <a:solidFill>
                  <a:schemeClr val="tx2"/>
                </a:solidFill>
              </a:rPr>
              <a:t>Why using average wind speed is a poor approximation of site potential</a:t>
            </a:r>
          </a:p>
          <a:p>
            <a:pPr marL="342900" indent="-342900">
              <a:spcBef>
                <a:spcPct val="20000"/>
              </a:spcBef>
              <a:buClr>
                <a:schemeClr val="tx1"/>
              </a:buClr>
              <a:buSzPct val="125000"/>
              <a:buFontTx/>
              <a:buChar char="•"/>
              <a:defRPr/>
            </a:pPr>
            <a:r>
              <a:rPr lang="en-US" altLang="zh-CN" dirty="0"/>
              <a:t> </a:t>
            </a:r>
            <a:r>
              <a:rPr lang="en-US" altLang="zh-CN" kern="0" dirty="0"/>
              <a:t>Let’s consider the following:</a:t>
            </a:r>
          </a:p>
          <a:p>
            <a:pPr marL="742950" lvl="1" indent="-285750">
              <a:spcBef>
                <a:spcPct val="20000"/>
              </a:spcBef>
              <a:buClr>
                <a:schemeClr val="tx1"/>
              </a:buClr>
              <a:buSzPct val="75000"/>
              <a:buFontTx/>
              <a:buChar char="–"/>
              <a:defRPr/>
            </a:pPr>
            <a:r>
              <a:rPr lang="en-US" altLang="zh-CN" sz="2400" kern="0" dirty="0"/>
              <a:t>What is energy in 200 hours of 7m/s wind?</a:t>
            </a:r>
          </a:p>
          <a:p>
            <a:pPr marL="742950" lvl="1" indent="-285750">
              <a:spcBef>
                <a:spcPct val="20000"/>
              </a:spcBef>
              <a:buClr>
                <a:schemeClr val="tx1"/>
              </a:buClr>
              <a:buSzPct val="75000"/>
              <a:buFontTx/>
              <a:buChar char="–"/>
              <a:defRPr/>
            </a:pPr>
            <a:r>
              <a:rPr lang="en-US" altLang="zh-CN" sz="2400" kern="0" dirty="0"/>
              <a:t>Compare with energy in 100 hours of 4m/s and 100 hours at 10m/s </a:t>
            </a:r>
          </a:p>
          <a:p>
            <a:pPr marL="742950" lvl="1" indent="-285750">
              <a:spcBef>
                <a:spcPct val="20000"/>
              </a:spcBef>
              <a:buClr>
                <a:schemeClr val="tx1"/>
              </a:buClr>
              <a:buSzPct val="75000"/>
              <a:buFontTx/>
              <a:buChar char="–"/>
              <a:defRPr/>
            </a:pPr>
            <a:r>
              <a:rPr lang="en-US" altLang="zh-CN" sz="2400" kern="0" dirty="0"/>
              <a:t>(NOTE: both average 7m/s)?</a:t>
            </a:r>
          </a:p>
          <a:p>
            <a:endParaRPr lang="en-US" altLang="zh-CN" dirty="0"/>
          </a:p>
          <a:p>
            <a:endParaRPr lang="zh-CN" altLang="en-US" dirty="0"/>
          </a:p>
        </p:txBody>
      </p:sp>
      <p:sp>
        <p:nvSpPr>
          <p:cNvPr id="4" name="灯片编号占位符 3">
            <a:extLst>
              <a:ext uri="{FF2B5EF4-FFF2-40B4-BE49-F238E27FC236}">
                <a16:creationId xmlns:a16="http://schemas.microsoft.com/office/drawing/2014/main" id="{67F47AAB-E7C8-4DF8-ACC2-F7D5434A6A14}"/>
              </a:ext>
            </a:extLst>
          </p:cNvPr>
          <p:cNvSpPr>
            <a:spLocks noGrp="1"/>
          </p:cNvSpPr>
          <p:nvPr>
            <p:ph type="sldNum" sz="quarter" idx="12"/>
          </p:nvPr>
        </p:nvSpPr>
        <p:spPr/>
        <p:txBody>
          <a:bodyPr/>
          <a:lstStyle/>
          <a:p>
            <a:pPr>
              <a:defRPr/>
            </a:pPr>
            <a:fld id="{A5A7C52C-B8D8-46AC-9434-6888604DA894}" type="slidenum">
              <a:rPr lang="en-US" altLang="zh-CN" smtClean="0"/>
              <a:pPr>
                <a:defRPr/>
              </a:pPr>
              <a:t>61</a:t>
            </a:fld>
            <a:endParaRPr lang="en-US" altLang="zh-CN"/>
          </a:p>
        </p:txBody>
      </p:sp>
    </p:spTree>
    <p:extLst>
      <p:ext uri="{BB962C8B-B14F-4D97-AF65-F5344CB8AC3E}">
        <p14:creationId xmlns:p14="http://schemas.microsoft.com/office/powerpoint/2010/main" val="2811086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3123" name="对象 1">
                <a:extLst>
                  <a:ext uri="{FF2B5EF4-FFF2-40B4-BE49-F238E27FC236}">
                    <a16:creationId xmlns:a16="http://schemas.microsoft.com/office/drawing/2014/main" id="{28EFF821-F554-4977-96FA-D2834417528E}"/>
                  </a:ext>
                </a:extLst>
              </p:cNvPr>
              <p:cNvSpPr txBox="1"/>
              <p:nvPr/>
            </p:nvSpPr>
            <p:spPr bwMode="auto">
              <a:xfrm>
                <a:off x="835025" y="1676400"/>
                <a:ext cx="6861175" cy="4038600"/>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3366"/>
                              </a:solidFill>
                              <a:latin typeface="Cambria Math" panose="02040503050406030204" pitchFamily="18" charset="0"/>
                            </a:rPr>
                          </m:ctrlPr>
                        </m:sSubPr>
                        <m:e>
                          <m:r>
                            <a:rPr lang="en-US" i="1">
                              <a:solidFill>
                                <a:srgbClr val="003366"/>
                              </a:solidFill>
                              <a:latin typeface="Cambria Math" panose="02040503050406030204" pitchFamily="18" charset="0"/>
                            </a:rPr>
                            <m:t>𝑃</m:t>
                          </m:r>
                        </m:e>
                        <m:sub>
                          <m:r>
                            <a:rPr lang="en-US" i="1">
                              <a:solidFill>
                                <a:srgbClr val="003366"/>
                              </a:solidFill>
                              <a:latin typeface="Cambria Math" panose="02040503050406030204" pitchFamily="18" charset="0"/>
                            </a:rPr>
                            <m:t>𝑤</m:t>
                          </m:r>
                        </m:sub>
                      </m:sSub>
                      <m:r>
                        <a:rPr lang="en-US" i="1">
                          <a:solidFill>
                            <a:srgbClr val="003366"/>
                          </a:solidFill>
                          <a:latin typeface="Cambria Math" panose="02040503050406030204" pitchFamily="18" charset="0"/>
                        </a:rPr>
                        <m:t>=</m:t>
                      </m:r>
                      <m:f>
                        <m:fPr>
                          <m:ctrlPr>
                            <a:rPr lang="en-US" i="1">
                              <a:solidFill>
                                <a:srgbClr val="003366"/>
                              </a:solidFill>
                              <a:latin typeface="Cambria Math" panose="02040503050406030204" pitchFamily="18" charset="0"/>
                            </a:rPr>
                          </m:ctrlPr>
                        </m:fPr>
                        <m:num>
                          <m:r>
                            <a:rPr lang="en-US" i="1">
                              <a:solidFill>
                                <a:srgbClr val="003366"/>
                              </a:solidFill>
                              <a:latin typeface="Cambria Math" panose="02040503050406030204" pitchFamily="18" charset="0"/>
                            </a:rPr>
                            <m:t>1</m:t>
                          </m:r>
                        </m:num>
                        <m:den>
                          <m:r>
                            <a:rPr lang="en-US" i="1">
                              <a:solidFill>
                                <a:srgbClr val="003366"/>
                              </a:solidFill>
                              <a:latin typeface="Cambria Math" panose="02040503050406030204" pitchFamily="18" charset="0"/>
                            </a:rPr>
                            <m:t>2</m:t>
                          </m:r>
                        </m:den>
                      </m:f>
                      <m:r>
                        <a:rPr lang="en-US" i="1">
                          <a:solidFill>
                            <a:srgbClr val="003366"/>
                          </a:solidFill>
                          <a:latin typeface="Cambria Math" panose="02040503050406030204" pitchFamily="18" charset="0"/>
                        </a:rPr>
                        <m:t>𝜌</m:t>
                      </m:r>
                      <m:r>
                        <a:rPr lang="en-US" i="1">
                          <a:solidFill>
                            <a:srgbClr val="003366"/>
                          </a:solidFill>
                          <a:latin typeface="Cambria Math" panose="02040503050406030204" pitchFamily="18" charset="0"/>
                        </a:rPr>
                        <m:t>𝐴</m:t>
                      </m:r>
                      <m:sSup>
                        <m:sSupPr>
                          <m:ctrlPr>
                            <a:rPr lang="en-US" i="1">
                              <a:solidFill>
                                <a:srgbClr val="003366"/>
                              </a:solidFill>
                              <a:latin typeface="Cambria Math" panose="02040503050406030204" pitchFamily="18" charset="0"/>
                            </a:rPr>
                          </m:ctrlPr>
                        </m:sSupPr>
                        <m:e>
                          <m:r>
                            <a:rPr lang="en-US" i="1">
                              <a:solidFill>
                                <a:srgbClr val="003366"/>
                              </a:solidFill>
                              <a:latin typeface="Cambria Math" panose="02040503050406030204" pitchFamily="18" charset="0"/>
                            </a:rPr>
                            <m:t>𝑣</m:t>
                          </m:r>
                        </m:e>
                        <m:sup>
                          <m:r>
                            <a:rPr lang="en-US" i="1">
                              <a:solidFill>
                                <a:srgbClr val="003366"/>
                              </a:solidFill>
                              <a:latin typeface="Cambria Math" panose="02040503050406030204" pitchFamily="18" charset="0"/>
                            </a:rPr>
                            <m:t>3</m:t>
                          </m:r>
                        </m:sup>
                      </m:sSup>
                    </m:oMath>
                    <m:oMath xmlns:m="http://schemas.openxmlformats.org/officeDocument/2006/math">
                      <m:r>
                        <a:rPr lang="en-US" i="1">
                          <a:solidFill>
                            <a:srgbClr val="003366"/>
                          </a:solidFill>
                          <a:latin typeface="Cambria Math" panose="02040503050406030204" pitchFamily="18" charset="0"/>
                        </a:rPr>
                        <m:t>𝜌</m:t>
                      </m:r>
                      <m:r>
                        <a:rPr lang="en-US" i="1">
                          <a:solidFill>
                            <a:srgbClr val="003366"/>
                          </a:solidFill>
                          <a:latin typeface="Cambria Math" panose="02040503050406030204" pitchFamily="18" charset="0"/>
                        </a:rPr>
                        <m:t>=1.225</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𝑘𝑔</m:t>
                      </m:r>
                      <m:r>
                        <a:rPr lang="en-US" i="1">
                          <a:solidFill>
                            <a:srgbClr val="003366"/>
                          </a:solidFill>
                          <a:latin typeface="Cambria Math" panose="02040503050406030204" pitchFamily="18" charset="0"/>
                        </a:rPr>
                        <m:t>/</m:t>
                      </m:r>
                      <m:sSup>
                        <m:sSupPr>
                          <m:ctrlPr>
                            <a:rPr lang="en-US" i="1">
                              <a:solidFill>
                                <a:srgbClr val="003366"/>
                              </a:solidFill>
                              <a:latin typeface="Cambria Math" panose="02040503050406030204" pitchFamily="18" charset="0"/>
                            </a:rPr>
                          </m:ctrlPr>
                        </m:sSupPr>
                        <m:e>
                          <m:r>
                            <a:rPr lang="en-US" i="1">
                              <a:solidFill>
                                <a:srgbClr val="003366"/>
                              </a:solidFill>
                              <a:latin typeface="Cambria Math" panose="02040503050406030204" pitchFamily="18" charset="0"/>
                            </a:rPr>
                            <m:t>𝑚</m:t>
                          </m:r>
                        </m:e>
                        <m:sup>
                          <m:r>
                            <a:rPr lang="en-US" i="1">
                              <a:solidFill>
                                <a:srgbClr val="003366"/>
                              </a:solidFill>
                              <a:latin typeface="Cambria Math" panose="02040503050406030204" pitchFamily="18" charset="0"/>
                            </a:rPr>
                            <m:t>3</m:t>
                          </m:r>
                        </m:sup>
                      </m:sSup>
                      <m:r>
                        <a:rPr lang="en-US" i="1">
                          <a:solidFill>
                            <a:srgbClr val="003366"/>
                          </a:solidFill>
                          <a:latin typeface="Cambria Math" panose="02040503050406030204" pitchFamily="18" charset="0"/>
                        </a:rPr>
                        <m:t>(1</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𝑎𝑡𝑚</m:t>
                      </m:r>
                      <m:r>
                        <a:rPr lang="en-US" i="1">
                          <a:solidFill>
                            <a:srgbClr val="003366"/>
                          </a:solidFill>
                          <a:latin typeface="Cambria Math" panose="02040503050406030204" pitchFamily="18" charset="0"/>
                        </a:rPr>
                        <m:t>,</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15°</m:t>
                      </m:r>
                      <m:r>
                        <a:rPr lang="en-US" i="1">
                          <a:solidFill>
                            <a:srgbClr val="003366"/>
                          </a:solidFill>
                          <a:latin typeface="Cambria Math" panose="02040503050406030204" pitchFamily="18" charset="0"/>
                        </a:rPr>
                        <m:t>𝐶</m:t>
                      </m:r>
                      <m:r>
                        <a:rPr lang="en-US" i="1">
                          <a:solidFill>
                            <a:srgbClr val="003366"/>
                          </a:solidFill>
                          <a:latin typeface="Cambria Math" panose="02040503050406030204" pitchFamily="18" charset="0"/>
                        </a:rPr>
                        <m:t>)</m:t>
                      </m:r>
                    </m:oMath>
                    <m:oMath xmlns:m="http://schemas.openxmlformats.org/officeDocument/2006/math">
                      <m:sSub>
                        <m:sSubPr>
                          <m:ctrlPr>
                            <a:rPr lang="en-US" i="1">
                              <a:solidFill>
                                <a:srgbClr val="003366"/>
                              </a:solidFill>
                              <a:latin typeface="Cambria Math" panose="02040503050406030204" pitchFamily="18" charset="0"/>
                            </a:rPr>
                          </m:ctrlPr>
                        </m:sSubPr>
                        <m:e>
                          <m:r>
                            <a:rPr lang="en-US" b="0" i="1" smtClean="0">
                              <a:solidFill>
                                <a:srgbClr val="003366"/>
                              </a:solidFill>
                              <a:latin typeface="Cambria Math" panose="02040503050406030204" pitchFamily="18" charset="0"/>
                            </a:rPr>
                            <m:t>𝐸</m:t>
                          </m:r>
                        </m:e>
                        <m:sub>
                          <m:r>
                            <a:rPr lang="en-US" i="1">
                              <a:solidFill>
                                <a:srgbClr val="003366"/>
                              </a:solidFill>
                              <a:latin typeface="Cambria Math" panose="02040503050406030204" pitchFamily="18" charset="0"/>
                            </a:rPr>
                            <m:t>7</m:t>
                          </m:r>
                          <m:r>
                            <a:rPr lang="en-US" i="1">
                              <a:solidFill>
                                <a:srgbClr val="003366"/>
                              </a:solidFill>
                              <a:latin typeface="Cambria Math" panose="02040503050406030204" pitchFamily="18" charset="0"/>
                            </a:rPr>
                            <m:t>𝑚</m:t>
                          </m:r>
                          <m:r>
                            <a:rPr lang="en-US" i="1">
                              <a:solidFill>
                                <a:srgbClr val="003366"/>
                              </a:solidFill>
                              <a:latin typeface="Cambria Math" panose="02040503050406030204" pitchFamily="18" charset="0"/>
                            </a:rPr>
                            <m:t>/</m:t>
                          </m:r>
                          <m:r>
                            <a:rPr lang="en-US" i="1">
                              <a:solidFill>
                                <a:srgbClr val="003366"/>
                              </a:solidFill>
                              <a:latin typeface="Cambria Math" panose="02040503050406030204" pitchFamily="18" charset="0"/>
                            </a:rPr>
                            <m:t>𝑠</m:t>
                          </m:r>
                        </m:sub>
                      </m:sSub>
                      <m:r>
                        <a:rPr lang="en-US" i="1">
                          <a:solidFill>
                            <a:srgbClr val="003366"/>
                          </a:solidFill>
                          <a:latin typeface="Cambria Math" panose="02040503050406030204" pitchFamily="18" charset="0"/>
                        </a:rPr>
                        <m:t>=</m:t>
                      </m:r>
                      <m:f>
                        <m:fPr>
                          <m:ctrlPr>
                            <a:rPr lang="en-US" i="1">
                              <a:solidFill>
                                <a:srgbClr val="003366"/>
                              </a:solidFill>
                              <a:latin typeface="Cambria Math" panose="02040503050406030204" pitchFamily="18" charset="0"/>
                            </a:rPr>
                          </m:ctrlPr>
                        </m:fPr>
                        <m:num>
                          <m:r>
                            <a:rPr lang="en-US" i="1">
                              <a:solidFill>
                                <a:srgbClr val="003366"/>
                              </a:solidFill>
                              <a:latin typeface="Cambria Math" panose="02040503050406030204" pitchFamily="18" charset="0"/>
                            </a:rPr>
                            <m:t>1</m:t>
                          </m:r>
                        </m:num>
                        <m:den>
                          <m:r>
                            <a:rPr lang="en-US" i="1">
                              <a:solidFill>
                                <a:srgbClr val="003366"/>
                              </a:solidFill>
                              <a:latin typeface="Cambria Math" panose="02040503050406030204" pitchFamily="18" charset="0"/>
                            </a:rPr>
                            <m:t>2</m:t>
                          </m:r>
                        </m:den>
                      </m:f>
                      <m:r>
                        <a:rPr lang="en-US" i="1">
                          <a:solidFill>
                            <a:srgbClr val="003366"/>
                          </a:solidFill>
                          <a:latin typeface="Cambria Math" panose="02040503050406030204" pitchFamily="18" charset="0"/>
                        </a:rPr>
                        <m:t>⋅1.225⋅1</m:t>
                      </m:r>
                      <m:r>
                        <a:rPr lang="en-US" i="0">
                          <a:solidFill>
                            <a:srgbClr val="003366"/>
                          </a:solidFill>
                          <a:latin typeface="Cambria Math" panose="02040503050406030204" pitchFamily="18" charset="0"/>
                        </a:rPr>
                        <m:t> </m:t>
                      </m:r>
                      <m:sSup>
                        <m:sSupPr>
                          <m:ctrlPr>
                            <a:rPr lang="en-US" i="1">
                              <a:solidFill>
                                <a:srgbClr val="003366"/>
                              </a:solidFill>
                              <a:latin typeface="Cambria Math" panose="02040503050406030204" pitchFamily="18" charset="0"/>
                            </a:rPr>
                          </m:ctrlPr>
                        </m:sSupPr>
                        <m:e>
                          <m:r>
                            <a:rPr lang="en-US" i="1">
                              <a:solidFill>
                                <a:srgbClr val="003366"/>
                              </a:solidFill>
                              <a:latin typeface="Cambria Math" panose="02040503050406030204" pitchFamily="18" charset="0"/>
                            </a:rPr>
                            <m:t>𝑚</m:t>
                          </m:r>
                        </m:e>
                        <m:sup>
                          <m:r>
                            <a:rPr lang="en-US" i="1">
                              <a:solidFill>
                                <a:srgbClr val="003366"/>
                              </a:solidFill>
                              <a:latin typeface="Cambria Math" panose="02040503050406030204" pitchFamily="18" charset="0"/>
                            </a:rPr>
                            <m:t>2</m:t>
                          </m:r>
                        </m:sup>
                      </m:sSup>
                      <m:r>
                        <a:rPr lang="en-US" i="1">
                          <a:solidFill>
                            <a:srgbClr val="003366"/>
                          </a:solidFill>
                          <a:latin typeface="Cambria Math" panose="02040503050406030204" pitchFamily="18" charset="0"/>
                        </a:rPr>
                        <m:t>⋅(7</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𝑚</m:t>
                      </m:r>
                      <m:r>
                        <a:rPr lang="en-US" i="1">
                          <a:solidFill>
                            <a:srgbClr val="003366"/>
                          </a:solidFill>
                          <a:latin typeface="Cambria Math" panose="02040503050406030204" pitchFamily="18" charset="0"/>
                        </a:rPr>
                        <m:t>/</m:t>
                      </m:r>
                      <m:r>
                        <a:rPr lang="en-US" i="1">
                          <a:solidFill>
                            <a:srgbClr val="003366"/>
                          </a:solidFill>
                          <a:latin typeface="Cambria Math" panose="02040503050406030204" pitchFamily="18" charset="0"/>
                        </a:rPr>
                        <m:t>𝑠</m:t>
                      </m:r>
                      <m:sSup>
                        <m:sSupPr>
                          <m:ctrlPr>
                            <a:rPr lang="en-US" i="1">
                              <a:solidFill>
                                <a:srgbClr val="003366"/>
                              </a:solidFill>
                              <a:latin typeface="Cambria Math" panose="02040503050406030204" pitchFamily="18" charset="0"/>
                            </a:rPr>
                          </m:ctrlPr>
                        </m:sSupPr>
                        <m:e>
                          <m:r>
                            <a:rPr lang="en-US" i="1">
                              <a:solidFill>
                                <a:srgbClr val="003366"/>
                              </a:solidFill>
                              <a:latin typeface="Cambria Math" panose="02040503050406030204" pitchFamily="18" charset="0"/>
                            </a:rPr>
                            <m:t>)</m:t>
                          </m:r>
                        </m:e>
                        <m:sup>
                          <m:r>
                            <a:rPr lang="en-US" i="1">
                              <a:solidFill>
                                <a:srgbClr val="003366"/>
                              </a:solidFill>
                              <a:latin typeface="Cambria Math" panose="02040503050406030204" pitchFamily="18" charset="0"/>
                            </a:rPr>
                            <m:t>3</m:t>
                          </m:r>
                        </m:sup>
                      </m:sSup>
                      <m:r>
                        <a:rPr lang="en-US" i="1">
                          <a:solidFill>
                            <a:srgbClr val="003366"/>
                          </a:solidFill>
                          <a:latin typeface="Cambria Math" panose="02040503050406030204" pitchFamily="18" charset="0"/>
                        </a:rPr>
                        <m:t>⋅200</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h𝑜𝑢𝑟𝑠</m:t>
                      </m:r>
                      <m:r>
                        <a:rPr lang="en-US" i="1">
                          <a:solidFill>
                            <a:srgbClr val="003366"/>
                          </a:solidFill>
                          <a:latin typeface="Cambria Math" panose="02040503050406030204" pitchFamily="18" charset="0"/>
                        </a:rPr>
                        <m:t>=42.02</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𝑘𝑊h</m:t>
                      </m:r>
                    </m:oMath>
                    <m:oMath xmlns:m="http://schemas.openxmlformats.org/officeDocument/2006/math">
                      <m:sSub>
                        <m:sSubPr>
                          <m:ctrlPr>
                            <a:rPr lang="en-US" i="1">
                              <a:solidFill>
                                <a:srgbClr val="003366"/>
                              </a:solidFill>
                              <a:latin typeface="Cambria Math" panose="02040503050406030204" pitchFamily="18" charset="0"/>
                            </a:rPr>
                          </m:ctrlPr>
                        </m:sSubPr>
                        <m:e>
                          <m:r>
                            <a:rPr lang="en-US" b="0" i="1" smtClean="0">
                              <a:solidFill>
                                <a:srgbClr val="003366"/>
                              </a:solidFill>
                              <a:latin typeface="Cambria Math" panose="02040503050406030204" pitchFamily="18" charset="0"/>
                            </a:rPr>
                            <m:t>𝐸</m:t>
                          </m:r>
                        </m:e>
                        <m:sub>
                          <m:r>
                            <a:rPr lang="en-US" i="1">
                              <a:solidFill>
                                <a:srgbClr val="003366"/>
                              </a:solidFill>
                              <a:latin typeface="Cambria Math" panose="02040503050406030204" pitchFamily="18" charset="0"/>
                            </a:rPr>
                            <m:t>4</m:t>
                          </m:r>
                          <m:r>
                            <a:rPr lang="en-US" i="1">
                              <a:solidFill>
                                <a:srgbClr val="003366"/>
                              </a:solidFill>
                              <a:latin typeface="Cambria Math" panose="02040503050406030204" pitchFamily="18" charset="0"/>
                            </a:rPr>
                            <m:t>𝑚</m:t>
                          </m:r>
                          <m:r>
                            <a:rPr lang="en-US" i="1">
                              <a:solidFill>
                                <a:srgbClr val="003366"/>
                              </a:solidFill>
                              <a:latin typeface="Cambria Math" panose="02040503050406030204" pitchFamily="18" charset="0"/>
                            </a:rPr>
                            <m:t>/</m:t>
                          </m:r>
                          <m:r>
                            <a:rPr lang="en-US" i="1">
                              <a:solidFill>
                                <a:srgbClr val="003366"/>
                              </a:solidFill>
                              <a:latin typeface="Cambria Math" panose="02040503050406030204" pitchFamily="18" charset="0"/>
                            </a:rPr>
                            <m:t>𝑠</m:t>
                          </m:r>
                        </m:sub>
                      </m:sSub>
                      <m:r>
                        <a:rPr lang="en-US" i="1">
                          <a:solidFill>
                            <a:srgbClr val="003366"/>
                          </a:solidFill>
                          <a:latin typeface="Cambria Math" panose="02040503050406030204" pitchFamily="18" charset="0"/>
                        </a:rPr>
                        <m:t>=</m:t>
                      </m:r>
                      <m:f>
                        <m:fPr>
                          <m:ctrlPr>
                            <a:rPr lang="en-US" i="1">
                              <a:solidFill>
                                <a:srgbClr val="003366"/>
                              </a:solidFill>
                              <a:latin typeface="Cambria Math" panose="02040503050406030204" pitchFamily="18" charset="0"/>
                            </a:rPr>
                          </m:ctrlPr>
                        </m:fPr>
                        <m:num>
                          <m:r>
                            <a:rPr lang="en-US" i="1">
                              <a:solidFill>
                                <a:srgbClr val="003366"/>
                              </a:solidFill>
                              <a:latin typeface="Cambria Math" panose="02040503050406030204" pitchFamily="18" charset="0"/>
                            </a:rPr>
                            <m:t>1</m:t>
                          </m:r>
                        </m:num>
                        <m:den>
                          <m:r>
                            <a:rPr lang="en-US" i="1">
                              <a:solidFill>
                                <a:srgbClr val="003366"/>
                              </a:solidFill>
                              <a:latin typeface="Cambria Math" panose="02040503050406030204" pitchFamily="18" charset="0"/>
                            </a:rPr>
                            <m:t>2</m:t>
                          </m:r>
                        </m:den>
                      </m:f>
                      <m:r>
                        <a:rPr lang="en-US" i="1">
                          <a:solidFill>
                            <a:srgbClr val="003366"/>
                          </a:solidFill>
                          <a:latin typeface="Cambria Math" panose="02040503050406030204" pitchFamily="18" charset="0"/>
                        </a:rPr>
                        <m:t>⋅1.225⋅1</m:t>
                      </m:r>
                      <m:r>
                        <a:rPr lang="en-US" i="0">
                          <a:solidFill>
                            <a:srgbClr val="003366"/>
                          </a:solidFill>
                          <a:latin typeface="Cambria Math" panose="02040503050406030204" pitchFamily="18" charset="0"/>
                        </a:rPr>
                        <m:t> </m:t>
                      </m:r>
                      <m:sSup>
                        <m:sSupPr>
                          <m:ctrlPr>
                            <a:rPr lang="en-US" i="1">
                              <a:solidFill>
                                <a:srgbClr val="003366"/>
                              </a:solidFill>
                              <a:latin typeface="Cambria Math" panose="02040503050406030204" pitchFamily="18" charset="0"/>
                            </a:rPr>
                          </m:ctrlPr>
                        </m:sSupPr>
                        <m:e>
                          <m:r>
                            <a:rPr lang="en-US" i="1">
                              <a:solidFill>
                                <a:srgbClr val="003366"/>
                              </a:solidFill>
                              <a:latin typeface="Cambria Math" panose="02040503050406030204" pitchFamily="18" charset="0"/>
                            </a:rPr>
                            <m:t>𝑚</m:t>
                          </m:r>
                        </m:e>
                        <m:sup>
                          <m:r>
                            <a:rPr lang="en-US" i="1">
                              <a:solidFill>
                                <a:srgbClr val="003366"/>
                              </a:solidFill>
                              <a:latin typeface="Cambria Math" panose="02040503050406030204" pitchFamily="18" charset="0"/>
                            </a:rPr>
                            <m:t>2</m:t>
                          </m:r>
                        </m:sup>
                      </m:sSup>
                      <m:r>
                        <a:rPr lang="en-US" i="1">
                          <a:solidFill>
                            <a:srgbClr val="003366"/>
                          </a:solidFill>
                          <a:latin typeface="Cambria Math" panose="02040503050406030204" pitchFamily="18" charset="0"/>
                        </a:rPr>
                        <m:t>⋅(4</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𝑚</m:t>
                      </m:r>
                      <m:r>
                        <a:rPr lang="en-US" i="1">
                          <a:solidFill>
                            <a:srgbClr val="003366"/>
                          </a:solidFill>
                          <a:latin typeface="Cambria Math" panose="02040503050406030204" pitchFamily="18" charset="0"/>
                        </a:rPr>
                        <m:t>/</m:t>
                      </m:r>
                      <m:r>
                        <a:rPr lang="en-US" i="1">
                          <a:solidFill>
                            <a:srgbClr val="003366"/>
                          </a:solidFill>
                          <a:latin typeface="Cambria Math" panose="02040503050406030204" pitchFamily="18" charset="0"/>
                        </a:rPr>
                        <m:t>𝑠</m:t>
                      </m:r>
                      <m:sSup>
                        <m:sSupPr>
                          <m:ctrlPr>
                            <a:rPr lang="en-US" i="1">
                              <a:solidFill>
                                <a:srgbClr val="003366"/>
                              </a:solidFill>
                              <a:latin typeface="Cambria Math" panose="02040503050406030204" pitchFamily="18" charset="0"/>
                            </a:rPr>
                          </m:ctrlPr>
                        </m:sSupPr>
                        <m:e>
                          <m:r>
                            <a:rPr lang="en-US" i="1">
                              <a:solidFill>
                                <a:srgbClr val="003366"/>
                              </a:solidFill>
                              <a:latin typeface="Cambria Math" panose="02040503050406030204" pitchFamily="18" charset="0"/>
                            </a:rPr>
                            <m:t>)</m:t>
                          </m:r>
                        </m:e>
                        <m:sup>
                          <m:r>
                            <a:rPr lang="en-US" i="1">
                              <a:solidFill>
                                <a:srgbClr val="003366"/>
                              </a:solidFill>
                              <a:latin typeface="Cambria Math" panose="02040503050406030204" pitchFamily="18" charset="0"/>
                            </a:rPr>
                            <m:t>3</m:t>
                          </m:r>
                        </m:sup>
                      </m:sSup>
                      <m:r>
                        <a:rPr lang="en-US" i="1">
                          <a:solidFill>
                            <a:srgbClr val="003366"/>
                          </a:solidFill>
                          <a:latin typeface="Cambria Math" panose="02040503050406030204" pitchFamily="18" charset="0"/>
                        </a:rPr>
                        <m:t>⋅100</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h𝑜𝑢𝑟𝑠</m:t>
                      </m:r>
                      <m:r>
                        <a:rPr lang="en-US" i="1">
                          <a:solidFill>
                            <a:srgbClr val="003366"/>
                          </a:solidFill>
                          <a:latin typeface="Cambria Math" panose="02040503050406030204" pitchFamily="18" charset="0"/>
                        </a:rPr>
                        <m:t>=3.92</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𝑘𝑊h</m:t>
                      </m:r>
                    </m:oMath>
                    <m:oMath xmlns:m="http://schemas.openxmlformats.org/officeDocument/2006/math">
                      <m:sSub>
                        <m:sSubPr>
                          <m:ctrlPr>
                            <a:rPr lang="en-US" i="1">
                              <a:solidFill>
                                <a:srgbClr val="003366"/>
                              </a:solidFill>
                              <a:latin typeface="Cambria Math" panose="02040503050406030204" pitchFamily="18" charset="0"/>
                            </a:rPr>
                          </m:ctrlPr>
                        </m:sSubPr>
                        <m:e>
                          <m:r>
                            <a:rPr lang="en-US" b="0" i="1" smtClean="0">
                              <a:solidFill>
                                <a:srgbClr val="003366"/>
                              </a:solidFill>
                              <a:latin typeface="Cambria Math" panose="02040503050406030204" pitchFamily="18" charset="0"/>
                            </a:rPr>
                            <m:t>𝐸</m:t>
                          </m:r>
                        </m:e>
                        <m:sub>
                          <m:r>
                            <a:rPr lang="en-US" i="1">
                              <a:solidFill>
                                <a:srgbClr val="003366"/>
                              </a:solidFill>
                              <a:latin typeface="Cambria Math" panose="02040503050406030204" pitchFamily="18" charset="0"/>
                            </a:rPr>
                            <m:t>10</m:t>
                          </m:r>
                          <m:r>
                            <a:rPr lang="en-US" i="1">
                              <a:solidFill>
                                <a:srgbClr val="003366"/>
                              </a:solidFill>
                              <a:latin typeface="Cambria Math" panose="02040503050406030204" pitchFamily="18" charset="0"/>
                            </a:rPr>
                            <m:t>𝑚</m:t>
                          </m:r>
                          <m:r>
                            <a:rPr lang="en-US" i="1">
                              <a:solidFill>
                                <a:srgbClr val="003366"/>
                              </a:solidFill>
                              <a:latin typeface="Cambria Math" panose="02040503050406030204" pitchFamily="18" charset="0"/>
                            </a:rPr>
                            <m:t>/</m:t>
                          </m:r>
                          <m:r>
                            <a:rPr lang="en-US" i="1">
                              <a:solidFill>
                                <a:srgbClr val="003366"/>
                              </a:solidFill>
                              <a:latin typeface="Cambria Math" panose="02040503050406030204" pitchFamily="18" charset="0"/>
                            </a:rPr>
                            <m:t>𝑠</m:t>
                          </m:r>
                        </m:sub>
                      </m:sSub>
                      <m:r>
                        <a:rPr lang="en-US" i="1">
                          <a:solidFill>
                            <a:srgbClr val="003366"/>
                          </a:solidFill>
                          <a:latin typeface="Cambria Math" panose="02040503050406030204" pitchFamily="18" charset="0"/>
                        </a:rPr>
                        <m:t>=</m:t>
                      </m:r>
                      <m:f>
                        <m:fPr>
                          <m:ctrlPr>
                            <a:rPr lang="en-US" i="1">
                              <a:solidFill>
                                <a:srgbClr val="003366"/>
                              </a:solidFill>
                              <a:latin typeface="Cambria Math" panose="02040503050406030204" pitchFamily="18" charset="0"/>
                            </a:rPr>
                          </m:ctrlPr>
                        </m:fPr>
                        <m:num>
                          <m:r>
                            <a:rPr lang="en-US" i="1">
                              <a:solidFill>
                                <a:srgbClr val="003366"/>
                              </a:solidFill>
                              <a:latin typeface="Cambria Math" panose="02040503050406030204" pitchFamily="18" charset="0"/>
                            </a:rPr>
                            <m:t>1</m:t>
                          </m:r>
                        </m:num>
                        <m:den>
                          <m:r>
                            <a:rPr lang="en-US" i="1">
                              <a:solidFill>
                                <a:srgbClr val="003366"/>
                              </a:solidFill>
                              <a:latin typeface="Cambria Math" panose="02040503050406030204" pitchFamily="18" charset="0"/>
                            </a:rPr>
                            <m:t>2</m:t>
                          </m:r>
                        </m:den>
                      </m:f>
                      <m:r>
                        <a:rPr lang="en-US" i="1">
                          <a:solidFill>
                            <a:srgbClr val="003366"/>
                          </a:solidFill>
                          <a:latin typeface="Cambria Math" panose="02040503050406030204" pitchFamily="18" charset="0"/>
                        </a:rPr>
                        <m:t>⋅1.225⋅1</m:t>
                      </m:r>
                      <m:r>
                        <a:rPr lang="en-US" i="0">
                          <a:solidFill>
                            <a:srgbClr val="003366"/>
                          </a:solidFill>
                          <a:latin typeface="Cambria Math" panose="02040503050406030204" pitchFamily="18" charset="0"/>
                        </a:rPr>
                        <m:t> </m:t>
                      </m:r>
                      <m:sSup>
                        <m:sSupPr>
                          <m:ctrlPr>
                            <a:rPr lang="en-US" i="1">
                              <a:solidFill>
                                <a:srgbClr val="003366"/>
                              </a:solidFill>
                              <a:latin typeface="Cambria Math" panose="02040503050406030204" pitchFamily="18" charset="0"/>
                            </a:rPr>
                          </m:ctrlPr>
                        </m:sSupPr>
                        <m:e>
                          <m:r>
                            <a:rPr lang="en-US" i="1">
                              <a:solidFill>
                                <a:srgbClr val="003366"/>
                              </a:solidFill>
                              <a:latin typeface="Cambria Math" panose="02040503050406030204" pitchFamily="18" charset="0"/>
                            </a:rPr>
                            <m:t>𝑚</m:t>
                          </m:r>
                        </m:e>
                        <m:sup>
                          <m:r>
                            <a:rPr lang="en-US" i="1">
                              <a:solidFill>
                                <a:srgbClr val="003366"/>
                              </a:solidFill>
                              <a:latin typeface="Cambria Math" panose="02040503050406030204" pitchFamily="18" charset="0"/>
                            </a:rPr>
                            <m:t>2</m:t>
                          </m:r>
                        </m:sup>
                      </m:sSup>
                      <m:r>
                        <a:rPr lang="en-US" i="1">
                          <a:solidFill>
                            <a:srgbClr val="003366"/>
                          </a:solidFill>
                          <a:latin typeface="Cambria Math" panose="02040503050406030204" pitchFamily="18" charset="0"/>
                        </a:rPr>
                        <m:t>⋅(10</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𝑚</m:t>
                      </m:r>
                      <m:r>
                        <a:rPr lang="en-US" i="1">
                          <a:solidFill>
                            <a:srgbClr val="003366"/>
                          </a:solidFill>
                          <a:latin typeface="Cambria Math" panose="02040503050406030204" pitchFamily="18" charset="0"/>
                        </a:rPr>
                        <m:t>/</m:t>
                      </m:r>
                      <m:r>
                        <a:rPr lang="en-US" i="1">
                          <a:solidFill>
                            <a:srgbClr val="003366"/>
                          </a:solidFill>
                          <a:latin typeface="Cambria Math" panose="02040503050406030204" pitchFamily="18" charset="0"/>
                        </a:rPr>
                        <m:t>𝑠</m:t>
                      </m:r>
                      <m:sSup>
                        <m:sSupPr>
                          <m:ctrlPr>
                            <a:rPr lang="en-US" i="1">
                              <a:solidFill>
                                <a:srgbClr val="003366"/>
                              </a:solidFill>
                              <a:latin typeface="Cambria Math" panose="02040503050406030204" pitchFamily="18" charset="0"/>
                            </a:rPr>
                          </m:ctrlPr>
                        </m:sSupPr>
                        <m:e>
                          <m:r>
                            <a:rPr lang="en-US" i="1">
                              <a:solidFill>
                                <a:srgbClr val="003366"/>
                              </a:solidFill>
                              <a:latin typeface="Cambria Math" panose="02040503050406030204" pitchFamily="18" charset="0"/>
                            </a:rPr>
                            <m:t>)</m:t>
                          </m:r>
                        </m:e>
                        <m:sup>
                          <m:r>
                            <a:rPr lang="en-US" i="1">
                              <a:solidFill>
                                <a:srgbClr val="003366"/>
                              </a:solidFill>
                              <a:latin typeface="Cambria Math" panose="02040503050406030204" pitchFamily="18" charset="0"/>
                            </a:rPr>
                            <m:t>3</m:t>
                          </m:r>
                        </m:sup>
                      </m:sSup>
                      <m:r>
                        <a:rPr lang="en-US" i="1">
                          <a:solidFill>
                            <a:srgbClr val="003366"/>
                          </a:solidFill>
                          <a:latin typeface="Cambria Math" panose="02040503050406030204" pitchFamily="18" charset="0"/>
                        </a:rPr>
                        <m:t>⋅100</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h𝑜𝑢𝑟𝑠</m:t>
                      </m:r>
                      <m:r>
                        <a:rPr lang="en-US" i="1">
                          <a:solidFill>
                            <a:srgbClr val="003366"/>
                          </a:solidFill>
                          <a:latin typeface="Cambria Math" panose="02040503050406030204" pitchFamily="18" charset="0"/>
                        </a:rPr>
                        <m:t>=61.25</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𝑘𝑊h</m:t>
                      </m:r>
                    </m:oMath>
                    <m:oMath xmlns:m="http://schemas.openxmlformats.org/officeDocument/2006/math">
                      <m:sSub>
                        <m:sSubPr>
                          <m:ctrlPr>
                            <a:rPr lang="en-US" i="1">
                              <a:solidFill>
                                <a:srgbClr val="003366"/>
                              </a:solidFill>
                              <a:latin typeface="Cambria Math" panose="02040503050406030204" pitchFamily="18" charset="0"/>
                            </a:rPr>
                          </m:ctrlPr>
                        </m:sSubPr>
                        <m:e>
                          <m:r>
                            <a:rPr lang="en-US" b="0" i="1" smtClean="0">
                              <a:solidFill>
                                <a:srgbClr val="003366"/>
                              </a:solidFill>
                              <a:latin typeface="Cambria Math" panose="02040503050406030204" pitchFamily="18" charset="0"/>
                            </a:rPr>
                            <m:t>𝐸</m:t>
                          </m:r>
                        </m:e>
                        <m:sub>
                          <m:r>
                            <a:rPr lang="en-US" i="1">
                              <a:solidFill>
                                <a:srgbClr val="003366"/>
                              </a:solidFill>
                              <a:latin typeface="Cambria Math" panose="02040503050406030204" pitchFamily="18" charset="0"/>
                            </a:rPr>
                            <m:t>4&amp;10</m:t>
                          </m:r>
                        </m:sub>
                      </m:sSub>
                      <m:r>
                        <a:rPr lang="en-US" i="1">
                          <a:solidFill>
                            <a:srgbClr val="003366"/>
                          </a:solidFill>
                          <a:latin typeface="Cambria Math" panose="02040503050406030204" pitchFamily="18" charset="0"/>
                        </a:rPr>
                        <m:t>=3.92</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𝑘𝑊h</m:t>
                      </m:r>
                      <m:r>
                        <a:rPr lang="en-US" i="1">
                          <a:solidFill>
                            <a:srgbClr val="003366"/>
                          </a:solidFill>
                          <a:latin typeface="Cambria Math" panose="02040503050406030204" pitchFamily="18" charset="0"/>
                        </a:rPr>
                        <m:t>+61.25</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𝑘𝑊h</m:t>
                      </m:r>
                      <m:r>
                        <a:rPr lang="en-US" i="1">
                          <a:solidFill>
                            <a:srgbClr val="003366"/>
                          </a:solidFill>
                          <a:latin typeface="Cambria Math" panose="02040503050406030204" pitchFamily="18" charset="0"/>
                        </a:rPr>
                        <m:t>=65.17</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𝑘𝑊h</m:t>
                      </m:r>
                      <m:r>
                        <a:rPr lang="en-US" i="0">
                          <a:solidFill>
                            <a:srgbClr val="003366"/>
                          </a:solidFill>
                          <a:latin typeface="Cambria Math" panose="02040503050406030204" pitchFamily="18" charset="0"/>
                        </a:rPr>
                        <m:t> </m:t>
                      </m:r>
                      <m:r>
                        <a:rPr lang="en-US" i="1">
                          <a:solidFill>
                            <a:srgbClr val="003366"/>
                          </a:solidFill>
                          <a:latin typeface="Cambria Math" panose="02040503050406030204" pitchFamily="18" charset="0"/>
                        </a:rPr>
                        <m:t>∴55%</m:t>
                      </m:r>
                      <m:r>
                        <m:rPr>
                          <m:nor/>
                        </m:rPr>
                        <a:rPr lang="en-US" i="0">
                          <a:solidFill>
                            <a:srgbClr val="003366"/>
                          </a:solidFill>
                          <a:latin typeface="Cambria Math" panose="02040503050406030204" pitchFamily="18" charset="0"/>
                        </a:rPr>
                        <m:t> </m:t>
                      </m:r>
                      <m:r>
                        <m:rPr>
                          <m:nor/>
                        </m:rPr>
                        <a:rPr lang="en-US" i="0">
                          <a:solidFill>
                            <a:srgbClr val="003366"/>
                          </a:solidFill>
                          <a:latin typeface="Cambria Math" panose="02040503050406030204" pitchFamily="18" charset="0"/>
                        </a:rPr>
                        <m:t>higher</m:t>
                      </m:r>
                    </m:oMath>
                  </m:oMathPara>
                </a14:m>
                <a:endParaRPr lang="en-US" dirty="0"/>
              </a:p>
            </p:txBody>
          </p:sp>
        </mc:Choice>
        <mc:Fallback xmlns="">
          <p:sp>
            <p:nvSpPr>
              <p:cNvPr id="133123" name="对象 1">
                <a:extLst>
                  <a:ext uri="{FF2B5EF4-FFF2-40B4-BE49-F238E27FC236}">
                    <a16:creationId xmlns:a16="http://schemas.microsoft.com/office/drawing/2014/main" id="{28EFF821-F554-4977-96FA-D2834417528E}"/>
                  </a:ext>
                </a:extLst>
              </p:cNvPr>
              <p:cNvSpPr txBox="1">
                <a:spLocks noRot="1" noChangeAspect="1" noMove="1" noResize="1" noEditPoints="1" noAdjustHandles="1" noChangeArrowheads="1" noChangeShapeType="1" noTextEdit="1"/>
              </p:cNvSpPr>
              <p:nvPr/>
            </p:nvSpPr>
            <p:spPr bwMode="auto">
              <a:xfrm>
                <a:off x="835025" y="1676400"/>
                <a:ext cx="6861175" cy="4038600"/>
              </a:xfrm>
              <a:prstGeom prst="rect">
                <a:avLst/>
              </a:prstGeom>
              <a:blipFill>
                <a:blip r:embed="rId3"/>
                <a:stretch>
                  <a:fillRect/>
                </a:stretch>
              </a:blipFill>
              <a:ln>
                <a:noFill/>
              </a:ln>
              <a:extLst/>
            </p:spPr>
            <p:txBody>
              <a:bodyPr/>
              <a:lstStyle/>
              <a:p>
                <a:r>
                  <a:rPr lang="en-US">
                    <a:noFill/>
                  </a:rPr>
                  <a:t> </a:t>
                </a:r>
              </a:p>
            </p:txBody>
          </p:sp>
        </mc:Fallback>
      </mc:AlternateContent>
      <p:sp>
        <p:nvSpPr>
          <p:cNvPr id="2" name="标题 1">
            <a:extLst>
              <a:ext uri="{FF2B5EF4-FFF2-40B4-BE49-F238E27FC236}">
                <a16:creationId xmlns:a16="http://schemas.microsoft.com/office/drawing/2014/main" id="{DCC80236-95A2-4391-B652-9DB96EDE4892}"/>
              </a:ext>
            </a:extLst>
          </p:cNvPr>
          <p:cNvSpPr>
            <a:spLocks noGrp="1"/>
          </p:cNvSpPr>
          <p:nvPr>
            <p:ph type="title"/>
          </p:nvPr>
        </p:nvSpPr>
        <p:spPr/>
        <p:txBody>
          <a:bodyPr/>
          <a:lstStyle/>
          <a:p>
            <a:r>
              <a:rPr lang="en-US" altLang="zh-CN" dirty="0"/>
              <a:t>Power in the Wind</a:t>
            </a:r>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8398FB-47C9-4C55-A3C3-4DB00DC6A5EE}"/>
              </a:ext>
            </a:extLst>
          </p:cNvPr>
          <p:cNvSpPr>
            <a:spLocks noGrp="1"/>
          </p:cNvSpPr>
          <p:nvPr>
            <p:ph type="title"/>
          </p:nvPr>
        </p:nvSpPr>
        <p:spPr/>
        <p:txBody>
          <a:bodyPr/>
          <a:lstStyle/>
          <a:p>
            <a:r>
              <a:rPr lang="en-US" altLang="zh-CN" b="1" dirty="0"/>
              <a:t>Impact of Tower Height</a:t>
            </a:r>
            <a:endParaRPr lang="zh-CN" altLang="en-US" dirty="0"/>
          </a:p>
        </p:txBody>
      </p:sp>
      <p:sp>
        <p:nvSpPr>
          <p:cNvPr id="3" name="内容占位符 2">
            <a:extLst>
              <a:ext uri="{FF2B5EF4-FFF2-40B4-BE49-F238E27FC236}">
                <a16:creationId xmlns:a16="http://schemas.microsoft.com/office/drawing/2014/main" id="{FEC84F3C-70E1-40B7-BEAE-9FD341AD904A}"/>
              </a:ext>
            </a:extLst>
          </p:cNvPr>
          <p:cNvSpPr>
            <a:spLocks noGrp="1"/>
          </p:cNvSpPr>
          <p:nvPr>
            <p:ph idx="1"/>
          </p:nvPr>
        </p:nvSpPr>
        <p:spPr/>
        <p:txBody>
          <a:bodyPr/>
          <a:lstStyle/>
          <a:p>
            <a:r>
              <a:rPr lang="en-US" altLang="zh-CN" dirty="0"/>
              <a:t>Power in the wind is proportional to the cube of the wind speed, so install the turbines on taller tower can increase the power generated.</a:t>
            </a:r>
          </a:p>
          <a:p>
            <a:r>
              <a:rPr lang="en-US" altLang="zh-CN" dirty="0"/>
              <a:t>wind speed is greatly affected by the friction that the air experiences as it moves across the earth’s surface.</a:t>
            </a:r>
          </a:p>
        </p:txBody>
      </p:sp>
      <p:sp>
        <p:nvSpPr>
          <p:cNvPr id="4" name="灯片编号占位符 3">
            <a:extLst>
              <a:ext uri="{FF2B5EF4-FFF2-40B4-BE49-F238E27FC236}">
                <a16:creationId xmlns:a16="http://schemas.microsoft.com/office/drawing/2014/main" id="{E117DC52-63B7-49C5-B303-2EE0A49E8BB6}"/>
              </a:ext>
            </a:extLst>
          </p:cNvPr>
          <p:cNvSpPr>
            <a:spLocks noGrp="1"/>
          </p:cNvSpPr>
          <p:nvPr>
            <p:ph type="sldNum" sz="quarter" idx="12"/>
          </p:nvPr>
        </p:nvSpPr>
        <p:spPr/>
        <p:txBody>
          <a:bodyPr/>
          <a:lstStyle/>
          <a:p>
            <a:pPr>
              <a:defRPr/>
            </a:pPr>
            <a:fld id="{A5A7C52C-B8D8-46AC-9434-6888604DA894}" type="slidenum">
              <a:rPr lang="en-US" altLang="zh-CN" smtClean="0"/>
              <a:pPr>
                <a:defRPr/>
              </a:pPr>
              <a:t>63</a:t>
            </a:fld>
            <a:endParaRPr lang="en-US" altLang="zh-CN"/>
          </a:p>
        </p:txBody>
      </p:sp>
    </p:spTree>
    <p:extLst>
      <p:ext uri="{BB962C8B-B14F-4D97-AF65-F5344CB8AC3E}">
        <p14:creationId xmlns:p14="http://schemas.microsoft.com/office/powerpoint/2010/main" val="40443513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0CB376-BA24-485B-9880-C77FA6486D05}"/>
              </a:ext>
            </a:extLst>
          </p:cNvPr>
          <p:cNvSpPr>
            <a:spLocks noGrp="1"/>
          </p:cNvSpPr>
          <p:nvPr>
            <p:ph type="title"/>
          </p:nvPr>
        </p:nvSpPr>
        <p:spPr/>
        <p:txBody>
          <a:bodyPr/>
          <a:lstStyle/>
          <a:p>
            <a:r>
              <a:rPr lang="en-US" altLang="zh-CN" b="1" dirty="0"/>
              <a:t>Impact of Tower Height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47F752-ABDB-488D-A42E-29014699DE2A}"/>
                  </a:ext>
                </a:extLst>
              </p:cNvPr>
              <p:cNvSpPr>
                <a:spLocks noGrp="1"/>
              </p:cNvSpPr>
              <p:nvPr>
                <p:ph idx="1"/>
              </p:nvPr>
            </p:nvSpPr>
            <p:spPr/>
            <p:txBody>
              <a:bodyPr/>
              <a:lstStyle/>
              <a:p>
                <a:r>
                  <a:rPr lang="en-US" altLang="zh-CN" dirty="0"/>
                  <a:t>One expression that is often used to characterize the impact of the roughness of the earth’s surface on wind speed is the following:</a:t>
                </a:r>
              </a:p>
              <a:p>
                <a:pPr marL="0" indent="0">
                  <a:buNone/>
                </a:pPr>
                <a14:m>
                  <m:oMathPara xmlns:m="http://schemas.openxmlformats.org/officeDocument/2006/math">
                    <m:oMathParaPr>
                      <m:jc m:val="centerGroup"/>
                    </m:oMathParaPr>
                    <m:oMath xmlns:m="http://schemas.openxmlformats.org/officeDocument/2006/math">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𝑣</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0</m:t>
                                  </m:r>
                                </m:sub>
                              </m:sSub>
                            </m:den>
                          </m:f>
                        </m:e>
                      </m:d>
                      <m:r>
                        <a:rPr lang="en-US" altLang="zh-CN" i="1">
                          <a:latin typeface="Cambria Math" panose="02040503050406030204" pitchFamily="18" charset="0"/>
                        </a:rPr>
                        <m:t>=</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𝐻</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0</m:t>
                                      </m:r>
                                    </m:sub>
                                  </m:sSub>
                                </m:den>
                              </m:f>
                            </m:e>
                          </m:d>
                        </m:e>
                        <m:sup>
                          <m:r>
                            <a:rPr lang="en-US" altLang="zh-CN" i="1">
                              <a:latin typeface="Cambria Math" panose="02040503050406030204" pitchFamily="18" charset="0"/>
                            </a:rPr>
                            <m:t>𝛼</m:t>
                          </m:r>
                        </m:sup>
                      </m:sSup>
                    </m:oMath>
                  </m:oMathPara>
                </a14:m>
                <a:endParaRPr lang="zh-CN" altLang="en-US" dirty="0"/>
              </a:p>
              <a:p>
                <a:endParaRPr lang="en-US" altLang="zh-CN" dirty="0"/>
              </a:p>
              <a:p>
                <a:r>
                  <a:rPr lang="en-US" altLang="zh-CN" dirty="0"/>
                  <a:t>where </a:t>
                </a:r>
                <a:r>
                  <a:rPr lang="en-US" altLang="zh-CN" i="1" dirty="0"/>
                  <a:t>v </a:t>
                </a:r>
                <a:r>
                  <a:rPr lang="en-US" altLang="zh-CN" dirty="0"/>
                  <a:t>is the wind speed at height </a:t>
                </a:r>
                <a:r>
                  <a:rPr lang="en-US" altLang="zh-CN" i="1" dirty="0"/>
                  <a:t>H</a:t>
                </a:r>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i="1" dirty="0" smtClean="0">
                            <a:latin typeface="Cambria Math" panose="02040503050406030204" pitchFamily="18" charset="0"/>
                          </a:rPr>
                          <m:t>0</m:t>
                        </m:r>
                      </m:sub>
                    </m:sSub>
                  </m:oMath>
                </a14:m>
                <a:r>
                  <a:rPr lang="en-US" altLang="zh-CN" dirty="0"/>
                  <a:t> is the wind speed at height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𝐻</m:t>
                        </m:r>
                      </m:e>
                      <m:sub>
                        <m:r>
                          <a:rPr lang="en-US" altLang="zh-CN" i="1" dirty="0" smtClean="0">
                            <a:latin typeface="Cambria Math" panose="02040503050406030204" pitchFamily="18" charset="0"/>
                          </a:rPr>
                          <m:t>0</m:t>
                        </m:r>
                      </m:sub>
                    </m:sSub>
                  </m:oMath>
                </a14:m>
                <a:r>
                  <a:rPr lang="en-US" altLang="zh-CN" dirty="0"/>
                  <a:t> (often a reference height of 10 m), and </a:t>
                </a:r>
                <a:r>
                  <a:rPr lang="en-US" altLang="zh-CN" i="1" dirty="0"/>
                  <a:t>α </a:t>
                </a:r>
                <a:r>
                  <a:rPr lang="en-US" altLang="zh-CN" dirty="0"/>
                  <a:t>is a friction coefficient sometimes called the Hellman exponent or the shear exponent.</a:t>
                </a:r>
                <a:endParaRPr lang="zh-CN" altLang="en-US" dirty="0"/>
              </a:p>
            </p:txBody>
          </p:sp>
        </mc:Choice>
        <mc:Fallback xmlns="">
          <p:sp>
            <p:nvSpPr>
              <p:cNvPr id="3" name="内容占位符 2">
                <a:extLst>
                  <a:ext uri="{FF2B5EF4-FFF2-40B4-BE49-F238E27FC236}">
                    <a16:creationId xmlns:a16="http://schemas.microsoft.com/office/drawing/2014/main" id="{A347F752-ABDB-488D-A42E-29014699DE2A}"/>
                  </a:ext>
                </a:extLst>
              </p:cNvPr>
              <p:cNvSpPr>
                <a:spLocks noGrp="1" noRot="1" noChangeAspect="1" noMove="1" noResize="1" noEditPoints="1" noAdjustHandles="1" noChangeArrowheads="1" noChangeShapeType="1" noTextEdit="1"/>
              </p:cNvSpPr>
              <p:nvPr>
                <p:ph idx="1"/>
              </p:nvPr>
            </p:nvSpPr>
            <p:spPr>
              <a:blipFill>
                <a:blip r:embed="rId2"/>
                <a:stretch>
                  <a:fillRect l="-1005" t="-984" r="-1777"/>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74B84DEF-1A6B-443B-8EAD-37A31D7CD556}"/>
              </a:ext>
            </a:extLst>
          </p:cNvPr>
          <p:cNvSpPr>
            <a:spLocks noGrp="1"/>
          </p:cNvSpPr>
          <p:nvPr>
            <p:ph type="sldNum" sz="quarter" idx="12"/>
          </p:nvPr>
        </p:nvSpPr>
        <p:spPr/>
        <p:txBody>
          <a:bodyPr/>
          <a:lstStyle/>
          <a:p>
            <a:pPr>
              <a:defRPr/>
            </a:pPr>
            <a:fld id="{A5A7C52C-B8D8-46AC-9434-6888604DA894}" type="slidenum">
              <a:rPr lang="en-US" altLang="zh-CN" smtClean="0"/>
              <a:pPr>
                <a:defRPr/>
              </a:pPr>
              <a:t>64</a:t>
            </a:fld>
            <a:endParaRPr lang="en-US" altLang="zh-CN"/>
          </a:p>
        </p:txBody>
      </p:sp>
    </p:spTree>
    <p:extLst>
      <p:ext uri="{BB962C8B-B14F-4D97-AF65-F5344CB8AC3E}">
        <p14:creationId xmlns:p14="http://schemas.microsoft.com/office/powerpoint/2010/main" val="3881014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3FA27F-97D9-4765-B8A6-39366B5F4929}"/>
              </a:ext>
            </a:extLst>
          </p:cNvPr>
          <p:cNvSpPr>
            <a:spLocks noGrp="1"/>
          </p:cNvSpPr>
          <p:nvPr>
            <p:ph type="title"/>
          </p:nvPr>
        </p:nvSpPr>
        <p:spPr/>
        <p:txBody>
          <a:bodyPr/>
          <a:lstStyle/>
          <a:p>
            <a:r>
              <a:rPr lang="en-US" altLang="zh-CN" b="1" dirty="0"/>
              <a:t>Impact of Tower Height</a:t>
            </a:r>
            <a:endParaRPr lang="zh-CN" altLang="en-US" dirty="0"/>
          </a:p>
        </p:txBody>
      </p:sp>
      <p:sp>
        <p:nvSpPr>
          <p:cNvPr id="3" name="内容占位符 2">
            <a:extLst>
              <a:ext uri="{FF2B5EF4-FFF2-40B4-BE49-F238E27FC236}">
                <a16:creationId xmlns:a16="http://schemas.microsoft.com/office/drawing/2014/main" id="{51B74DEC-C409-42C2-BF1E-FCDAAF7E3BB7}"/>
              </a:ext>
            </a:extLst>
          </p:cNvPr>
          <p:cNvSpPr>
            <a:spLocks noGrp="1"/>
          </p:cNvSpPr>
          <p:nvPr>
            <p:ph idx="1"/>
          </p:nvPr>
        </p:nvSpPr>
        <p:spPr/>
        <p:txBody>
          <a:bodyPr/>
          <a:lstStyle/>
          <a:p>
            <a:r>
              <a:rPr lang="en-US" altLang="zh-CN" dirty="0"/>
              <a:t>Some representative values for different terrain types</a:t>
            </a:r>
            <a:endParaRPr lang="zh-CN" altLang="en-US" dirty="0"/>
          </a:p>
        </p:txBody>
      </p:sp>
      <p:sp>
        <p:nvSpPr>
          <p:cNvPr id="4" name="灯片编号占位符 3">
            <a:extLst>
              <a:ext uri="{FF2B5EF4-FFF2-40B4-BE49-F238E27FC236}">
                <a16:creationId xmlns:a16="http://schemas.microsoft.com/office/drawing/2014/main" id="{36933BD4-0F56-49AE-9C17-97D9AF9F647E}"/>
              </a:ext>
            </a:extLst>
          </p:cNvPr>
          <p:cNvSpPr>
            <a:spLocks noGrp="1"/>
          </p:cNvSpPr>
          <p:nvPr>
            <p:ph type="sldNum" sz="quarter" idx="12"/>
          </p:nvPr>
        </p:nvSpPr>
        <p:spPr/>
        <p:txBody>
          <a:bodyPr/>
          <a:lstStyle/>
          <a:p>
            <a:pPr>
              <a:defRPr/>
            </a:pPr>
            <a:fld id="{A5A7C52C-B8D8-46AC-9434-6888604DA894}" type="slidenum">
              <a:rPr lang="en-US" altLang="zh-CN" smtClean="0"/>
              <a:pPr>
                <a:defRPr/>
              </a:pPr>
              <a:t>65</a:t>
            </a:fld>
            <a:endParaRPr lang="en-US" altLang="zh-CN"/>
          </a:p>
        </p:txBody>
      </p:sp>
      <p:pic>
        <p:nvPicPr>
          <p:cNvPr id="5" name="图片 4">
            <a:extLst>
              <a:ext uri="{FF2B5EF4-FFF2-40B4-BE49-F238E27FC236}">
                <a16:creationId xmlns:a16="http://schemas.microsoft.com/office/drawing/2014/main" id="{6366C65B-736E-4D2D-83BD-3FFFB00B7933}"/>
              </a:ext>
            </a:extLst>
          </p:cNvPr>
          <p:cNvPicPr>
            <a:picLocks noChangeAspect="1"/>
          </p:cNvPicPr>
          <p:nvPr/>
        </p:nvPicPr>
        <p:blipFill>
          <a:blip r:embed="rId2"/>
          <a:stretch>
            <a:fillRect/>
          </a:stretch>
        </p:blipFill>
        <p:spPr>
          <a:xfrm>
            <a:off x="658033" y="2126564"/>
            <a:ext cx="7827934" cy="3143034"/>
          </a:xfrm>
          <a:prstGeom prst="rect">
            <a:avLst/>
          </a:prstGeom>
        </p:spPr>
      </p:pic>
    </p:spTree>
    <p:extLst>
      <p:ext uri="{BB962C8B-B14F-4D97-AF65-F5344CB8AC3E}">
        <p14:creationId xmlns:p14="http://schemas.microsoft.com/office/powerpoint/2010/main" val="1591639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00F7D-A2FD-4DB2-85D7-6D285E8CB0B2}"/>
              </a:ext>
            </a:extLst>
          </p:cNvPr>
          <p:cNvSpPr>
            <a:spLocks noGrp="1"/>
          </p:cNvSpPr>
          <p:nvPr>
            <p:ph type="title"/>
          </p:nvPr>
        </p:nvSpPr>
        <p:spPr/>
        <p:txBody>
          <a:bodyPr/>
          <a:lstStyle/>
          <a:p>
            <a:r>
              <a:rPr lang="en-US" altLang="zh-CN" b="1" dirty="0"/>
              <a:t>Impact of Tower Height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7377EDD-1BAE-4464-917F-74560D1ACC96}"/>
                  </a:ext>
                </a:extLst>
              </p:cNvPr>
              <p:cNvSpPr>
                <a:spLocks noGrp="1"/>
              </p:cNvSpPr>
              <p:nvPr>
                <p:ph idx="1"/>
              </p:nvPr>
            </p:nvSpPr>
            <p:spPr/>
            <p:txBody>
              <a:bodyPr/>
              <a:lstStyle/>
              <a:p>
                <a:r>
                  <a:rPr lang="en-US" altLang="zh-CN" dirty="0"/>
                  <a:t>There is another approach that is more common in Europe:</a:t>
                </a:r>
              </a:p>
              <a:p>
                <a:endParaRPr lang="en-US" altLang="zh-CN" dirty="0"/>
              </a:p>
              <a:p>
                <a:pPr marL="0" indent="0">
                  <a:buNone/>
                </a:pPr>
                <a14:m>
                  <m:oMathPara xmlns:m="http://schemas.openxmlformats.org/officeDocument/2006/math">
                    <m:oMathParaPr>
                      <m:jc m:val="centerGroup"/>
                    </m:oMathParaPr>
                    <m:oMath xmlns:m="http://schemas.openxmlformats.org/officeDocument/2006/math">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𝑣</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0</m:t>
                                  </m:r>
                                </m:sub>
                              </m:sSub>
                            </m:den>
                          </m:f>
                        </m:e>
                      </m:d>
                      <m:r>
                        <a:rPr lang="en-US" altLang="zh-CN" i="1">
                          <a:latin typeface="Cambria Math" panose="02040503050406030204" pitchFamily="18" charset="0"/>
                        </a:rPr>
                        <m:t>=</m:t>
                      </m:r>
                      <m:f>
                        <m:fPr>
                          <m:ctrlPr>
                            <a:rPr lang="en-US" altLang="zh-CN" b="0" i="1" smtClean="0">
                              <a:latin typeface="Cambria Math" panose="02040503050406030204" pitchFamily="18" charset="0"/>
                            </a:rPr>
                          </m:ctrlPr>
                        </m:fPr>
                        <m:num>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ln</m:t>
                              </m:r>
                            </m:fName>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𝐻</m:t>
                                      </m:r>
                                    </m:num>
                                    <m:den>
                                      <m:r>
                                        <a:rPr lang="en-US" altLang="zh-CN" b="0" i="1" smtClean="0">
                                          <a:latin typeface="Cambria Math" panose="02040503050406030204" pitchFamily="18" charset="0"/>
                                        </a:rPr>
                                        <m:t>𝑙</m:t>
                                      </m:r>
                                    </m:den>
                                  </m:f>
                                </m:e>
                              </m:d>
                            </m:e>
                          </m:func>
                        </m:num>
                        <m:den>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ln</m:t>
                              </m:r>
                            </m:fName>
                            <m:e>
                              <m:d>
                                <m:dPr>
                                  <m:ctrlPr>
                                    <a:rPr lang="en-US" altLang="zh-CN" i="1">
                                      <a:latin typeface="Cambria Math" panose="02040503050406030204" pitchFamily="18" charset="0"/>
                                    </a:rPr>
                                  </m:ctrlPr>
                                </m:dPr>
                                <m:e>
                                  <m:f>
                                    <m:fPr>
                                      <m:type m:val="lin"/>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𝐻</m:t>
                                          </m:r>
                                        </m:e>
                                        <m:sub>
                                          <m:r>
                                            <a:rPr lang="en-US" altLang="zh-CN" b="0" i="1" smtClean="0">
                                              <a:latin typeface="Cambria Math" panose="02040503050406030204" pitchFamily="18" charset="0"/>
                                            </a:rPr>
                                            <m:t>0</m:t>
                                          </m:r>
                                        </m:sub>
                                      </m:sSub>
                                    </m:num>
                                    <m:den>
                                      <m:r>
                                        <a:rPr lang="en-US" altLang="zh-CN" i="1">
                                          <a:latin typeface="Cambria Math" panose="02040503050406030204" pitchFamily="18" charset="0"/>
                                        </a:rPr>
                                        <m:t>𝑙</m:t>
                                      </m:r>
                                    </m:den>
                                  </m:f>
                                </m:e>
                              </m:d>
                            </m:e>
                          </m:func>
                        </m:den>
                      </m:f>
                    </m:oMath>
                  </m:oMathPara>
                </a14:m>
                <a:endParaRPr lang="en-US" altLang="zh-CN" dirty="0"/>
              </a:p>
              <a:p>
                <a:pPr marL="0" indent="0">
                  <a:buNone/>
                </a:pPr>
                <a:r>
                  <a:rPr lang="en-US" altLang="zh-CN" dirty="0"/>
                  <a:t>where </a:t>
                </a:r>
                <a:r>
                  <a:rPr lang="en-US" altLang="zh-CN" i="1" dirty="0"/>
                  <a:t>l </a:t>
                </a:r>
                <a:r>
                  <a:rPr lang="en-US" altLang="zh-CN" dirty="0"/>
                  <a:t>is called the roughness length.</a:t>
                </a:r>
              </a:p>
            </p:txBody>
          </p:sp>
        </mc:Choice>
        <mc:Fallback xmlns="">
          <p:sp>
            <p:nvSpPr>
              <p:cNvPr id="3" name="内容占位符 2">
                <a:extLst>
                  <a:ext uri="{FF2B5EF4-FFF2-40B4-BE49-F238E27FC236}">
                    <a16:creationId xmlns:a16="http://schemas.microsoft.com/office/drawing/2014/main" id="{C7377EDD-1BAE-4464-917F-74560D1ACC96}"/>
                  </a:ext>
                </a:extLst>
              </p:cNvPr>
              <p:cNvSpPr>
                <a:spLocks noGrp="1" noRot="1" noChangeAspect="1" noMove="1" noResize="1" noEditPoints="1" noAdjustHandles="1" noChangeArrowheads="1" noChangeShapeType="1" noTextEdit="1"/>
              </p:cNvSpPr>
              <p:nvPr>
                <p:ph idx="1"/>
              </p:nvPr>
            </p:nvSpPr>
            <p:spPr>
              <a:blipFill>
                <a:blip r:embed="rId2"/>
                <a:stretch>
                  <a:fillRect l="-1159"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C7280938-889A-4E7A-8969-49B480FE57E7}"/>
              </a:ext>
            </a:extLst>
          </p:cNvPr>
          <p:cNvSpPr>
            <a:spLocks noGrp="1"/>
          </p:cNvSpPr>
          <p:nvPr>
            <p:ph type="sldNum" sz="quarter" idx="12"/>
          </p:nvPr>
        </p:nvSpPr>
        <p:spPr/>
        <p:txBody>
          <a:bodyPr/>
          <a:lstStyle/>
          <a:p>
            <a:pPr>
              <a:defRPr/>
            </a:pPr>
            <a:fld id="{A5A7C52C-B8D8-46AC-9434-6888604DA894}" type="slidenum">
              <a:rPr lang="en-US" altLang="zh-CN" smtClean="0"/>
              <a:pPr>
                <a:defRPr/>
              </a:pPr>
              <a:t>66</a:t>
            </a:fld>
            <a:endParaRPr lang="en-US" altLang="zh-CN"/>
          </a:p>
        </p:txBody>
      </p:sp>
      <p:pic>
        <p:nvPicPr>
          <p:cNvPr id="5" name="图片 4">
            <a:extLst>
              <a:ext uri="{FF2B5EF4-FFF2-40B4-BE49-F238E27FC236}">
                <a16:creationId xmlns:a16="http://schemas.microsoft.com/office/drawing/2014/main" id="{E4A50D23-7295-47D9-A34B-FD2E0E277F71}"/>
              </a:ext>
            </a:extLst>
          </p:cNvPr>
          <p:cNvPicPr>
            <a:picLocks noChangeAspect="1"/>
          </p:cNvPicPr>
          <p:nvPr/>
        </p:nvPicPr>
        <p:blipFill>
          <a:blip r:embed="rId3"/>
          <a:stretch>
            <a:fillRect/>
          </a:stretch>
        </p:blipFill>
        <p:spPr>
          <a:xfrm>
            <a:off x="685800" y="3724912"/>
            <a:ext cx="7772400" cy="2409076"/>
          </a:xfrm>
          <a:prstGeom prst="rect">
            <a:avLst/>
          </a:prstGeom>
        </p:spPr>
      </p:pic>
    </p:spTree>
    <p:extLst>
      <p:ext uri="{BB962C8B-B14F-4D97-AF65-F5344CB8AC3E}">
        <p14:creationId xmlns:p14="http://schemas.microsoft.com/office/powerpoint/2010/main" val="2725509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D2CA28-62D7-4AF2-BD35-E53A717F088E}"/>
              </a:ext>
            </a:extLst>
          </p:cNvPr>
          <p:cNvSpPr>
            <a:spLocks noGrp="1"/>
          </p:cNvSpPr>
          <p:nvPr>
            <p:ph type="title"/>
          </p:nvPr>
        </p:nvSpPr>
        <p:spPr/>
        <p:txBody>
          <a:bodyPr/>
          <a:lstStyle/>
          <a:p>
            <a:r>
              <a:rPr lang="en-US" altLang="zh-CN" b="1" dirty="0"/>
              <a:t>Impact of Tower Height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7FB0FC5-506C-4302-9BC0-0E19F83C2031}"/>
                  </a:ext>
                </a:extLst>
              </p:cNvPr>
              <p:cNvSpPr>
                <a:spLocks noGrp="1"/>
              </p:cNvSpPr>
              <p:nvPr>
                <p:ph idx="1"/>
              </p:nvPr>
            </p:nvSpPr>
            <p:spPr/>
            <p:txBody>
              <a:bodyPr/>
              <a:lstStyle/>
              <a:p>
                <a:r>
                  <a:rPr lang="en-US" altLang="zh-CN" dirty="0"/>
                  <a:t>The relative power of the wind at height </a:t>
                </a:r>
                <a:r>
                  <a:rPr lang="en-US" altLang="zh-CN" i="1" dirty="0"/>
                  <a:t>H </a:t>
                </a:r>
                <a:r>
                  <a:rPr lang="en-US" altLang="zh-CN" dirty="0"/>
                  <a:t>versus the power at the reference height of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𝐻</m:t>
                        </m:r>
                      </m:e>
                      <m:sub>
                        <m:r>
                          <a:rPr lang="en-US" altLang="zh-CN" i="1" dirty="0" smtClean="0">
                            <a:latin typeface="Cambria Math" panose="02040503050406030204" pitchFamily="18" charset="0"/>
                          </a:rPr>
                          <m:t>0</m:t>
                        </m:r>
                      </m:sub>
                    </m:sSub>
                  </m:oMath>
                </a14:m>
                <a:r>
                  <a:rPr lang="en-US" altLang="zh-CN" b="0" dirty="0"/>
                  <a:t>:</a:t>
                </a:r>
              </a:p>
              <a:p>
                <a:pPr marL="0" indent="0">
                  <a:buNone/>
                </a:pPr>
                <a14:m>
                  <m:oMathPara xmlns:m="http://schemas.openxmlformats.org/officeDocument/2006/math">
                    <m:oMathParaPr>
                      <m:jc m:val="centerGroup"/>
                    </m:oMathParaPr>
                    <m:oMath xmlns:m="http://schemas.openxmlformats.org/officeDocument/2006/math">
                      <m:f>
                        <m:fPr>
                          <m:ctrlPr>
                            <a:rPr lang="zh-CN" altLang="en-US" i="1" smtClean="0">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𝑃</m:t>
                          </m:r>
                        </m:num>
                        <m:den>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𝑃</m:t>
                              </m:r>
                            </m:e>
                            <m:sub>
                              <m:r>
                                <a:rPr lang="zh-CN" altLang="en-US" i="1">
                                  <a:solidFill>
                                    <a:schemeClr val="tx1"/>
                                  </a:solidFill>
                                  <a:latin typeface="Cambria Math" panose="02040503050406030204" pitchFamily="18" charset="0"/>
                                </a:rPr>
                                <m:t>0</m:t>
                              </m:r>
                            </m:sub>
                          </m:sSub>
                        </m:den>
                      </m:f>
                      <m:r>
                        <a:rPr lang="zh-CN" altLang="en-US" i="1">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d>
                            <m:dPr>
                              <m:ctrlPr>
                                <a:rPr lang="zh-CN" altLang="en-US" i="1">
                                  <a:solidFill>
                                    <a:schemeClr val="tx1"/>
                                  </a:solidFill>
                                  <a:latin typeface="Cambria Math" panose="02040503050406030204" pitchFamily="18" charset="0"/>
                                </a:rPr>
                              </m:ctrlPr>
                            </m:dPr>
                            <m:e>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𝑣</m:t>
                                  </m:r>
                                </m:num>
                                <m:den>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𝑣</m:t>
                                      </m:r>
                                    </m:e>
                                    <m:sub>
                                      <m:r>
                                        <a:rPr lang="zh-CN" altLang="en-US" i="1">
                                          <a:solidFill>
                                            <a:schemeClr val="tx1"/>
                                          </a:solidFill>
                                          <a:latin typeface="Cambria Math" panose="02040503050406030204" pitchFamily="18" charset="0"/>
                                        </a:rPr>
                                        <m:t>0</m:t>
                                      </m:r>
                                    </m:sub>
                                  </m:sSub>
                                </m:den>
                              </m:f>
                            </m:e>
                          </m:d>
                        </m:e>
                        <m:sup>
                          <m:r>
                            <a:rPr lang="zh-CN" altLang="en-US" i="1">
                              <a:solidFill>
                                <a:schemeClr val="tx1"/>
                              </a:solidFill>
                              <a:latin typeface="Cambria Math" panose="02040503050406030204" pitchFamily="18" charset="0"/>
                            </a:rPr>
                            <m:t>3</m:t>
                          </m:r>
                        </m:sup>
                      </m:sSup>
                      <m:r>
                        <a:rPr lang="zh-CN" altLang="en-US">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d>
                            <m:dPr>
                              <m:ctrlPr>
                                <a:rPr lang="zh-CN" altLang="en-US" i="1">
                                  <a:solidFill>
                                    <a:schemeClr val="tx1"/>
                                  </a:solidFill>
                                  <a:latin typeface="Cambria Math" panose="02040503050406030204" pitchFamily="18" charset="0"/>
                                </a:rPr>
                              </m:ctrlPr>
                            </m:dPr>
                            <m:e>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𝐻</m:t>
                                  </m:r>
                                </m:num>
                                <m:den>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𝐻</m:t>
                                      </m:r>
                                    </m:e>
                                    <m:sub>
                                      <m:r>
                                        <a:rPr lang="zh-CN" altLang="en-US" i="1">
                                          <a:solidFill>
                                            <a:schemeClr val="tx1"/>
                                          </a:solidFill>
                                          <a:latin typeface="Cambria Math" panose="02040503050406030204" pitchFamily="18" charset="0"/>
                                        </a:rPr>
                                        <m:t>0</m:t>
                                      </m:r>
                                    </m:sub>
                                  </m:sSub>
                                </m:den>
                              </m:f>
                            </m:e>
                          </m:d>
                        </m:e>
                        <m:sup>
                          <m:r>
                            <a:rPr lang="zh-CN" altLang="en-US" i="1">
                              <a:solidFill>
                                <a:schemeClr val="tx1"/>
                              </a:solidFill>
                              <a:latin typeface="Cambria Math" panose="02040503050406030204" pitchFamily="18" charset="0"/>
                            </a:rPr>
                            <m:t>3</m:t>
                          </m:r>
                          <m:r>
                            <a:rPr lang="zh-CN" altLang="en-US" i="1">
                              <a:solidFill>
                                <a:schemeClr val="tx1"/>
                              </a:solidFill>
                              <a:latin typeface="Cambria Math" panose="02040503050406030204" pitchFamily="18" charset="0"/>
                            </a:rPr>
                            <m:t>𝛼</m:t>
                          </m:r>
                        </m:sup>
                      </m:sSup>
                    </m:oMath>
                  </m:oMathPara>
                </a14:m>
                <a:endParaRPr lang="zh-CN" altLang="en-US" dirty="0">
                  <a:solidFill>
                    <a:schemeClr val="tx1"/>
                  </a:solidFill>
                </a:endParaRPr>
              </a:p>
              <a:p>
                <a:pPr marL="0" indent="0">
                  <a:buNone/>
                </a:pPr>
                <a:endParaRPr lang="en-US" altLang="zh-CN"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17FB0FC5-506C-4302-9BC0-0E19F83C2031}"/>
                  </a:ext>
                </a:extLst>
              </p:cNvPr>
              <p:cNvSpPr>
                <a:spLocks noGrp="1" noRot="1" noChangeAspect="1" noMove="1" noResize="1" noEditPoints="1" noAdjustHandles="1" noChangeArrowheads="1" noChangeShapeType="1" noTextEdit="1"/>
              </p:cNvSpPr>
              <p:nvPr>
                <p:ph idx="1"/>
              </p:nvPr>
            </p:nvSpPr>
            <p:spPr>
              <a:blipFill>
                <a:blip r:embed="rId2"/>
                <a:stretch>
                  <a:fillRect l="-1005"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A513433-A768-4EDB-B5AA-88F97AE9E311}"/>
              </a:ext>
            </a:extLst>
          </p:cNvPr>
          <p:cNvSpPr>
            <a:spLocks noGrp="1"/>
          </p:cNvSpPr>
          <p:nvPr>
            <p:ph type="sldNum" sz="quarter" idx="12"/>
          </p:nvPr>
        </p:nvSpPr>
        <p:spPr/>
        <p:txBody>
          <a:bodyPr/>
          <a:lstStyle/>
          <a:p>
            <a:pPr>
              <a:defRPr/>
            </a:pPr>
            <a:fld id="{A5A7C52C-B8D8-46AC-9434-6888604DA894}" type="slidenum">
              <a:rPr lang="en-US" altLang="zh-CN" smtClean="0"/>
              <a:pPr>
                <a:defRPr/>
              </a:pPr>
              <a:t>67</a:t>
            </a:fld>
            <a:endParaRPr lang="en-US" altLang="zh-CN"/>
          </a:p>
        </p:txBody>
      </p:sp>
      <p:pic>
        <p:nvPicPr>
          <p:cNvPr id="8" name="图片 1">
            <a:extLst>
              <a:ext uri="{FF2B5EF4-FFF2-40B4-BE49-F238E27FC236}">
                <a16:creationId xmlns:a16="http://schemas.microsoft.com/office/drawing/2014/main" id="{C2AF1879-0190-40A1-915D-899C89578C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6991" y="3083535"/>
            <a:ext cx="6330017" cy="36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0251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D1946C62-255B-40D6-9640-1430DF02691A}"/>
              </a:ext>
            </a:extLst>
          </p:cNvPr>
          <p:cNvSpPr>
            <a:spLocks noGrp="1"/>
          </p:cNvSpPr>
          <p:nvPr>
            <p:ph type="title"/>
          </p:nvPr>
        </p:nvSpPr>
        <p:spPr/>
        <p:txBody>
          <a:bodyPr/>
          <a:lstStyle/>
          <a:p>
            <a:r>
              <a:rPr lang="en-US" altLang="zh-CN" sz="3200" b="1" kern="0" dirty="0"/>
              <a:t>Wind Turbine Power Curves</a:t>
            </a:r>
            <a:endParaRPr lang="zh-CN" altLang="en-US" dirty="0"/>
          </a:p>
        </p:txBody>
      </p:sp>
      <p:sp>
        <p:nvSpPr>
          <p:cNvPr id="7" name="内容占位符 6">
            <a:extLst>
              <a:ext uri="{FF2B5EF4-FFF2-40B4-BE49-F238E27FC236}">
                <a16:creationId xmlns:a16="http://schemas.microsoft.com/office/drawing/2014/main" id="{E68667BA-3C72-4112-94FA-86C3C03C26C0}"/>
              </a:ext>
            </a:extLst>
          </p:cNvPr>
          <p:cNvSpPr>
            <a:spLocks noGrp="1"/>
          </p:cNvSpPr>
          <p:nvPr>
            <p:ph idx="1"/>
          </p:nvPr>
        </p:nvSpPr>
        <p:spPr/>
        <p:txBody>
          <a:bodyPr/>
          <a:lstStyle/>
          <a:p>
            <a:pPr marL="342900" indent="-342900">
              <a:lnSpc>
                <a:spcPct val="90000"/>
              </a:lnSpc>
              <a:spcBef>
                <a:spcPct val="20000"/>
              </a:spcBef>
              <a:buClr>
                <a:schemeClr val="tx1"/>
              </a:buClr>
              <a:buSzPct val="125000"/>
              <a:buFontTx/>
              <a:buChar char="•"/>
              <a:defRPr/>
            </a:pPr>
            <a:r>
              <a:rPr lang="en-US" altLang="zh-CN" kern="0" dirty="0"/>
              <a:t>Energy conversion technologies have fundamental efficiency limits:</a:t>
            </a:r>
          </a:p>
          <a:p>
            <a:pPr marL="342900" indent="-342900">
              <a:lnSpc>
                <a:spcPct val="90000"/>
              </a:lnSpc>
              <a:spcBef>
                <a:spcPct val="20000"/>
              </a:spcBef>
              <a:buClr>
                <a:schemeClr val="tx1"/>
              </a:buClr>
              <a:buSzPct val="125000"/>
              <a:buFontTx/>
              <a:buChar char="•"/>
              <a:defRPr/>
            </a:pPr>
            <a:r>
              <a:rPr lang="en-US" altLang="zh-CN" kern="0" dirty="0"/>
              <a:t>Heat engines, Carnot cycle (typical 65%)</a:t>
            </a:r>
          </a:p>
          <a:p>
            <a:pPr marL="342900" indent="-342900">
              <a:lnSpc>
                <a:spcPct val="90000"/>
              </a:lnSpc>
              <a:spcBef>
                <a:spcPct val="20000"/>
              </a:spcBef>
              <a:buClr>
                <a:schemeClr val="tx1"/>
              </a:buClr>
              <a:buSzPct val="125000"/>
              <a:buFontTx/>
              <a:buChar char="•"/>
              <a:defRPr/>
            </a:pPr>
            <a:r>
              <a:rPr lang="en-US" altLang="zh-CN" kern="0" dirty="0"/>
              <a:t>Fuel cells, Gibbs free energy (83%)</a:t>
            </a:r>
          </a:p>
          <a:p>
            <a:pPr marL="342900" indent="-342900">
              <a:lnSpc>
                <a:spcPct val="90000"/>
              </a:lnSpc>
              <a:spcBef>
                <a:spcPct val="20000"/>
              </a:spcBef>
              <a:buClr>
                <a:schemeClr val="tx1"/>
              </a:buClr>
              <a:buSzPct val="125000"/>
              <a:buFontTx/>
              <a:buChar char="•"/>
              <a:defRPr/>
            </a:pPr>
            <a:r>
              <a:rPr lang="en-US" altLang="zh-CN" kern="0" dirty="0"/>
              <a:t>PV: the material band gap limits the conversion eff from sunlight into elec. energy</a:t>
            </a:r>
          </a:p>
          <a:p>
            <a:pPr marL="342900" indent="-342900">
              <a:lnSpc>
                <a:spcPct val="90000"/>
              </a:lnSpc>
              <a:spcBef>
                <a:spcPct val="20000"/>
              </a:spcBef>
              <a:buClr>
                <a:schemeClr val="tx1"/>
              </a:buClr>
              <a:buSzPct val="125000"/>
              <a:buFontTx/>
              <a:buChar char="•"/>
              <a:defRPr/>
            </a:pPr>
            <a:r>
              <a:rPr lang="en-US" altLang="zh-CN" kern="0" dirty="0"/>
              <a:t>Wind turbine?</a:t>
            </a:r>
          </a:p>
          <a:p>
            <a:endParaRPr lang="zh-CN"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D0116D1-D3B6-4186-A332-C8153BA99C32}"/>
              </a:ext>
            </a:extLst>
          </p:cNvPr>
          <p:cNvSpPr>
            <a:spLocks noGrp="1"/>
          </p:cNvSpPr>
          <p:nvPr>
            <p:ph type="title"/>
          </p:nvPr>
        </p:nvSpPr>
        <p:spPr/>
        <p:txBody>
          <a:bodyPr/>
          <a:lstStyle/>
          <a:p>
            <a:pPr>
              <a:defRPr/>
            </a:pPr>
            <a:r>
              <a:rPr lang="en-US" altLang="zh-CN" sz="3200" dirty="0">
                <a:latin typeface="+mn-lt"/>
                <a:ea typeface="宋体" panose="02010600030101010101" pitchFamily="2" charset="-122"/>
              </a:rPr>
              <a:t>Maximum Theoretical Rotor Efficiency</a:t>
            </a:r>
          </a:p>
        </p:txBody>
      </p:sp>
      <p:sp>
        <p:nvSpPr>
          <p:cNvPr id="156675" name="Content Placeholder 2">
            <a:extLst>
              <a:ext uri="{FF2B5EF4-FFF2-40B4-BE49-F238E27FC236}">
                <a16:creationId xmlns:a16="http://schemas.microsoft.com/office/drawing/2014/main" id="{FA6787C6-8C11-44A4-B482-6E1DED3CC236}"/>
              </a:ext>
            </a:extLst>
          </p:cNvPr>
          <p:cNvSpPr>
            <a:spLocks noGrp="1" noChangeArrowheads="1"/>
          </p:cNvSpPr>
          <p:nvPr>
            <p:ph idx="1"/>
          </p:nvPr>
        </p:nvSpPr>
        <p:spPr/>
        <p:txBody>
          <a:bodyPr/>
          <a:lstStyle/>
          <a:p>
            <a:r>
              <a:rPr lang="en-US" altLang="zh-CN" dirty="0">
                <a:ea typeface="SimSun" panose="02010600030101010101" pitchFamily="2" charset="-122"/>
              </a:rPr>
              <a:t>Max theoretical is called Betz efficiency</a:t>
            </a:r>
          </a:p>
          <a:p>
            <a:r>
              <a:rPr lang="en-US" altLang="zh-CN" dirty="0">
                <a:ea typeface="SimSun" panose="02010600030101010101" pitchFamily="2" charset="-122"/>
              </a:rPr>
              <a:t>Albert Betz 1919 - There must be some ideal slowing of the wind so that the turbine extracts the maximum power</a:t>
            </a:r>
          </a:p>
          <a:p>
            <a:r>
              <a:rPr lang="en-US" altLang="zh-CN" dirty="0">
                <a:ea typeface="SimSun" panose="02010600030101010101" pitchFamily="2" charset="-122"/>
              </a:rPr>
              <a:t>For typical turbines this is 59.3%</a:t>
            </a:r>
          </a:p>
          <a:p>
            <a:r>
              <a:rPr lang="en-US" altLang="zh-CN" dirty="0">
                <a:ea typeface="SimSun" panose="02010600030101010101" pitchFamily="2" charset="-122"/>
              </a:rPr>
              <a:t>Under ideal conditions today’s turbines can achieve 80% of the max theoretical:</a:t>
            </a:r>
          </a:p>
          <a:p>
            <a:pPr lvl="1"/>
            <a:r>
              <a:rPr lang="en-US" altLang="zh-CN" dirty="0">
                <a:ea typeface="SimSun" panose="02010600030101010101" pitchFamily="2" charset="-122"/>
              </a:rPr>
              <a:t>So many turbines range between 45-50%</a:t>
            </a:r>
          </a:p>
          <a:p>
            <a:endParaRPr lang="en-US" altLang="zh-CN" dirty="0">
              <a:ea typeface="SimSun"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2024C-0966-4E50-BADA-B0D3C0AED703}"/>
              </a:ext>
            </a:extLst>
          </p:cNvPr>
          <p:cNvSpPr>
            <a:spLocks noGrp="1"/>
          </p:cNvSpPr>
          <p:nvPr>
            <p:ph type="title"/>
          </p:nvPr>
        </p:nvSpPr>
        <p:spPr/>
        <p:txBody>
          <a:bodyPr/>
          <a:lstStyle/>
          <a:p>
            <a:r>
              <a:rPr lang="en-US" altLang="zh-CN" dirty="0"/>
              <a:t>Historical development of wind power</a:t>
            </a:r>
            <a:endParaRPr lang="zh-CN" altLang="en-US" dirty="0"/>
          </a:p>
        </p:txBody>
      </p:sp>
      <p:sp>
        <p:nvSpPr>
          <p:cNvPr id="3" name="内容占位符 2">
            <a:extLst>
              <a:ext uri="{FF2B5EF4-FFF2-40B4-BE49-F238E27FC236}">
                <a16:creationId xmlns:a16="http://schemas.microsoft.com/office/drawing/2014/main" id="{7DE89C5D-1E07-446B-9C53-2CF63F29B9DB}"/>
              </a:ext>
            </a:extLst>
          </p:cNvPr>
          <p:cNvSpPr>
            <a:spLocks noGrp="1"/>
          </p:cNvSpPr>
          <p:nvPr>
            <p:ph idx="1"/>
          </p:nvPr>
        </p:nvSpPr>
        <p:spPr/>
        <p:txBody>
          <a:bodyPr/>
          <a:lstStyle/>
          <a:p>
            <a:r>
              <a:rPr lang="en-US" altLang="zh-CN" dirty="0"/>
              <a:t>Fraction of total generation provided by wind in countries and states</a:t>
            </a:r>
            <a:endParaRPr lang="zh-CN" altLang="en-US" dirty="0"/>
          </a:p>
        </p:txBody>
      </p:sp>
      <p:sp>
        <p:nvSpPr>
          <p:cNvPr id="4" name="灯片编号占位符 3">
            <a:extLst>
              <a:ext uri="{FF2B5EF4-FFF2-40B4-BE49-F238E27FC236}">
                <a16:creationId xmlns:a16="http://schemas.microsoft.com/office/drawing/2014/main" id="{258F76B6-0B82-4CFE-8C01-D3D269131F07}"/>
              </a:ext>
            </a:extLst>
          </p:cNvPr>
          <p:cNvSpPr>
            <a:spLocks noGrp="1"/>
          </p:cNvSpPr>
          <p:nvPr>
            <p:ph type="sldNum" sz="quarter" idx="12"/>
          </p:nvPr>
        </p:nvSpPr>
        <p:spPr/>
        <p:txBody>
          <a:bodyPr/>
          <a:lstStyle/>
          <a:p>
            <a:pPr>
              <a:defRPr/>
            </a:pPr>
            <a:fld id="{A5A7C52C-B8D8-46AC-9434-6888604DA894}" type="slidenum">
              <a:rPr lang="en-US" altLang="zh-CN" smtClean="0"/>
              <a:pPr>
                <a:defRPr/>
              </a:pPr>
              <a:t>7</a:t>
            </a:fld>
            <a:endParaRPr lang="en-US" altLang="zh-CN"/>
          </a:p>
        </p:txBody>
      </p:sp>
      <p:pic>
        <p:nvPicPr>
          <p:cNvPr id="5" name="图片 4">
            <a:extLst>
              <a:ext uri="{FF2B5EF4-FFF2-40B4-BE49-F238E27FC236}">
                <a16:creationId xmlns:a16="http://schemas.microsoft.com/office/drawing/2014/main" id="{83EA9BC9-6CD2-405A-83C6-5457B5E564C6}"/>
              </a:ext>
            </a:extLst>
          </p:cNvPr>
          <p:cNvPicPr>
            <a:picLocks noChangeAspect="1"/>
          </p:cNvPicPr>
          <p:nvPr/>
        </p:nvPicPr>
        <p:blipFill>
          <a:blip r:embed="rId2"/>
          <a:stretch>
            <a:fillRect/>
          </a:stretch>
        </p:blipFill>
        <p:spPr>
          <a:xfrm>
            <a:off x="885825" y="2209800"/>
            <a:ext cx="7372350" cy="3724275"/>
          </a:xfrm>
          <a:prstGeom prst="rect">
            <a:avLst/>
          </a:prstGeom>
        </p:spPr>
      </p:pic>
    </p:spTree>
    <p:extLst>
      <p:ext uri="{BB962C8B-B14F-4D97-AF65-F5344CB8AC3E}">
        <p14:creationId xmlns:p14="http://schemas.microsoft.com/office/powerpoint/2010/main" val="2197270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63F36E-1202-4143-9CA1-96445D236240}"/>
              </a:ext>
            </a:extLst>
          </p:cNvPr>
          <p:cNvSpPr>
            <a:spLocks noGrp="1"/>
          </p:cNvSpPr>
          <p:nvPr>
            <p:ph type="title"/>
          </p:nvPr>
        </p:nvSpPr>
        <p:spPr/>
        <p:txBody>
          <a:bodyPr/>
          <a:lstStyle/>
          <a:p>
            <a:r>
              <a:rPr lang="en-US" altLang="zh-CN" sz="3200" b="1" kern="0" dirty="0"/>
              <a:t>Max theoretical rotor efficiency</a:t>
            </a:r>
            <a:endParaRPr lang="zh-CN" altLang="en-US" dirty="0"/>
          </a:p>
        </p:txBody>
      </p:sp>
      <p:sp>
        <p:nvSpPr>
          <p:cNvPr id="3" name="内容占位符 2">
            <a:extLst>
              <a:ext uri="{FF2B5EF4-FFF2-40B4-BE49-F238E27FC236}">
                <a16:creationId xmlns:a16="http://schemas.microsoft.com/office/drawing/2014/main" id="{7AA74BB9-F7A7-4941-9BA4-EFFAAC08EE31}"/>
              </a:ext>
            </a:extLst>
          </p:cNvPr>
          <p:cNvSpPr>
            <a:spLocks noGrp="1"/>
          </p:cNvSpPr>
          <p:nvPr>
            <p:ph idx="1"/>
          </p:nvPr>
        </p:nvSpPr>
        <p:spPr/>
        <p:txBody>
          <a:bodyPr/>
          <a:lstStyle/>
          <a:p>
            <a:pPr>
              <a:lnSpc>
                <a:spcPct val="80000"/>
              </a:lnSpc>
            </a:pPr>
            <a:r>
              <a:rPr lang="en-US" altLang="zh-CN" sz="2000" dirty="0"/>
              <a:t>Max theoretical Betz efficiency derivation:</a:t>
            </a:r>
          </a:p>
          <a:p>
            <a:pPr>
              <a:lnSpc>
                <a:spcPct val="80000"/>
              </a:lnSpc>
            </a:pPr>
            <a:r>
              <a:rPr lang="en-US" altLang="zh-CN" sz="2000" dirty="0"/>
              <a:t>Imagine what must happen to the wind as it passes thru a WT?</a:t>
            </a:r>
          </a:p>
          <a:p>
            <a:r>
              <a:rPr lang="en-US" altLang="zh-CN" sz="2000" dirty="0"/>
              <a:t>Two extreme cases, and neither makes sense-</a:t>
            </a:r>
          </a:p>
          <a:p>
            <a:r>
              <a:rPr lang="en-US" altLang="zh-CN" sz="2000" dirty="0"/>
              <a:t>Downwind velocity is zero – turbine extracted all of the power</a:t>
            </a:r>
          </a:p>
          <a:p>
            <a:r>
              <a:rPr lang="en-US" altLang="zh-CN" sz="2000" dirty="0"/>
              <a:t>Downwind velocity is the same as the upwind velocity – turbine extracted no power</a:t>
            </a:r>
          </a:p>
          <a:p>
            <a:pPr>
              <a:lnSpc>
                <a:spcPct val="80000"/>
              </a:lnSpc>
            </a:pPr>
            <a:endParaRPr lang="en-US" altLang="zh-CN" sz="2000" dirty="0"/>
          </a:p>
          <a:p>
            <a:pPr>
              <a:lnSpc>
                <a:spcPct val="80000"/>
              </a:lnSpc>
            </a:pPr>
            <a:endParaRPr lang="en-US" altLang="zh-CN" sz="2000" dirty="0"/>
          </a:p>
          <a:p>
            <a:pPr>
              <a:lnSpc>
                <a:spcPct val="80000"/>
              </a:lnSpc>
              <a:buFontTx/>
              <a:buChar char="-"/>
            </a:pPr>
            <a:r>
              <a:rPr lang="en-US" altLang="zh-CN" sz="2000" dirty="0"/>
              <a:t>Wind speed cannot be zero (which corresponds to the case all energy upwind are captured)</a:t>
            </a:r>
          </a:p>
          <a:p>
            <a:pPr>
              <a:lnSpc>
                <a:spcPct val="80000"/>
              </a:lnSpc>
              <a:buFontTx/>
              <a:buChar char="-"/>
            </a:pPr>
            <a:r>
              <a:rPr lang="en-US" altLang="zh-CN" sz="2000" dirty="0"/>
              <a:t>Wind speed cannot be the same as speed upwind (which corresponds to the case zero energy upwind are captured)</a:t>
            </a:r>
          </a:p>
          <a:p>
            <a:pPr>
              <a:lnSpc>
                <a:spcPct val="80000"/>
              </a:lnSpc>
              <a:buFontTx/>
              <a:buChar char="-"/>
            </a:pPr>
            <a:endParaRPr lang="en-US" altLang="zh-CN" sz="2000" dirty="0"/>
          </a:p>
          <a:p>
            <a:endParaRPr lang="zh-CN" altLang="en-US" sz="2000" dirty="0"/>
          </a:p>
        </p:txBody>
      </p:sp>
      <p:sp>
        <p:nvSpPr>
          <p:cNvPr id="4" name="灯片编号占位符 3">
            <a:extLst>
              <a:ext uri="{FF2B5EF4-FFF2-40B4-BE49-F238E27FC236}">
                <a16:creationId xmlns:a16="http://schemas.microsoft.com/office/drawing/2014/main" id="{7A44A598-5E0D-4F10-919A-326796BBDB83}"/>
              </a:ext>
            </a:extLst>
          </p:cNvPr>
          <p:cNvSpPr>
            <a:spLocks noGrp="1"/>
          </p:cNvSpPr>
          <p:nvPr>
            <p:ph type="sldNum" sz="quarter" idx="12"/>
          </p:nvPr>
        </p:nvSpPr>
        <p:spPr/>
        <p:txBody>
          <a:bodyPr/>
          <a:lstStyle/>
          <a:p>
            <a:pPr>
              <a:defRPr/>
            </a:pPr>
            <a:fld id="{A5A7C52C-B8D8-46AC-9434-6888604DA894}" type="slidenum">
              <a:rPr lang="en-US" altLang="zh-CN" smtClean="0"/>
              <a:pPr>
                <a:defRPr/>
              </a:pPr>
              <a:t>70</a:t>
            </a:fld>
            <a:endParaRPr lang="en-US" altLang="zh-CN"/>
          </a:p>
        </p:txBody>
      </p:sp>
    </p:spTree>
    <p:extLst>
      <p:ext uri="{BB962C8B-B14F-4D97-AF65-F5344CB8AC3E}">
        <p14:creationId xmlns:p14="http://schemas.microsoft.com/office/powerpoint/2010/main" val="17715964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ED8ADF7A-C610-4CCA-AD26-6C3425B8B4AD}"/>
              </a:ext>
            </a:extLst>
          </p:cNvPr>
          <p:cNvSpPr>
            <a:spLocks noGrp="1"/>
          </p:cNvSpPr>
          <p:nvPr>
            <p:ph type="title"/>
          </p:nvPr>
        </p:nvSpPr>
        <p:spPr/>
        <p:txBody>
          <a:bodyPr/>
          <a:lstStyle/>
          <a:p>
            <a:pPr>
              <a:defRPr/>
            </a:pPr>
            <a:r>
              <a:rPr lang="en-US" altLang="zh-CN" dirty="0">
                <a:latin typeface="+mn-lt"/>
                <a:ea typeface="宋体" panose="02010600030101010101" pitchFamily="2" charset="-122"/>
              </a:rPr>
              <a:t>Maximum Rotor Efficiency</a:t>
            </a:r>
          </a:p>
        </p:txBody>
      </p:sp>
      <p:sp>
        <p:nvSpPr>
          <p:cNvPr id="158723" name="Content Placeholder 2">
            <a:extLst>
              <a:ext uri="{FF2B5EF4-FFF2-40B4-BE49-F238E27FC236}">
                <a16:creationId xmlns:a16="http://schemas.microsoft.com/office/drawing/2014/main" id="{F549A290-6951-45FA-A8FC-E9AEAE0559C0}"/>
              </a:ext>
            </a:extLst>
          </p:cNvPr>
          <p:cNvSpPr>
            <a:spLocks noGrp="1" noChangeArrowheads="1"/>
          </p:cNvSpPr>
          <p:nvPr>
            <p:ph idx="1"/>
          </p:nvPr>
        </p:nvSpPr>
        <p:spPr/>
        <p:txBody>
          <a:bodyPr/>
          <a:lstStyle/>
          <a:p>
            <a:r>
              <a:rPr lang="en-US" altLang="zh-CN" dirty="0">
                <a:ea typeface="SimSun" panose="02010600030101010101" pitchFamily="2" charset="-122"/>
              </a:rPr>
              <a:t>Constraint on the ability of a wind turbine to convert kinetic energy in the wind into mechanical power</a:t>
            </a:r>
          </a:p>
          <a:p>
            <a:r>
              <a:rPr lang="en-US" altLang="zh-CN" dirty="0">
                <a:ea typeface="SimSun" panose="02010600030101010101" pitchFamily="2" charset="-122"/>
              </a:rPr>
              <a:t>Think about wind passing though a turbine- it slows down and the pressure is reduced so it expands</a:t>
            </a:r>
          </a:p>
        </p:txBody>
      </p:sp>
      <p:pic>
        <p:nvPicPr>
          <p:cNvPr id="158724" name="图片 1">
            <a:extLst>
              <a:ext uri="{FF2B5EF4-FFF2-40B4-BE49-F238E27FC236}">
                <a16:creationId xmlns:a16="http://schemas.microsoft.com/office/drawing/2014/main" id="{518B66D7-0466-4B40-B861-C5FAB56471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2971800"/>
            <a:ext cx="5257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Oval 42">
            <a:extLst>
              <a:ext uri="{FF2B5EF4-FFF2-40B4-BE49-F238E27FC236}">
                <a16:creationId xmlns:a16="http://schemas.microsoft.com/office/drawing/2014/main" id="{6D3B65D0-BF94-424E-937D-1CE43C00AC92}"/>
              </a:ext>
            </a:extLst>
          </p:cNvPr>
          <p:cNvSpPr>
            <a:spLocks noChangeArrowheads="1"/>
          </p:cNvSpPr>
          <p:nvPr/>
        </p:nvSpPr>
        <p:spPr bwMode="auto">
          <a:xfrm>
            <a:off x="3581400" y="1219200"/>
            <a:ext cx="533400" cy="2895600"/>
          </a:xfrm>
          <a:prstGeom prst="ellipse">
            <a:avLst/>
          </a:prstGeom>
          <a:solidFill>
            <a:srgbClr val="FFFF99"/>
          </a:solidFill>
          <a:ln w="9525">
            <a:solidFill>
              <a:srgbClr val="000000"/>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
        <p:nvSpPr>
          <p:cNvPr id="159747" name="Oval 41">
            <a:extLst>
              <a:ext uri="{FF2B5EF4-FFF2-40B4-BE49-F238E27FC236}">
                <a16:creationId xmlns:a16="http://schemas.microsoft.com/office/drawing/2014/main" id="{A2FB77AD-FE87-4407-A01A-57360A2E264A}"/>
              </a:ext>
            </a:extLst>
          </p:cNvPr>
          <p:cNvSpPr>
            <a:spLocks noChangeArrowheads="1"/>
          </p:cNvSpPr>
          <p:nvPr/>
        </p:nvSpPr>
        <p:spPr bwMode="auto">
          <a:xfrm>
            <a:off x="609600" y="1447800"/>
            <a:ext cx="533400" cy="2362200"/>
          </a:xfrm>
          <a:prstGeom prst="ellipse">
            <a:avLst/>
          </a:prstGeom>
          <a:solidFill>
            <a:srgbClr val="FFFF99"/>
          </a:solidFill>
          <a:ln w="9525">
            <a:solidFill>
              <a:srgbClr val="000000"/>
            </a:solidFill>
            <a:round/>
            <a:headEnd/>
            <a:tailEnd type="none" w="lg" len="lg"/>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grpSp>
        <p:nvGrpSpPr>
          <p:cNvPr id="159748" name="Group 9">
            <a:extLst>
              <a:ext uri="{FF2B5EF4-FFF2-40B4-BE49-F238E27FC236}">
                <a16:creationId xmlns:a16="http://schemas.microsoft.com/office/drawing/2014/main" id="{EF388B72-254F-4FA4-A146-40091AB6A159}"/>
              </a:ext>
            </a:extLst>
          </p:cNvPr>
          <p:cNvGrpSpPr>
            <a:grpSpLocks/>
          </p:cNvGrpSpPr>
          <p:nvPr/>
        </p:nvGrpSpPr>
        <p:grpSpPr bwMode="auto">
          <a:xfrm>
            <a:off x="2216150" y="2601913"/>
            <a:ext cx="804863" cy="3505200"/>
            <a:chOff x="2325" y="1639"/>
            <a:chExt cx="507" cy="2208"/>
          </a:xfrm>
        </p:grpSpPr>
        <p:sp>
          <p:nvSpPr>
            <p:cNvPr id="159778" name="Rectangle 10">
              <a:extLst>
                <a:ext uri="{FF2B5EF4-FFF2-40B4-BE49-F238E27FC236}">
                  <a16:creationId xmlns:a16="http://schemas.microsoft.com/office/drawing/2014/main" id="{957CEDEA-2E2C-431B-B94D-8C0622316D01}"/>
                </a:ext>
              </a:extLst>
            </p:cNvPr>
            <p:cNvSpPr>
              <a:spLocks noChangeArrowheads="1"/>
            </p:cNvSpPr>
            <p:nvPr/>
          </p:nvSpPr>
          <p:spPr bwMode="auto">
            <a:xfrm>
              <a:off x="2325" y="1639"/>
              <a:ext cx="459" cy="8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
          <p:nvSpPr>
            <p:cNvPr id="159779" name="Rectangle 11">
              <a:extLst>
                <a:ext uri="{FF2B5EF4-FFF2-40B4-BE49-F238E27FC236}">
                  <a16:creationId xmlns:a16="http://schemas.microsoft.com/office/drawing/2014/main" id="{5A5CC667-B6C0-43E6-AE5E-82C6ADC28C03}"/>
                </a:ext>
              </a:extLst>
            </p:cNvPr>
            <p:cNvSpPr>
              <a:spLocks noChangeArrowheads="1"/>
            </p:cNvSpPr>
            <p:nvPr/>
          </p:nvSpPr>
          <p:spPr bwMode="auto">
            <a:xfrm>
              <a:off x="2640" y="1639"/>
              <a:ext cx="192" cy="220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grpSp>
      <p:grpSp>
        <p:nvGrpSpPr>
          <p:cNvPr id="159749" name="Group 12">
            <a:extLst>
              <a:ext uri="{FF2B5EF4-FFF2-40B4-BE49-F238E27FC236}">
                <a16:creationId xmlns:a16="http://schemas.microsoft.com/office/drawing/2014/main" id="{49290450-F091-47EE-B54F-40B12EF90BC5}"/>
              </a:ext>
            </a:extLst>
          </p:cNvPr>
          <p:cNvGrpSpPr>
            <a:grpSpLocks/>
          </p:cNvGrpSpPr>
          <p:nvPr/>
        </p:nvGrpSpPr>
        <p:grpSpPr bwMode="auto">
          <a:xfrm>
            <a:off x="2106613" y="1371600"/>
            <a:ext cx="228600" cy="2590800"/>
            <a:chOff x="2256" y="864"/>
            <a:chExt cx="144" cy="1632"/>
          </a:xfrm>
        </p:grpSpPr>
        <p:sp>
          <p:nvSpPr>
            <p:cNvPr id="159776" name="Oval 13">
              <a:extLst>
                <a:ext uri="{FF2B5EF4-FFF2-40B4-BE49-F238E27FC236}">
                  <a16:creationId xmlns:a16="http://schemas.microsoft.com/office/drawing/2014/main" id="{91CAEA12-0FFE-4EDA-BA45-2114D20A4960}"/>
                </a:ext>
              </a:extLst>
            </p:cNvPr>
            <p:cNvSpPr>
              <a:spLocks noChangeArrowheads="1"/>
            </p:cNvSpPr>
            <p:nvPr/>
          </p:nvSpPr>
          <p:spPr bwMode="auto">
            <a:xfrm>
              <a:off x="2256" y="864"/>
              <a:ext cx="144" cy="816"/>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
          <p:nvSpPr>
            <p:cNvPr id="159777" name="Oval 14">
              <a:extLst>
                <a:ext uri="{FF2B5EF4-FFF2-40B4-BE49-F238E27FC236}">
                  <a16:creationId xmlns:a16="http://schemas.microsoft.com/office/drawing/2014/main" id="{8DCE0BBE-F0A0-41B7-8EA5-08350F481762}"/>
                </a:ext>
              </a:extLst>
            </p:cNvPr>
            <p:cNvSpPr>
              <a:spLocks noChangeArrowheads="1"/>
            </p:cNvSpPr>
            <p:nvPr/>
          </p:nvSpPr>
          <p:spPr bwMode="auto">
            <a:xfrm>
              <a:off x="2256" y="1680"/>
              <a:ext cx="144" cy="816"/>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grpSp>
      <p:sp>
        <p:nvSpPr>
          <p:cNvPr id="159750" name="Line 15">
            <a:extLst>
              <a:ext uri="{FF2B5EF4-FFF2-40B4-BE49-F238E27FC236}">
                <a16:creationId xmlns:a16="http://schemas.microsoft.com/office/drawing/2014/main" id="{7BB14E23-3C63-4C1B-AC35-53B5165C4DA8}"/>
              </a:ext>
            </a:extLst>
          </p:cNvPr>
          <p:cNvSpPr>
            <a:spLocks noChangeShapeType="1"/>
          </p:cNvSpPr>
          <p:nvPr/>
        </p:nvSpPr>
        <p:spPr bwMode="auto">
          <a:xfrm flipV="1">
            <a:off x="838200" y="1219200"/>
            <a:ext cx="304800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9751" name="Line 16">
            <a:extLst>
              <a:ext uri="{FF2B5EF4-FFF2-40B4-BE49-F238E27FC236}">
                <a16:creationId xmlns:a16="http://schemas.microsoft.com/office/drawing/2014/main" id="{ACCF1C88-8819-44B1-B60A-0C0CCA6EF801}"/>
              </a:ext>
            </a:extLst>
          </p:cNvPr>
          <p:cNvSpPr>
            <a:spLocks noChangeShapeType="1"/>
          </p:cNvSpPr>
          <p:nvPr/>
        </p:nvSpPr>
        <p:spPr bwMode="auto">
          <a:xfrm>
            <a:off x="838200" y="3810000"/>
            <a:ext cx="3035300" cy="3492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9752" name="Line 17">
            <a:extLst>
              <a:ext uri="{FF2B5EF4-FFF2-40B4-BE49-F238E27FC236}">
                <a16:creationId xmlns:a16="http://schemas.microsoft.com/office/drawing/2014/main" id="{831C1D50-433C-4ED4-9581-43FC2D832806}"/>
              </a:ext>
            </a:extLst>
          </p:cNvPr>
          <p:cNvSpPr>
            <a:spLocks noChangeShapeType="1"/>
          </p:cNvSpPr>
          <p:nvPr/>
        </p:nvSpPr>
        <p:spPr bwMode="auto">
          <a:xfrm>
            <a:off x="833438" y="3276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9753" name="Line 18">
            <a:extLst>
              <a:ext uri="{FF2B5EF4-FFF2-40B4-BE49-F238E27FC236}">
                <a16:creationId xmlns:a16="http://schemas.microsoft.com/office/drawing/2014/main" id="{93B3DAAA-F919-4D68-A259-A4C451B1D1BF}"/>
              </a:ext>
            </a:extLst>
          </p:cNvPr>
          <p:cNvSpPr>
            <a:spLocks noChangeShapeType="1"/>
          </p:cNvSpPr>
          <p:nvPr/>
        </p:nvSpPr>
        <p:spPr bwMode="auto">
          <a:xfrm flipV="1">
            <a:off x="833438" y="1566863"/>
            <a:ext cx="11112" cy="490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9754" name="Line 19">
            <a:extLst>
              <a:ext uri="{FF2B5EF4-FFF2-40B4-BE49-F238E27FC236}">
                <a16:creationId xmlns:a16="http://schemas.microsoft.com/office/drawing/2014/main" id="{AC3217EC-5BCD-4DE8-9101-A641FE6C737B}"/>
              </a:ext>
            </a:extLst>
          </p:cNvPr>
          <p:cNvSpPr>
            <a:spLocks noChangeShapeType="1"/>
          </p:cNvSpPr>
          <p:nvPr/>
        </p:nvSpPr>
        <p:spPr bwMode="auto">
          <a:xfrm>
            <a:off x="1954213" y="3429000"/>
            <a:ext cx="0" cy="4572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9755" name="Line 20">
            <a:extLst>
              <a:ext uri="{FF2B5EF4-FFF2-40B4-BE49-F238E27FC236}">
                <a16:creationId xmlns:a16="http://schemas.microsoft.com/office/drawing/2014/main" id="{14C75AA7-F5F2-494F-B3EC-9FF95D533008}"/>
              </a:ext>
            </a:extLst>
          </p:cNvPr>
          <p:cNvSpPr>
            <a:spLocks noChangeShapeType="1"/>
          </p:cNvSpPr>
          <p:nvPr/>
        </p:nvSpPr>
        <p:spPr bwMode="auto">
          <a:xfrm flipV="1">
            <a:off x="1954213" y="1414463"/>
            <a:ext cx="11112" cy="490537"/>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9756" name="Line 21">
            <a:extLst>
              <a:ext uri="{FF2B5EF4-FFF2-40B4-BE49-F238E27FC236}">
                <a16:creationId xmlns:a16="http://schemas.microsoft.com/office/drawing/2014/main" id="{0B5390E4-11BD-4841-AE96-78284496E159}"/>
              </a:ext>
            </a:extLst>
          </p:cNvPr>
          <p:cNvSpPr>
            <a:spLocks noChangeShapeType="1"/>
          </p:cNvSpPr>
          <p:nvPr/>
        </p:nvSpPr>
        <p:spPr bwMode="auto">
          <a:xfrm>
            <a:off x="3827463" y="360362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9757" name="Line 22">
            <a:extLst>
              <a:ext uri="{FF2B5EF4-FFF2-40B4-BE49-F238E27FC236}">
                <a16:creationId xmlns:a16="http://schemas.microsoft.com/office/drawing/2014/main" id="{C7A64730-901C-4452-BF2C-579E281F11A6}"/>
              </a:ext>
            </a:extLst>
          </p:cNvPr>
          <p:cNvSpPr>
            <a:spLocks noChangeShapeType="1"/>
          </p:cNvSpPr>
          <p:nvPr/>
        </p:nvSpPr>
        <p:spPr bwMode="auto">
          <a:xfrm flipV="1">
            <a:off x="3827463" y="1317625"/>
            <a:ext cx="11112" cy="490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9758" name="Line 23">
            <a:extLst>
              <a:ext uri="{FF2B5EF4-FFF2-40B4-BE49-F238E27FC236}">
                <a16:creationId xmlns:a16="http://schemas.microsoft.com/office/drawing/2014/main" id="{C526E4A3-AE8C-482E-B975-E1C9BEBF5F19}"/>
              </a:ext>
            </a:extLst>
          </p:cNvPr>
          <p:cNvSpPr>
            <a:spLocks noChangeShapeType="1"/>
          </p:cNvSpPr>
          <p:nvPr/>
        </p:nvSpPr>
        <p:spPr bwMode="auto">
          <a:xfrm>
            <a:off x="735013" y="2362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9759" name="Line 24">
            <a:extLst>
              <a:ext uri="{FF2B5EF4-FFF2-40B4-BE49-F238E27FC236}">
                <a16:creationId xmlns:a16="http://schemas.microsoft.com/office/drawing/2014/main" id="{C78BE48F-9732-4991-8E0C-DB5CA494D5E4}"/>
              </a:ext>
            </a:extLst>
          </p:cNvPr>
          <p:cNvSpPr>
            <a:spLocks noChangeShapeType="1"/>
          </p:cNvSpPr>
          <p:nvPr/>
        </p:nvSpPr>
        <p:spPr bwMode="auto">
          <a:xfrm>
            <a:off x="1725613" y="2362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9760" name="Line 25">
            <a:extLst>
              <a:ext uri="{FF2B5EF4-FFF2-40B4-BE49-F238E27FC236}">
                <a16:creationId xmlns:a16="http://schemas.microsoft.com/office/drawing/2014/main" id="{E5764EA1-4E09-4293-ABA9-57E2D36F8A6B}"/>
              </a:ext>
            </a:extLst>
          </p:cNvPr>
          <p:cNvSpPr>
            <a:spLocks noChangeShapeType="1"/>
          </p:cNvSpPr>
          <p:nvPr/>
        </p:nvSpPr>
        <p:spPr bwMode="auto">
          <a:xfrm>
            <a:off x="3706813" y="2362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59761" name="Object 2">
            <a:extLst>
              <a:ext uri="{FF2B5EF4-FFF2-40B4-BE49-F238E27FC236}">
                <a16:creationId xmlns:a16="http://schemas.microsoft.com/office/drawing/2014/main" id="{F3D74299-192B-4860-AC88-46E29F764F52}"/>
              </a:ext>
            </a:extLst>
          </p:cNvPr>
          <p:cNvGraphicFramePr>
            <a:graphicFrameLocks noChangeAspect="1"/>
          </p:cNvGraphicFramePr>
          <p:nvPr/>
        </p:nvGraphicFramePr>
        <p:xfrm>
          <a:off x="685800" y="2438400"/>
          <a:ext cx="354013" cy="381000"/>
        </p:xfrm>
        <a:graphic>
          <a:graphicData uri="http://schemas.openxmlformats.org/presentationml/2006/ole">
            <mc:AlternateContent xmlns:mc="http://schemas.openxmlformats.org/markup-compatibility/2006">
              <mc:Choice xmlns:v="urn:schemas-microsoft-com:vml" Requires="v">
                <p:oleObj spid="_x0000_s19588" name="Equation" r:id="rId3" imgW="164814" imgH="177492" progId="Equation.3">
                  <p:embed/>
                </p:oleObj>
              </mc:Choice>
              <mc:Fallback>
                <p:oleObj name="Equation" r:id="rId3" imgW="164814" imgH="177492" progId="Equation.3">
                  <p:embed/>
                  <p:pic>
                    <p:nvPicPr>
                      <p:cNvPr id="159761" name="Object 2">
                        <a:extLst>
                          <a:ext uri="{FF2B5EF4-FFF2-40B4-BE49-F238E27FC236}">
                            <a16:creationId xmlns:a16="http://schemas.microsoft.com/office/drawing/2014/main" id="{F3D74299-192B-4860-AC88-46E29F764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438400"/>
                        <a:ext cx="35401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62" name="Object 3">
            <a:extLst>
              <a:ext uri="{FF2B5EF4-FFF2-40B4-BE49-F238E27FC236}">
                <a16:creationId xmlns:a16="http://schemas.microsoft.com/office/drawing/2014/main" id="{7B30B04C-61A0-4A85-9900-BE019F423436}"/>
              </a:ext>
            </a:extLst>
          </p:cNvPr>
          <p:cNvGraphicFramePr>
            <a:graphicFrameLocks noChangeAspect="1"/>
          </p:cNvGraphicFramePr>
          <p:nvPr/>
        </p:nvGraphicFramePr>
        <p:xfrm>
          <a:off x="1682750" y="2438400"/>
          <a:ext cx="354013" cy="381000"/>
        </p:xfrm>
        <a:graphic>
          <a:graphicData uri="http://schemas.openxmlformats.org/presentationml/2006/ole">
            <mc:AlternateContent xmlns:mc="http://schemas.openxmlformats.org/markup-compatibility/2006">
              <mc:Choice xmlns:v="urn:schemas-microsoft-com:vml" Requires="v">
                <p:oleObj spid="_x0000_s19589" name="Equation" r:id="rId5" imgW="164814" imgH="177492" progId="Equation.3">
                  <p:embed/>
                </p:oleObj>
              </mc:Choice>
              <mc:Fallback>
                <p:oleObj name="Equation" r:id="rId5" imgW="164814" imgH="177492" progId="Equation.3">
                  <p:embed/>
                  <p:pic>
                    <p:nvPicPr>
                      <p:cNvPr id="159762" name="Object 3">
                        <a:extLst>
                          <a:ext uri="{FF2B5EF4-FFF2-40B4-BE49-F238E27FC236}">
                            <a16:creationId xmlns:a16="http://schemas.microsoft.com/office/drawing/2014/main" id="{7B30B04C-61A0-4A85-9900-BE019F4234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0" y="2438400"/>
                        <a:ext cx="35401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63" name="Object 4">
            <a:extLst>
              <a:ext uri="{FF2B5EF4-FFF2-40B4-BE49-F238E27FC236}">
                <a16:creationId xmlns:a16="http://schemas.microsoft.com/office/drawing/2014/main" id="{CA483B7C-4EE8-41E3-B554-6801F3DD3518}"/>
              </a:ext>
            </a:extLst>
          </p:cNvPr>
          <p:cNvGraphicFramePr>
            <a:graphicFrameLocks noChangeAspect="1"/>
          </p:cNvGraphicFramePr>
          <p:nvPr/>
        </p:nvGraphicFramePr>
        <p:xfrm>
          <a:off x="3684588" y="2438400"/>
          <a:ext cx="354012" cy="381000"/>
        </p:xfrm>
        <a:graphic>
          <a:graphicData uri="http://schemas.openxmlformats.org/presentationml/2006/ole">
            <mc:AlternateContent xmlns:mc="http://schemas.openxmlformats.org/markup-compatibility/2006">
              <mc:Choice xmlns:v="urn:schemas-microsoft-com:vml" Requires="v">
                <p:oleObj spid="_x0000_s19590" name="Equation" r:id="rId7" imgW="164814" imgH="177492" progId="Equation.3">
                  <p:embed/>
                </p:oleObj>
              </mc:Choice>
              <mc:Fallback>
                <p:oleObj name="Equation" r:id="rId7" imgW="164814" imgH="177492" progId="Equation.3">
                  <p:embed/>
                  <p:pic>
                    <p:nvPicPr>
                      <p:cNvPr id="159763" name="Object 4">
                        <a:extLst>
                          <a:ext uri="{FF2B5EF4-FFF2-40B4-BE49-F238E27FC236}">
                            <a16:creationId xmlns:a16="http://schemas.microsoft.com/office/drawing/2014/main" id="{CA483B7C-4EE8-41E3-B554-6801F3DD35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588" y="2438400"/>
                        <a:ext cx="35401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64" name="Object 5">
            <a:extLst>
              <a:ext uri="{FF2B5EF4-FFF2-40B4-BE49-F238E27FC236}">
                <a16:creationId xmlns:a16="http://schemas.microsoft.com/office/drawing/2014/main" id="{5BF95A7F-B890-45D4-B13C-41610C8D7DA5}"/>
              </a:ext>
            </a:extLst>
          </p:cNvPr>
          <p:cNvGraphicFramePr>
            <a:graphicFrameLocks noChangeAspect="1"/>
          </p:cNvGraphicFramePr>
          <p:nvPr/>
        </p:nvGraphicFramePr>
        <p:xfrm>
          <a:off x="1844675" y="936625"/>
          <a:ext cx="352425" cy="490538"/>
        </p:xfrm>
        <a:graphic>
          <a:graphicData uri="http://schemas.openxmlformats.org/presentationml/2006/ole">
            <mc:AlternateContent xmlns:mc="http://schemas.openxmlformats.org/markup-compatibility/2006">
              <mc:Choice xmlns:v="urn:schemas-microsoft-com:vml" Requires="v">
                <p:oleObj spid="_x0000_s19591" name="Equation" r:id="rId8" imgW="165028" imgH="228501" progId="Equation.3">
                  <p:embed/>
                </p:oleObj>
              </mc:Choice>
              <mc:Fallback>
                <p:oleObj name="Equation" r:id="rId8" imgW="165028" imgH="228501" progId="Equation.3">
                  <p:embed/>
                  <p:pic>
                    <p:nvPicPr>
                      <p:cNvPr id="159764" name="Object 5">
                        <a:extLst>
                          <a:ext uri="{FF2B5EF4-FFF2-40B4-BE49-F238E27FC236}">
                            <a16:creationId xmlns:a16="http://schemas.microsoft.com/office/drawing/2014/main" id="{5BF95A7F-B890-45D4-B13C-41610C8D7D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4675" y="936625"/>
                        <a:ext cx="3524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65" name="Line 30">
            <a:extLst>
              <a:ext uri="{FF2B5EF4-FFF2-40B4-BE49-F238E27FC236}">
                <a16:creationId xmlns:a16="http://schemas.microsoft.com/office/drawing/2014/main" id="{53CFD9DE-E337-466D-B1C6-B57248D0FE1A}"/>
              </a:ext>
            </a:extLst>
          </p:cNvPr>
          <p:cNvSpPr>
            <a:spLocks noChangeShapeType="1"/>
          </p:cNvSpPr>
          <p:nvPr/>
        </p:nvSpPr>
        <p:spPr bwMode="auto">
          <a:xfrm>
            <a:off x="1857375" y="914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59766" name="Object 6">
            <a:extLst>
              <a:ext uri="{FF2B5EF4-FFF2-40B4-BE49-F238E27FC236}">
                <a16:creationId xmlns:a16="http://schemas.microsoft.com/office/drawing/2014/main" id="{A8DF0D60-3011-4B95-A790-DDB51D1C812A}"/>
              </a:ext>
            </a:extLst>
          </p:cNvPr>
          <p:cNvGraphicFramePr>
            <a:graphicFrameLocks noChangeAspect="1"/>
          </p:cNvGraphicFramePr>
          <p:nvPr/>
        </p:nvGraphicFramePr>
        <p:xfrm>
          <a:off x="735013" y="1066800"/>
          <a:ext cx="325437" cy="381000"/>
        </p:xfrm>
        <a:graphic>
          <a:graphicData uri="http://schemas.openxmlformats.org/presentationml/2006/ole">
            <mc:AlternateContent xmlns:mc="http://schemas.openxmlformats.org/markup-compatibility/2006">
              <mc:Choice xmlns:v="urn:schemas-microsoft-com:vml" Requires="v">
                <p:oleObj spid="_x0000_s19592" name="Equation" r:id="rId10" imgW="152202" imgH="177569" progId="Equation.3">
                  <p:embed/>
                </p:oleObj>
              </mc:Choice>
              <mc:Fallback>
                <p:oleObj name="Equation" r:id="rId10" imgW="152202" imgH="177569" progId="Equation.3">
                  <p:embed/>
                  <p:pic>
                    <p:nvPicPr>
                      <p:cNvPr id="159766" name="Object 6">
                        <a:extLst>
                          <a:ext uri="{FF2B5EF4-FFF2-40B4-BE49-F238E27FC236}">
                            <a16:creationId xmlns:a16="http://schemas.microsoft.com/office/drawing/2014/main" id="{A8DF0D60-3011-4B95-A790-DDB51D1C81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013" y="1066800"/>
                        <a:ext cx="325437"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67" name="Line 32">
            <a:extLst>
              <a:ext uri="{FF2B5EF4-FFF2-40B4-BE49-F238E27FC236}">
                <a16:creationId xmlns:a16="http://schemas.microsoft.com/office/drawing/2014/main" id="{0DBC9645-7DB9-4A0C-AE5E-A0E4384C605D}"/>
              </a:ext>
            </a:extLst>
          </p:cNvPr>
          <p:cNvSpPr>
            <a:spLocks noChangeShapeType="1"/>
          </p:cNvSpPr>
          <p:nvPr/>
        </p:nvSpPr>
        <p:spPr bwMode="auto">
          <a:xfrm>
            <a:off x="735013" y="9906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59768" name="Object 7">
            <a:extLst>
              <a:ext uri="{FF2B5EF4-FFF2-40B4-BE49-F238E27FC236}">
                <a16:creationId xmlns:a16="http://schemas.microsoft.com/office/drawing/2014/main" id="{72930BF9-3AB1-4691-8355-86747034859D}"/>
              </a:ext>
            </a:extLst>
          </p:cNvPr>
          <p:cNvGraphicFramePr>
            <a:graphicFrameLocks noChangeAspect="1"/>
          </p:cNvGraphicFramePr>
          <p:nvPr/>
        </p:nvGraphicFramePr>
        <p:xfrm>
          <a:off x="3659188" y="784225"/>
          <a:ext cx="379412" cy="488950"/>
        </p:xfrm>
        <a:graphic>
          <a:graphicData uri="http://schemas.openxmlformats.org/presentationml/2006/ole">
            <mc:AlternateContent xmlns:mc="http://schemas.openxmlformats.org/markup-compatibility/2006">
              <mc:Choice xmlns:v="urn:schemas-microsoft-com:vml" Requires="v">
                <p:oleObj spid="_x0000_s19593" name="Equation" r:id="rId12" imgW="177646" imgH="228402" progId="Equation.3">
                  <p:embed/>
                </p:oleObj>
              </mc:Choice>
              <mc:Fallback>
                <p:oleObj name="Equation" r:id="rId12" imgW="177646" imgH="228402" progId="Equation.3">
                  <p:embed/>
                  <p:pic>
                    <p:nvPicPr>
                      <p:cNvPr id="159768" name="Object 7">
                        <a:extLst>
                          <a:ext uri="{FF2B5EF4-FFF2-40B4-BE49-F238E27FC236}">
                            <a16:creationId xmlns:a16="http://schemas.microsoft.com/office/drawing/2014/main" id="{72930BF9-3AB1-4691-8355-86747034859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9188" y="784225"/>
                        <a:ext cx="379412"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69" name="Line 34">
            <a:extLst>
              <a:ext uri="{FF2B5EF4-FFF2-40B4-BE49-F238E27FC236}">
                <a16:creationId xmlns:a16="http://schemas.microsoft.com/office/drawing/2014/main" id="{6DB95875-2C55-4FC3-916E-D339CC8B4DB5}"/>
              </a:ext>
            </a:extLst>
          </p:cNvPr>
          <p:cNvSpPr>
            <a:spLocks noChangeShapeType="1"/>
          </p:cNvSpPr>
          <p:nvPr/>
        </p:nvSpPr>
        <p:spPr bwMode="auto">
          <a:xfrm>
            <a:off x="3686175" y="7620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59770" name="Object 8">
            <a:extLst>
              <a:ext uri="{FF2B5EF4-FFF2-40B4-BE49-F238E27FC236}">
                <a16:creationId xmlns:a16="http://schemas.microsoft.com/office/drawing/2014/main" id="{D699EAF3-79DE-4960-97F8-9A25F4A757D4}"/>
              </a:ext>
            </a:extLst>
          </p:cNvPr>
          <p:cNvGraphicFramePr>
            <a:graphicFrameLocks noChangeAspect="1"/>
          </p:cNvGraphicFramePr>
          <p:nvPr/>
        </p:nvGraphicFramePr>
        <p:xfrm>
          <a:off x="4254500" y="533400"/>
          <a:ext cx="4065588" cy="2246313"/>
        </p:xfrm>
        <a:graphic>
          <a:graphicData uri="http://schemas.openxmlformats.org/presentationml/2006/ole">
            <mc:AlternateContent xmlns:mc="http://schemas.openxmlformats.org/markup-compatibility/2006">
              <mc:Choice xmlns:v="urn:schemas-microsoft-com:vml" Requires="v">
                <p:oleObj spid="_x0000_s19594" name="Equation" r:id="rId14" imgW="2527300" imgH="1397000" progId="Equation.3">
                  <p:embed/>
                </p:oleObj>
              </mc:Choice>
              <mc:Fallback>
                <p:oleObj name="Equation" r:id="rId14" imgW="2527300" imgH="1397000" progId="Equation.3">
                  <p:embed/>
                  <p:pic>
                    <p:nvPicPr>
                      <p:cNvPr id="159770" name="Object 8">
                        <a:extLst>
                          <a:ext uri="{FF2B5EF4-FFF2-40B4-BE49-F238E27FC236}">
                            <a16:creationId xmlns:a16="http://schemas.microsoft.com/office/drawing/2014/main" id="{D699EAF3-79DE-4960-97F8-9A25F4A757D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54500" y="533400"/>
                        <a:ext cx="4065588" cy="224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71" name="Text Box 36">
            <a:extLst>
              <a:ext uri="{FF2B5EF4-FFF2-40B4-BE49-F238E27FC236}">
                <a16:creationId xmlns:a16="http://schemas.microsoft.com/office/drawing/2014/main" id="{2965744D-ED77-4324-9671-170462DFE49C}"/>
              </a:ext>
            </a:extLst>
          </p:cNvPr>
          <p:cNvSpPr txBox="1">
            <a:spLocks noChangeArrowheads="1"/>
          </p:cNvSpPr>
          <p:nvPr/>
        </p:nvSpPr>
        <p:spPr bwMode="auto">
          <a:xfrm>
            <a:off x="4876800" y="2711450"/>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600" i="1">
                <a:solidFill>
                  <a:srgbClr val="FF0000"/>
                </a:solidFill>
                <a:latin typeface="Arial" panose="020B0604020202020204" pitchFamily="34" charset="0"/>
                <a:ea typeface="SimSun" panose="02010600030101010101" pitchFamily="2" charset="-122"/>
              </a:rPr>
              <a:t>Suppose</a:t>
            </a:r>
            <a:r>
              <a:rPr lang="en-US" altLang="zh-CN" sz="1600">
                <a:solidFill>
                  <a:srgbClr val="FF0000"/>
                </a:solidFill>
                <a:latin typeface="Arial" panose="020B0604020202020204" pitchFamily="34" charset="0"/>
                <a:ea typeface="SimSun" panose="02010600030101010101" pitchFamily="2" charset="-122"/>
              </a:rPr>
              <a:t> </a:t>
            </a:r>
          </a:p>
        </p:txBody>
      </p:sp>
      <p:graphicFrame>
        <p:nvGraphicFramePr>
          <p:cNvPr id="159772" name="Object 9">
            <a:extLst>
              <a:ext uri="{FF2B5EF4-FFF2-40B4-BE49-F238E27FC236}">
                <a16:creationId xmlns:a16="http://schemas.microsoft.com/office/drawing/2014/main" id="{86EF220C-AD9C-410C-A1CE-8C55F81721EF}"/>
              </a:ext>
            </a:extLst>
          </p:cNvPr>
          <p:cNvGraphicFramePr>
            <a:graphicFrameLocks noChangeAspect="1"/>
          </p:cNvGraphicFramePr>
          <p:nvPr/>
        </p:nvGraphicFramePr>
        <p:xfrm>
          <a:off x="6008688" y="2724150"/>
          <a:ext cx="877887" cy="368300"/>
        </p:xfrm>
        <a:graphic>
          <a:graphicData uri="http://schemas.openxmlformats.org/presentationml/2006/ole">
            <mc:AlternateContent xmlns:mc="http://schemas.openxmlformats.org/markup-compatibility/2006">
              <mc:Choice xmlns:v="urn:schemas-microsoft-com:vml" Requires="v">
                <p:oleObj spid="_x0000_s19595" name="Equation" r:id="rId16" imgW="545863" imgH="228501" progId="Equation.3">
                  <p:embed/>
                </p:oleObj>
              </mc:Choice>
              <mc:Fallback>
                <p:oleObj name="Equation" r:id="rId16" imgW="545863" imgH="228501" progId="Equation.3">
                  <p:embed/>
                  <p:pic>
                    <p:nvPicPr>
                      <p:cNvPr id="159772" name="Object 9">
                        <a:extLst>
                          <a:ext uri="{FF2B5EF4-FFF2-40B4-BE49-F238E27FC236}">
                            <a16:creationId xmlns:a16="http://schemas.microsoft.com/office/drawing/2014/main" id="{86EF220C-AD9C-410C-A1CE-8C55F81721E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8688" y="2724150"/>
                        <a:ext cx="8778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73" name="Object 10">
            <a:extLst>
              <a:ext uri="{FF2B5EF4-FFF2-40B4-BE49-F238E27FC236}">
                <a16:creationId xmlns:a16="http://schemas.microsoft.com/office/drawing/2014/main" id="{8312EB1D-A626-41A4-B1E8-89D31B70AD5D}"/>
              </a:ext>
            </a:extLst>
          </p:cNvPr>
          <p:cNvGraphicFramePr>
            <a:graphicFrameLocks noChangeAspect="1"/>
          </p:cNvGraphicFramePr>
          <p:nvPr/>
        </p:nvGraphicFramePr>
        <p:xfrm>
          <a:off x="4876800" y="3124200"/>
          <a:ext cx="2879725" cy="633413"/>
        </p:xfrm>
        <a:graphic>
          <a:graphicData uri="http://schemas.openxmlformats.org/presentationml/2006/ole">
            <mc:AlternateContent xmlns:mc="http://schemas.openxmlformats.org/markup-compatibility/2006">
              <mc:Choice xmlns:v="urn:schemas-microsoft-com:vml" Requires="v">
                <p:oleObj spid="_x0000_s19596" name="Equation" r:id="rId18" imgW="1790700" imgH="393700" progId="Equation.3">
                  <p:embed/>
                </p:oleObj>
              </mc:Choice>
              <mc:Fallback>
                <p:oleObj name="Equation" r:id="rId18" imgW="1790700" imgH="393700" progId="Equation.3">
                  <p:embed/>
                  <p:pic>
                    <p:nvPicPr>
                      <p:cNvPr id="159773" name="Object 10">
                        <a:extLst>
                          <a:ext uri="{FF2B5EF4-FFF2-40B4-BE49-F238E27FC236}">
                            <a16:creationId xmlns:a16="http://schemas.microsoft.com/office/drawing/2014/main" id="{8312EB1D-A626-41A4-B1E8-89D31B70AD5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76800" y="3124200"/>
                        <a:ext cx="2879725"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74" name="Text Box 39">
            <a:extLst>
              <a:ext uri="{FF2B5EF4-FFF2-40B4-BE49-F238E27FC236}">
                <a16:creationId xmlns:a16="http://schemas.microsoft.com/office/drawing/2014/main" id="{F71CCDF0-ED0C-4A0B-9815-1971C5303483}"/>
              </a:ext>
            </a:extLst>
          </p:cNvPr>
          <p:cNvSpPr txBox="1">
            <a:spLocks noChangeArrowheads="1"/>
          </p:cNvSpPr>
          <p:nvPr/>
        </p:nvSpPr>
        <p:spPr bwMode="auto">
          <a:xfrm>
            <a:off x="4876800" y="3810000"/>
            <a:ext cx="2397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600" i="1">
                <a:solidFill>
                  <a:srgbClr val="FF0000"/>
                </a:solidFill>
                <a:latin typeface="Arial" panose="020B0604020202020204" pitchFamily="34" charset="0"/>
                <a:ea typeface="SimSun" panose="02010600030101010101" pitchFamily="2" charset="-122"/>
              </a:rPr>
              <a:t>Find the maximum value</a:t>
            </a:r>
            <a:endParaRPr lang="en-US" altLang="zh-CN" sz="1600">
              <a:solidFill>
                <a:srgbClr val="FF0000"/>
              </a:solidFill>
              <a:latin typeface="Arial" panose="020B0604020202020204" pitchFamily="34" charset="0"/>
              <a:ea typeface="SimSun" panose="02010600030101010101" pitchFamily="2" charset="-122"/>
            </a:endParaRPr>
          </a:p>
        </p:txBody>
      </p:sp>
      <p:graphicFrame>
        <p:nvGraphicFramePr>
          <p:cNvPr id="159775" name="Object 11">
            <a:extLst>
              <a:ext uri="{FF2B5EF4-FFF2-40B4-BE49-F238E27FC236}">
                <a16:creationId xmlns:a16="http://schemas.microsoft.com/office/drawing/2014/main" id="{A95AED85-C966-4C36-AF3F-69E65EB6EE2C}"/>
              </a:ext>
            </a:extLst>
          </p:cNvPr>
          <p:cNvGraphicFramePr>
            <a:graphicFrameLocks noChangeAspect="1"/>
          </p:cNvGraphicFramePr>
          <p:nvPr/>
        </p:nvGraphicFramePr>
        <p:xfrm>
          <a:off x="4808538" y="4210050"/>
          <a:ext cx="2735262" cy="1962150"/>
        </p:xfrm>
        <a:graphic>
          <a:graphicData uri="http://schemas.openxmlformats.org/presentationml/2006/ole">
            <mc:AlternateContent xmlns:mc="http://schemas.openxmlformats.org/markup-compatibility/2006">
              <mc:Choice xmlns:v="urn:schemas-microsoft-com:vml" Requires="v">
                <p:oleObj spid="_x0000_s19597" name="Equation" r:id="rId20" imgW="1701800" imgH="1219200" progId="Equation.3">
                  <p:embed/>
                </p:oleObj>
              </mc:Choice>
              <mc:Fallback>
                <p:oleObj name="Equation" r:id="rId20" imgW="1701800" imgH="1219200" progId="Equation.3">
                  <p:embed/>
                  <p:pic>
                    <p:nvPicPr>
                      <p:cNvPr id="159775" name="Object 11">
                        <a:extLst>
                          <a:ext uri="{FF2B5EF4-FFF2-40B4-BE49-F238E27FC236}">
                            <a16:creationId xmlns:a16="http://schemas.microsoft.com/office/drawing/2014/main" id="{A95AED85-C966-4C36-AF3F-69E65EB6EE2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08538" y="4210050"/>
                        <a:ext cx="2735262" cy="196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914251D9-4CBB-4CA8-8B8A-486FD5832FD2}"/>
              </a:ext>
            </a:extLst>
          </p:cNvPr>
          <p:cNvSpPr>
            <a:spLocks noGrp="1"/>
          </p:cNvSpPr>
          <p:nvPr>
            <p:ph type="title"/>
          </p:nvPr>
        </p:nvSpPr>
        <p:spPr/>
        <p:txBody>
          <a:bodyPr/>
          <a:lstStyle/>
          <a:p>
            <a:pPr>
              <a:defRPr/>
            </a:pPr>
            <a:r>
              <a:rPr lang="en-US" altLang="zh-CN" dirty="0">
                <a:latin typeface="+mn-lt"/>
                <a:ea typeface="宋体" panose="02010600030101010101" pitchFamily="2" charset="-122"/>
              </a:rPr>
              <a:t>Power Extracted by The Blades</a:t>
            </a:r>
          </a:p>
        </p:txBody>
      </p:sp>
      <mc:AlternateContent xmlns:mc="http://schemas.openxmlformats.org/markup-compatibility/2006" xmlns:a14="http://schemas.microsoft.com/office/drawing/2010/main">
        <mc:Choice Requires="a14">
          <p:sp>
            <p:nvSpPr>
              <p:cNvPr id="160772" name="Content Placeholder 2">
                <a:extLst>
                  <a:ext uri="{FF2B5EF4-FFF2-40B4-BE49-F238E27FC236}">
                    <a16:creationId xmlns:a16="http://schemas.microsoft.com/office/drawing/2014/main" id="{1A187435-34F0-41CB-A12E-F5283E988503}"/>
                  </a:ext>
                </a:extLst>
              </p:cNvPr>
              <p:cNvSpPr>
                <a:spLocks noGrp="1" noChangeArrowheads="1"/>
              </p:cNvSpPr>
              <p:nvPr>
                <p:ph idx="1"/>
              </p:nvPr>
            </p:nvSpPr>
            <p:spPr/>
            <p:txBody>
              <a:bodyPr/>
              <a:lstStyle/>
              <a:p>
                <a:r>
                  <a:rPr lang="en-US" altLang="zh-CN" i="1" dirty="0">
                    <a:ea typeface="SimSun" panose="02010600030101010101" pitchFamily="2" charset="-122"/>
                  </a:rPr>
                  <a:t>ṁ </a:t>
                </a:r>
                <a:r>
                  <a:rPr lang="en-US" altLang="zh-CN" dirty="0">
                    <a:ea typeface="SimSun" panose="02010600030101010101" pitchFamily="2" charset="-122"/>
                  </a:rPr>
                  <a:t>= mass flow rate of air within stream tube</a:t>
                </a:r>
              </a:p>
              <a:p>
                <a:r>
                  <a:rPr lang="en-US" altLang="zh-CN" i="1" dirty="0">
                    <a:ea typeface="SimSun" panose="02010600030101010101" pitchFamily="2" charset="-122"/>
                  </a:rPr>
                  <a:t>v</a:t>
                </a:r>
                <a:r>
                  <a:rPr lang="en-US" altLang="zh-CN" dirty="0">
                    <a:ea typeface="SimSun" panose="02010600030101010101" pitchFamily="2" charset="-122"/>
                  </a:rPr>
                  <a:t> = upwind undisturbed windspeed </a:t>
                </a:r>
                <a:endParaRPr lang="en-US" altLang="zh-CN" i="1" dirty="0">
                  <a:ea typeface="SimSun" panose="02010600030101010101" pitchFamily="2" charset="-122"/>
                </a:endParaRPr>
              </a:p>
              <a:p>
                <a:r>
                  <a:rPr lang="en-US" altLang="zh-CN" i="1" dirty="0" err="1">
                    <a:ea typeface="SimSun" panose="02010600030101010101" pitchFamily="2" charset="-122"/>
                  </a:rPr>
                  <a:t>v</a:t>
                </a:r>
                <a:r>
                  <a:rPr lang="en-US" altLang="zh-CN" i="1" baseline="-25000" dirty="0" err="1">
                    <a:ea typeface="SimSun" panose="02010600030101010101" pitchFamily="2" charset="-122"/>
                  </a:rPr>
                  <a:t>d</a:t>
                </a:r>
                <a:r>
                  <a:rPr lang="en-US" altLang="zh-CN" dirty="0">
                    <a:ea typeface="SimSun" panose="02010600030101010101" pitchFamily="2" charset="-122"/>
                  </a:rPr>
                  <a:t> = downwind windspeed</a:t>
                </a:r>
              </a:p>
              <a:p>
                <a:endParaRPr lang="en-US" altLang="zh-CN" dirty="0">
                  <a:ea typeface="SimSun" panose="02010600030101010101" pitchFamily="2" charset="-122"/>
                </a:endParaRPr>
              </a:p>
              <a:p>
                <a:pPr marL="0" indent="0">
                  <a:buNone/>
                </a:pPr>
                <a14:m>
                  <m:oMathPara xmlns:m="http://schemas.openxmlformats.org/officeDocument/2006/math">
                    <m:oMathParaPr>
                      <m:jc m:val="centerGroup"/>
                    </m:oMathParaPr>
                    <m:oMath xmlns:m="http://schemas.openxmlformats.org/officeDocument/2006/math">
                      <m:sSub>
                        <m:sSubPr>
                          <m:ctrlPr>
                            <a:rPr lang="zh-CN" altLang="en-US" i="1" smtClean="0">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𝑃</m:t>
                          </m:r>
                        </m:e>
                        <m:sub>
                          <m:r>
                            <a:rPr lang="zh-CN" altLang="en-US" i="1">
                              <a:solidFill>
                                <a:schemeClr val="tx1"/>
                              </a:solidFill>
                              <a:latin typeface="Cambria Math" panose="02040503050406030204" pitchFamily="18" charset="0"/>
                            </a:rPr>
                            <m:t>𝑏</m:t>
                          </m:r>
                        </m:sub>
                      </m:sSub>
                      <m:r>
                        <a:rPr lang="zh-CN" altLang="en-US"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1</m:t>
                          </m:r>
                        </m:num>
                        <m:den>
                          <m:r>
                            <a:rPr lang="zh-CN" altLang="en-US" i="1">
                              <a:solidFill>
                                <a:schemeClr val="tx1"/>
                              </a:solidFill>
                              <a:latin typeface="Cambria Math" panose="02040503050406030204" pitchFamily="18" charset="0"/>
                            </a:rPr>
                            <m:t>2</m:t>
                          </m:r>
                        </m:den>
                      </m:f>
                      <m:acc>
                        <m:accPr>
                          <m:chr m:val="̇"/>
                          <m:ctrlPr>
                            <a:rPr lang="zh-CN" altLang="en-US" i="1">
                              <a:solidFill>
                                <a:schemeClr val="tx1"/>
                              </a:solidFill>
                              <a:latin typeface="Cambria Math" panose="02040503050406030204" pitchFamily="18" charset="0"/>
                            </a:rPr>
                          </m:ctrlPr>
                        </m:accPr>
                        <m:e>
                          <m:r>
                            <a:rPr lang="zh-CN" altLang="en-US" i="1">
                              <a:solidFill>
                                <a:schemeClr val="tx1"/>
                              </a:solidFill>
                              <a:latin typeface="Cambria Math" panose="02040503050406030204" pitchFamily="18" charset="0"/>
                            </a:rPr>
                            <m:t>𝑚</m:t>
                          </m:r>
                        </m:e>
                      </m:acc>
                      <m:d>
                        <m:dPr>
                          <m:ctrlPr>
                            <a:rPr lang="zh-CN" altLang="en-US" i="1">
                              <a:solidFill>
                                <a:schemeClr val="tx1"/>
                              </a:solidFill>
                              <a:latin typeface="Cambria Math" panose="02040503050406030204" pitchFamily="18" charset="0"/>
                            </a:rPr>
                          </m:ctrlPr>
                        </m:dPr>
                        <m:e>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𝑣</m:t>
                              </m:r>
                            </m:e>
                            <m:sup>
                              <m:r>
                                <a:rPr lang="zh-CN" altLang="en-US" i="1">
                                  <a:solidFill>
                                    <a:schemeClr val="tx1"/>
                                  </a:solidFill>
                                  <a:latin typeface="Cambria Math" panose="02040503050406030204" pitchFamily="18" charset="0"/>
                                </a:rPr>
                                <m:t>2</m:t>
                              </m:r>
                            </m:sup>
                          </m:sSup>
                          <m:r>
                            <a:rPr lang="zh-CN" altLang="en-US" i="1">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𝑣</m:t>
                                  </m:r>
                                </m:e>
                                <m:sub>
                                  <m:r>
                                    <a:rPr lang="zh-CN" altLang="en-US" i="1">
                                      <a:solidFill>
                                        <a:schemeClr val="tx1"/>
                                      </a:solidFill>
                                      <a:latin typeface="Cambria Math" panose="02040503050406030204" pitchFamily="18" charset="0"/>
                                    </a:rPr>
                                    <m:t>𝑑</m:t>
                                  </m:r>
                                </m:sub>
                              </m:sSub>
                            </m:e>
                            <m:sup>
                              <m:r>
                                <a:rPr lang="zh-CN" altLang="en-US" i="1">
                                  <a:solidFill>
                                    <a:schemeClr val="tx1"/>
                                  </a:solidFill>
                                  <a:latin typeface="Cambria Math" panose="02040503050406030204" pitchFamily="18" charset="0"/>
                                </a:rPr>
                                <m:t>2</m:t>
                              </m:r>
                            </m:sup>
                          </m:sSup>
                        </m:e>
                      </m:d>
                    </m:oMath>
                  </m:oMathPara>
                </a14:m>
                <a:endParaRPr lang="zh-CN" altLang="en-US" dirty="0"/>
              </a:p>
              <a:p>
                <a:endParaRPr lang="en-US" altLang="zh-CN" dirty="0">
                  <a:ea typeface="SimSun" panose="02010600030101010101" pitchFamily="2" charset="-122"/>
                </a:endParaRPr>
              </a:p>
              <a:p>
                <a:r>
                  <a:rPr lang="en-US" altLang="zh-CN" dirty="0">
                    <a:ea typeface="SimSun" panose="02010600030101010101" pitchFamily="2" charset="-122"/>
                  </a:rPr>
                  <a:t>From the difference in kinetic energy between upwind and downwind air flows and (7.5)</a:t>
                </a:r>
              </a:p>
            </p:txBody>
          </p:sp>
        </mc:Choice>
        <mc:Fallback xmlns="">
          <p:sp>
            <p:nvSpPr>
              <p:cNvPr id="160772" name="Content Placeholder 2">
                <a:extLst>
                  <a:ext uri="{FF2B5EF4-FFF2-40B4-BE49-F238E27FC236}">
                    <a16:creationId xmlns:a16="http://schemas.microsoft.com/office/drawing/2014/main" id="{1A187435-34F0-41CB-A12E-F5283E988503}"/>
                  </a:ext>
                </a:extLst>
              </p:cNvPr>
              <p:cNvSpPr>
                <a:spLocks noGrp="1" noRot="1" noChangeAspect="1" noMove="1" noResize="1" noEditPoints="1" noAdjustHandles="1" noChangeArrowheads="1" noChangeShapeType="1" noTextEdit="1"/>
              </p:cNvSpPr>
              <p:nvPr>
                <p:ph idx="1"/>
              </p:nvPr>
            </p:nvSpPr>
            <p:spPr>
              <a:blipFill>
                <a:blip r:embed="rId2"/>
                <a:stretch>
                  <a:fillRect l="-1005" t="-984"/>
                </a:stretch>
              </a:blipFill>
            </p:spPr>
            <p:txBody>
              <a:bodyPr/>
              <a:lstStyle/>
              <a:p>
                <a:r>
                  <a:rPr lang="zh-CN" altLang="en-US">
                    <a:noFill/>
                  </a:rPr>
                  <a:t> </a:t>
                </a:r>
              </a:p>
            </p:txBody>
          </p:sp>
        </mc:Fallback>
      </mc:AlternateContent>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FD31028-5A64-44C3-8FB5-5075692FFE4C}"/>
              </a:ext>
            </a:extLst>
          </p:cNvPr>
          <p:cNvSpPr>
            <a:spLocks noGrp="1"/>
          </p:cNvSpPr>
          <p:nvPr>
            <p:ph type="title"/>
          </p:nvPr>
        </p:nvSpPr>
        <p:spPr/>
        <p:txBody>
          <a:bodyPr/>
          <a:lstStyle/>
          <a:p>
            <a:pPr>
              <a:defRPr/>
            </a:pPr>
            <a:r>
              <a:rPr lang="en-US" altLang="zh-CN" dirty="0">
                <a:latin typeface="+mn-lt"/>
                <a:ea typeface="宋体" panose="02010600030101010101" pitchFamily="2" charset="-122"/>
              </a:rPr>
              <a:t>Determining Mass Flow Rate</a:t>
            </a:r>
          </a:p>
        </p:txBody>
      </p:sp>
      <p:sp>
        <p:nvSpPr>
          <p:cNvPr id="161795" name="Content Placeholder 2">
            <a:extLst>
              <a:ext uri="{FF2B5EF4-FFF2-40B4-BE49-F238E27FC236}">
                <a16:creationId xmlns:a16="http://schemas.microsoft.com/office/drawing/2014/main" id="{C85791AD-B1D6-4DF3-910C-EBEE406CF547}"/>
              </a:ext>
            </a:extLst>
          </p:cNvPr>
          <p:cNvSpPr>
            <a:spLocks noGrp="1" noChangeArrowheads="1"/>
          </p:cNvSpPr>
          <p:nvPr>
            <p:ph idx="1"/>
          </p:nvPr>
        </p:nvSpPr>
        <p:spPr/>
        <p:txBody>
          <a:bodyPr/>
          <a:lstStyle/>
          <a:p>
            <a:r>
              <a:rPr lang="en-US" altLang="zh-CN">
                <a:ea typeface="SimSun" panose="02010600030101010101" pitchFamily="2" charset="-122"/>
              </a:rPr>
              <a:t>Easiest to determine at the plane of the rotor because we know the cross sectional area A</a:t>
            </a:r>
          </a:p>
          <a:p>
            <a:r>
              <a:rPr lang="en-US" altLang="zh-CN">
                <a:ea typeface="SimSun" panose="02010600030101010101" pitchFamily="2" charset="-122"/>
              </a:rPr>
              <a:t>Then, the mass flow rate from (7.6) is</a:t>
            </a:r>
          </a:p>
          <a:p>
            <a:endParaRPr lang="en-US" altLang="zh-CN">
              <a:ea typeface="SimSun" panose="02010600030101010101" pitchFamily="2" charset="-122"/>
            </a:endParaRPr>
          </a:p>
          <a:p>
            <a:endParaRPr lang="en-US" altLang="zh-CN">
              <a:ea typeface="SimSun" panose="02010600030101010101" pitchFamily="2" charset="-122"/>
            </a:endParaRPr>
          </a:p>
          <a:p>
            <a:r>
              <a:rPr lang="en-US" altLang="zh-CN">
                <a:ea typeface="SimSun" panose="02010600030101010101" pitchFamily="2" charset="-122"/>
              </a:rPr>
              <a:t>Assume the velocity through the rotor </a:t>
            </a:r>
            <a:r>
              <a:rPr lang="en-US" altLang="zh-CN" i="1">
                <a:ea typeface="SimSun" panose="02010600030101010101" pitchFamily="2" charset="-122"/>
              </a:rPr>
              <a:t>v</a:t>
            </a:r>
            <a:r>
              <a:rPr lang="en-US" altLang="zh-CN" i="1" baseline="-25000">
                <a:ea typeface="SimSun" panose="02010600030101010101" pitchFamily="2" charset="-122"/>
              </a:rPr>
              <a:t>b</a:t>
            </a:r>
            <a:r>
              <a:rPr lang="en-US" altLang="zh-CN">
                <a:ea typeface="SimSun" panose="02010600030101010101" pitchFamily="2" charset="-122"/>
              </a:rPr>
              <a:t> is the average of upwind velocity </a:t>
            </a:r>
            <a:r>
              <a:rPr lang="en-US" altLang="zh-CN" i="1">
                <a:ea typeface="SimSun" panose="02010600030101010101" pitchFamily="2" charset="-122"/>
              </a:rPr>
              <a:t>v</a:t>
            </a:r>
            <a:r>
              <a:rPr lang="en-US" altLang="zh-CN">
                <a:ea typeface="SimSun" panose="02010600030101010101" pitchFamily="2" charset="-122"/>
              </a:rPr>
              <a:t> and downwind velocity </a:t>
            </a:r>
            <a:r>
              <a:rPr lang="en-US" altLang="zh-CN" i="1">
                <a:ea typeface="SimSun" panose="02010600030101010101" pitchFamily="2" charset="-122"/>
              </a:rPr>
              <a:t>v</a:t>
            </a:r>
            <a:r>
              <a:rPr lang="en-US" altLang="zh-CN" i="1" baseline="-25000">
                <a:ea typeface="SimSun" panose="02010600030101010101" pitchFamily="2" charset="-122"/>
              </a:rPr>
              <a:t>d</a:t>
            </a:r>
            <a:r>
              <a:rPr lang="en-US" altLang="zh-CN">
                <a:ea typeface="SimSun" panose="02010600030101010101" pitchFamily="2" charset="-122"/>
              </a:rPr>
              <a:t>:</a:t>
            </a:r>
            <a:endParaRPr lang="en-US" altLang="zh-CN" i="1" baseline="-25000">
              <a:ea typeface="SimSun" panose="02010600030101010101" pitchFamily="2" charset="-122"/>
            </a:endParaRPr>
          </a:p>
          <a:p>
            <a:endParaRPr lang="en-US" altLang="zh-CN">
              <a:ea typeface="SimSun" panose="02010600030101010101" pitchFamily="2" charset="-122"/>
            </a:endParaRPr>
          </a:p>
        </p:txBody>
      </p:sp>
      <p:graphicFrame>
        <p:nvGraphicFramePr>
          <p:cNvPr id="161796" name="Object 2">
            <a:extLst>
              <a:ext uri="{FF2B5EF4-FFF2-40B4-BE49-F238E27FC236}">
                <a16:creationId xmlns:a16="http://schemas.microsoft.com/office/drawing/2014/main" id="{0981868C-87AB-4292-9861-F7C02D305AF5}"/>
              </a:ext>
            </a:extLst>
          </p:cNvPr>
          <p:cNvGraphicFramePr>
            <a:graphicFrameLocks noChangeAspect="1"/>
          </p:cNvGraphicFramePr>
          <p:nvPr>
            <p:extLst>
              <p:ext uri="{D42A27DB-BD31-4B8C-83A1-F6EECF244321}">
                <p14:modId xmlns:p14="http://schemas.microsoft.com/office/powerpoint/2010/main" val="4248280804"/>
              </p:ext>
            </p:extLst>
          </p:nvPr>
        </p:nvGraphicFramePr>
        <p:xfrm>
          <a:off x="2336800" y="2733675"/>
          <a:ext cx="4165600" cy="514350"/>
        </p:xfrm>
        <a:graphic>
          <a:graphicData uri="http://schemas.openxmlformats.org/presentationml/2006/ole">
            <mc:AlternateContent xmlns:mc="http://schemas.openxmlformats.org/markup-compatibility/2006">
              <mc:Choice xmlns:v="urn:schemas-microsoft-com:vml" Requires="v">
                <p:oleObj spid="_x0000_s20521" name="Equation" r:id="rId3" imgW="1854200" imgH="228600" progId="Equation.DSMT4">
                  <p:embed/>
                </p:oleObj>
              </mc:Choice>
              <mc:Fallback>
                <p:oleObj name="Equation" r:id="rId3" imgW="1854200" imgH="228600" progId="Equation.DSMT4">
                  <p:embed/>
                  <p:pic>
                    <p:nvPicPr>
                      <p:cNvPr id="161796" name="Object 2">
                        <a:extLst>
                          <a:ext uri="{FF2B5EF4-FFF2-40B4-BE49-F238E27FC236}">
                            <a16:creationId xmlns:a16="http://schemas.microsoft.com/office/drawing/2014/main" id="{0981868C-87AB-4292-9861-F7C02D305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800" y="2733675"/>
                        <a:ext cx="41656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797" name="Object 3">
            <a:extLst>
              <a:ext uri="{FF2B5EF4-FFF2-40B4-BE49-F238E27FC236}">
                <a16:creationId xmlns:a16="http://schemas.microsoft.com/office/drawing/2014/main" id="{E175320D-6F3F-4DDF-B333-66BB7E909036}"/>
              </a:ext>
            </a:extLst>
          </p:cNvPr>
          <p:cNvGraphicFramePr>
            <a:graphicFrameLocks noChangeAspect="1"/>
          </p:cNvGraphicFramePr>
          <p:nvPr>
            <p:extLst>
              <p:ext uri="{D42A27DB-BD31-4B8C-83A1-F6EECF244321}">
                <p14:modId xmlns:p14="http://schemas.microsoft.com/office/powerpoint/2010/main" val="1574336444"/>
              </p:ext>
            </p:extLst>
          </p:nvPr>
        </p:nvGraphicFramePr>
        <p:xfrm>
          <a:off x="2052637" y="4691063"/>
          <a:ext cx="1455738" cy="885825"/>
        </p:xfrm>
        <a:graphic>
          <a:graphicData uri="http://schemas.openxmlformats.org/presentationml/2006/ole">
            <mc:AlternateContent xmlns:mc="http://schemas.openxmlformats.org/markup-compatibility/2006">
              <mc:Choice xmlns:v="urn:schemas-microsoft-com:vml" Requires="v">
                <p:oleObj spid="_x0000_s20522" name="Equation" r:id="rId5" imgW="647419" imgH="393529" progId="Equation.DSMT4">
                  <p:embed/>
                </p:oleObj>
              </mc:Choice>
              <mc:Fallback>
                <p:oleObj name="Equation" r:id="rId5" imgW="647419" imgH="393529" progId="Equation.DSMT4">
                  <p:embed/>
                  <p:pic>
                    <p:nvPicPr>
                      <p:cNvPr id="161797" name="Object 3">
                        <a:extLst>
                          <a:ext uri="{FF2B5EF4-FFF2-40B4-BE49-F238E27FC236}">
                            <a16:creationId xmlns:a16="http://schemas.microsoft.com/office/drawing/2014/main" id="{E175320D-6F3F-4DDF-B333-66BB7E9090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637" y="4691063"/>
                        <a:ext cx="145573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1798" name="Right Arrow 9">
            <a:extLst>
              <a:ext uri="{FF2B5EF4-FFF2-40B4-BE49-F238E27FC236}">
                <a16:creationId xmlns:a16="http://schemas.microsoft.com/office/drawing/2014/main" id="{553DDFC1-C6BA-4E8A-9CD8-EA159D9267D7}"/>
              </a:ext>
            </a:extLst>
          </p:cNvPr>
          <p:cNvSpPr>
            <a:spLocks noChangeArrowheads="1"/>
          </p:cNvSpPr>
          <p:nvPr/>
        </p:nvSpPr>
        <p:spPr bwMode="auto">
          <a:xfrm>
            <a:off x="3652837" y="5029200"/>
            <a:ext cx="609600" cy="304800"/>
          </a:xfrm>
          <a:prstGeom prst="rightArrow">
            <a:avLst>
              <a:gd name="adj1" fmla="val 50000"/>
              <a:gd name="adj2" fmla="val 50000"/>
            </a:avLst>
          </a:prstGeom>
          <a:solidFill>
            <a:schemeClr val="accent1"/>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graphicFrame>
        <p:nvGraphicFramePr>
          <p:cNvPr id="161799" name="Object 4">
            <a:extLst>
              <a:ext uri="{FF2B5EF4-FFF2-40B4-BE49-F238E27FC236}">
                <a16:creationId xmlns:a16="http://schemas.microsoft.com/office/drawing/2014/main" id="{782ECA2B-3735-4492-A46A-C581E8434685}"/>
              </a:ext>
            </a:extLst>
          </p:cNvPr>
          <p:cNvGraphicFramePr>
            <a:graphicFrameLocks noChangeAspect="1"/>
          </p:cNvGraphicFramePr>
          <p:nvPr>
            <p:extLst>
              <p:ext uri="{D42A27DB-BD31-4B8C-83A1-F6EECF244321}">
                <p14:modId xmlns:p14="http://schemas.microsoft.com/office/powerpoint/2010/main" val="3083722287"/>
              </p:ext>
            </p:extLst>
          </p:nvPr>
        </p:nvGraphicFramePr>
        <p:xfrm>
          <a:off x="4343400" y="4667250"/>
          <a:ext cx="2509837" cy="971550"/>
        </p:xfrm>
        <a:graphic>
          <a:graphicData uri="http://schemas.openxmlformats.org/presentationml/2006/ole">
            <mc:AlternateContent xmlns:mc="http://schemas.openxmlformats.org/markup-compatibility/2006">
              <mc:Choice xmlns:v="urn:schemas-microsoft-com:vml" Requires="v">
                <p:oleObj spid="_x0000_s20523" name="Equation" r:id="rId7" imgW="1117600" imgH="431800" progId="Equation.DSMT4">
                  <p:embed/>
                </p:oleObj>
              </mc:Choice>
              <mc:Fallback>
                <p:oleObj name="Equation" r:id="rId7" imgW="1117600" imgH="431800" progId="Equation.DSMT4">
                  <p:embed/>
                  <p:pic>
                    <p:nvPicPr>
                      <p:cNvPr id="161799" name="Object 4">
                        <a:extLst>
                          <a:ext uri="{FF2B5EF4-FFF2-40B4-BE49-F238E27FC236}">
                            <a16:creationId xmlns:a16="http://schemas.microsoft.com/office/drawing/2014/main" id="{782ECA2B-3735-4492-A46A-C581E84346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4667250"/>
                        <a:ext cx="2509837"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8D0CCBB5-AEF6-4960-BE03-D8B421570173}"/>
              </a:ext>
            </a:extLst>
          </p:cNvPr>
          <p:cNvSpPr>
            <a:spLocks noGrp="1"/>
          </p:cNvSpPr>
          <p:nvPr>
            <p:ph type="title"/>
          </p:nvPr>
        </p:nvSpPr>
        <p:spPr/>
        <p:txBody>
          <a:bodyPr/>
          <a:lstStyle/>
          <a:p>
            <a:pPr>
              <a:defRPr/>
            </a:pPr>
            <a:r>
              <a:rPr lang="en-US" altLang="zh-CN" dirty="0">
                <a:latin typeface="+mn-lt"/>
                <a:ea typeface="宋体" panose="02010600030101010101" pitchFamily="2" charset="-122"/>
              </a:rPr>
              <a:t>Power Extracted by the Blades</a:t>
            </a:r>
          </a:p>
        </p:txBody>
      </p:sp>
      <mc:AlternateContent xmlns:mc="http://schemas.openxmlformats.org/markup-compatibility/2006" xmlns:a14="http://schemas.microsoft.com/office/drawing/2010/main">
        <mc:Choice Requires="a14">
          <p:sp>
            <p:nvSpPr>
              <p:cNvPr id="162819" name="Content Placeholder 2">
                <a:extLst>
                  <a:ext uri="{FF2B5EF4-FFF2-40B4-BE49-F238E27FC236}">
                    <a16:creationId xmlns:a16="http://schemas.microsoft.com/office/drawing/2014/main" id="{B1E7C198-5191-4279-9F26-1D0849FE60F0}"/>
                  </a:ext>
                </a:extLst>
              </p:cNvPr>
              <p:cNvSpPr>
                <a:spLocks noGrp="1" noChangeArrowheads="1"/>
              </p:cNvSpPr>
              <p:nvPr>
                <p:ph idx="1"/>
              </p:nvPr>
            </p:nvSpPr>
            <p:spPr/>
            <p:txBody>
              <a:bodyPr/>
              <a:lstStyle/>
              <a:p>
                <a:r>
                  <a:rPr lang="en-US" altLang="zh-CN" dirty="0">
                    <a:ea typeface="SimSun" panose="02010600030101010101" pitchFamily="2" charset="-122"/>
                  </a:rPr>
                  <a:t>Then (7.21) becomes</a:t>
                </a:r>
              </a:p>
              <a:p>
                <a:endParaRPr lang="en-US" altLang="zh-CN" dirty="0">
                  <a:ea typeface="SimSun" panose="02010600030101010101" pitchFamily="2" charset="-122"/>
                </a:endParaRPr>
              </a:p>
              <a:p>
                <a:pPr marL="0" indent="0">
                  <a:buNone/>
                </a:pPr>
                <a14:m>
                  <m:oMathPara xmlns:m="http://schemas.openxmlformats.org/officeDocument/2006/math">
                    <m:oMathParaPr>
                      <m:jc m:val="centerGroup"/>
                    </m:oMathParaPr>
                    <m:oMath xmlns:m="http://schemas.openxmlformats.org/officeDocument/2006/math">
                      <m:sSub>
                        <m:sSubPr>
                          <m:ctrlPr>
                            <a:rPr lang="zh-CN" altLang="en-US" i="1" smtClean="0">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𝑃</m:t>
                          </m:r>
                        </m:e>
                        <m:sub>
                          <m:r>
                            <a:rPr lang="zh-CN" altLang="en-US" i="1">
                              <a:solidFill>
                                <a:schemeClr val="tx1"/>
                              </a:solidFill>
                              <a:latin typeface="Cambria Math" panose="02040503050406030204" pitchFamily="18" charset="0"/>
                            </a:rPr>
                            <m:t>𝑏</m:t>
                          </m:r>
                        </m:sub>
                      </m:sSub>
                      <m:r>
                        <a:rPr lang="zh-CN" altLang="en-US"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1</m:t>
                          </m:r>
                        </m:num>
                        <m:den>
                          <m:r>
                            <a:rPr lang="zh-CN" altLang="en-US" i="1">
                              <a:solidFill>
                                <a:schemeClr val="tx1"/>
                              </a:solidFill>
                              <a:latin typeface="Cambria Math" panose="02040503050406030204" pitchFamily="18" charset="0"/>
                            </a:rPr>
                            <m:t>2</m:t>
                          </m:r>
                        </m:den>
                      </m:f>
                      <m:r>
                        <a:rPr lang="zh-CN" altLang="en-US" i="1">
                          <a:solidFill>
                            <a:schemeClr val="tx1"/>
                          </a:solidFill>
                          <a:latin typeface="Cambria Math" panose="02040503050406030204" pitchFamily="18" charset="0"/>
                        </a:rPr>
                        <m:t>𝜌</m:t>
                      </m:r>
                      <m:r>
                        <a:rPr lang="zh-CN" altLang="en-US" i="1">
                          <a:solidFill>
                            <a:schemeClr val="tx1"/>
                          </a:solidFill>
                          <a:latin typeface="Cambria Math" panose="02040503050406030204" pitchFamily="18" charset="0"/>
                        </a:rPr>
                        <m:t>𝐴</m:t>
                      </m:r>
                      <m:d>
                        <m:dPr>
                          <m:ctrlPr>
                            <a:rPr lang="zh-CN" altLang="en-US" i="1">
                              <a:solidFill>
                                <a:schemeClr val="tx1"/>
                              </a:solidFill>
                              <a:latin typeface="Cambria Math" panose="02040503050406030204" pitchFamily="18" charset="0"/>
                            </a:rPr>
                          </m:ctrlPr>
                        </m:dPr>
                        <m:e>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𝑣</m:t>
                              </m:r>
                              <m:r>
                                <a:rPr lang="zh-CN" altLang="en-US" i="1">
                                  <a:solidFill>
                                    <a:schemeClr val="tx1"/>
                                  </a:solidFill>
                                  <a:latin typeface="Cambria Math" panose="02040503050406030204" pitchFamily="18" charset="0"/>
                                </a:rPr>
                                <m:t>+</m:t>
                              </m:r>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𝑣</m:t>
                                  </m:r>
                                </m:e>
                                <m:sub>
                                  <m:r>
                                    <a:rPr lang="zh-CN" altLang="en-US" i="1">
                                      <a:solidFill>
                                        <a:schemeClr val="tx1"/>
                                      </a:solidFill>
                                      <a:latin typeface="Cambria Math" panose="02040503050406030204" pitchFamily="18" charset="0"/>
                                    </a:rPr>
                                    <m:t>𝑑</m:t>
                                  </m:r>
                                </m:sub>
                              </m:sSub>
                            </m:num>
                            <m:den>
                              <m:r>
                                <a:rPr lang="zh-CN" altLang="en-US" i="1">
                                  <a:solidFill>
                                    <a:schemeClr val="tx1"/>
                                  </a:solidFill>
                                  <a:latin typeface="Cambria Math" panose="02040503050406030204" pitchFamily="18" charset="0"/>
                                </a:rPr>
                                <m:t>2</m:t>
                              </m:r>
                            </m:den>
                          </m:f>
                        </m:e>
                      </m:d>
                      <m:r>
                        <a:rPr lang="zh-CN" altLang="en-US">
                          <a:solidFill>
                            <a:schemeClr val="tx1"/>
                          </a:solidFill>
                          <a:latin typeface="Cambria Math" panose="02040503050406030204" pitchFamily="18" charset="0"/>
                        </a:rPr>
                        <m:t> </m:t>
                      </m:r>
                      <m:d>
                        <m:dPr>
                          <m:ctrlPr>
                            <a:rPr lang="zh-CN" altLang="en-US" i="1">
                              <a:solidFill>
                                <a:schemeClr val="tx1"/>
                              </a:solidFill>
                              <a:latin typeface="Cambria Math" panose="02040503050406030204" pitchFamily="18" charset="0"/>
                            </a:rPr>
                          </m:ctrlPr>
                        </m:dPr>
                        <m:e>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𝑣</m:t>
                              </m:r>
                            </m:e>
                            <m:sup>
                              <m:r>
                                <a:rPr lang="zh-CN" altLang="en-US" i="1">
                                  <a:solidFill>
                                    <a:schemeClr val="tx1"/>
                                  </a:solidFill>
                                  <a:latin typeface="Cambria Math" panose="02040503050406030204" pitchFamily="18" charset="0"/>
                                </a:rPr>
                                <m:t>2</m:t>
                              </m:r>
                            </m:sup>
                          </m:sSup>
                          <m:r>
                            <a:rPr lang="zh-CN" altLang="en-US" i="1">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𝑣</m:t>
                                  </m:r>
                                </m:e>
                                <m:sub>
                                  <m:r>
                                    <a:rPr lang="zh-CN" altLang="en-US" i="1">
                                      <a:solidFill>
                                        <a:schemeClr val="tx1"/>
                                      </a:solidFill>
                                      <a:latin typeface="Cambria Math" panose="02040503050406030204" pitchFamily="18" charset="0"/>
                                    </a:rPr>
                                    <m:t>𝑑</m:t>
                                  </m:r>
                                </m:sub>
                              </m:sSub>
                            </m:e>
                            <m:sup>
                              <m:r>
                                <a:rPr lang="zh-CN" altLang="en-US" i="1">
                                  <a:solidFill>
                                    <a:schemeClr val="tx1"/>
                                  </a:solidFill>
                                  <a:latin typeface="Cambria Math" panose="02040503050406030204" pitchFamily="18" charset="0"/>
                                </a:rPr>
                                <m:t>2</m:t>
                              </m:r>
                            </m:sup>
                          </m:sSup>
                        </m:e>
                      </m:d>
                    </m:oMath>
                  </m:oMathPara>
                </a14:m>
                <a:endParaRPr lang="zh-CN" altLang="en-US" dirty="0"/>
              </a:p>
              <a:p>
                <a:r>
                  <a:rPr lang="en-US" altLang="zh-CN" dirty="0">
                    <a:ea typeface="SimSun" panose="02010600030101010101" pitchFamily="2" charset="-122"/>
                  </a:rPr>
                  <a:t>Define</a:t>
                </a:r>
              </a:p>
              <a:p>
                <a:endParaRPr lang="en-US" altLang="zh-CN" dirty="0">
                  <a:ea typeface="SimSun" panose="02010600030101010101" pitchFamily="2" charset="-122"/>
                </a:endParaRPr>
              </a:p>
              <a:p>
                <a:pPr marL="0" indent="0">
                  <a:buNone/>
                </a:pP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𝜆</m:t>
                      </m:r>
                      <m:r>
                        <a:rPr lang="zh-CN" altLang="en-US" i="1" smtClean="0">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𝑣</m:t>
                              </m:r>
                            </m:e>
                            <m:sub>
                              <m:r>
                                <a:rPr lang="zh-CN" altLang="en-US" i="1">
                                  <a:solidFill>
                                    <a:schemeClr val="tx1"/>
                                  </a:solidFill>
                                  <a:latin typeface="Cambria Math" panose="02040503050406030204" pitchFamily="18" charset="0"/>
                                </a:rPr>
                                <m:t>𝑑</m:t>
                              </m:r>
                            </m:sub>
                          </m:sSub>
                        </m:num>
                        <m:den>
                          <m:r>
                            <a:rPr lang="zh-CN" altLang="en-US" i="1">
                              <a:solidFill>
                                <a:schemeClr val="tx1"/>
                              </a:solidFill>
                              <a:latin typeface="Cambria Math" panose="02040503050406030204" pitchFamily="18" charset="0"/>
                            </a:rPr>
                            <m:t>𝑣</m:t>
                          </m:r>
                        </m:den>
                      </m:f>
                    </m:oMath>
                  </m:oMathPara>
                </a14:m>
                <a:endParaRPr lang="en-US" altLang="zh-CN" dirty="0">
                  <a:ea typeface="SimSun" panose="02010600030101010101" pitchFamily="2" charset="-122"/>
                </a:endParaRPr>
              </a:p>
              <a:p>
                <a:r>
                  <a:rPr lang="en-US" altLang="zh-CN" dirty="0">
                    <a:ea typeface="SimSun" panose="02010600030101010101" pitchFamily="2" charset="-122"/>
                  </a:rPr>
                  <a:t>Rewrite (7.23) as</a:t>
                </a:r>
              </a:p>
              <a:p>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zh-CN" altLang="en-US" i="1" smtClean="0">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𝑃</m:t>
                          </m:r>
                        </m:e>
                        <m:sub>
                          <m:r>
                            <a:rPr lang="zh-CN" altLang="en-US" i="1">
                              <a:solidFill>
                                <a:schemeClr val="tx1"/>
                              </a:solidFill>
                              <a:latin typeface="Cambria Math" panose="02040503050406030204" pitchFamily="18" charset="0"/>
                            </a:rPr>
                            <m:t>𝑏</m:t>
                          </m:r>
                        </m:sub>
                      </m:sSub>
                      <m:r>
                        <a:rPr lang="zh-CN" altLang="en-US" i="1">
                          <a:solidFill>
                            <a:schemeClr val="tx1"/>
                          </a:solidFill>
                          <a:latin typeface="Cambria Math" panose="02040503050406030204" pitchFamily="18" charset="0"/>
                        </a:rPr>
                        <m:t>=</m:t>
                      </m:r>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1</m:t>
                          </m:r>
                        </m:num>
                        <m:den>
                          <m:r>
                            <a:rPr lang="zh-CN" altLang="en-US" i="1">
                              <a:solidFill>
                                <a:schemeClr val="tx1"/>
                              </a:solidFill>
                              <a:latin typeface="Cambria Math" panose="02040503050406030204" pitchFamily="18" charset="0"/>
                            </a:rPr>
                            <m:t>2</m:t>
                          </m:r>
                        </m:den>
                      </m:f>
                      <m:r>
                        <a:rPr lang="zh-CN" altLang="en-US" i="1">
                          <a:solidFill>
                            <a:schemeClr val="tx1"/>
                          </a:solidFill>
                          <a:latin typeface="Cambria Math" panose="02040503050406030204" pitchFamily="18" charset="0"/>
                        </a:rPr>
                        <m:t>𝜌</m:t>
                      </m:r>
                      <m:r>
                        <a:rPr lang="zh-CN" altLang="en-US" i="1">
                          <a:solidFill>
                            <a:schemeClr val="tx1"/>
                          </a:solidFill>
                          <a:latin typeface="Cambria Math" panose="02040503050406030204" pitchFamily="18" charset="0"/>
                        </a:rPr>
                        <m:t>𝐴</m:t>
                      </m:r>
                      <m:d>
                        <m:dPr>
                          <m:ctrlPr>
                            <a:rPr lang="zh-CN" altLang="en-US" i="1">
                              <a:solidFill>
                                <a:schemeClr val="tx1"/>
                              </a:solidFill>
                              <a:latin typeface="Cambria Math" panose="02040503050406030204" pitchFamily="18" charset="0"/>
                            </a:rPr>
                          </m:ctrlPr>
                        </m:dPr>
                        <m:e>
                          <m:f>
                            <m:fPr>
                              <m:ctrlPr>
                                <a:rPr lang="zh-CN" altLang="en-US" i="1">
                                  <a:solidFill>
                                    <a:schemeClr val="tx1"/>
                                  </a:solidFill>
                                  <a:latin typeface="Cambria Math" panose="02040503050406030204" pitchFamily="18" charset="0"/>
                                </a:rPr>
                              </m:ctrlPr>
                            </m:fPr>
                            <m:num>
                              <m:r>
                                <a:rPr lang="zh-CN" altLang="en-US" i="1">
                                  <a:solidFill>
                                    <a:schemeClr val="tx1"/>
                                  </a:solidFill>
                                  <a:latin typeface="Cambria Math" panose="02040503050406030204" pitchFamily="18" charset="0"/>
                                </a:rPr>
                                <m:t>𝑣</m:t>
                              </m:r>
                              <m:r>
                                <a:rPr lang="zh-CN" altLang="en-US" i="1">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𝜆</m:t>
                              </m:r>
                              <m:r>
                                <a:rPr lang="zh-CN" altLang="en-US" i="1">
                                  <a:solidFill>
                                    <a:schemeClr val="tx1"/>
                                  </a:solidFill>
                                  <a:latin typeface="Cambria Math" panose="02040503050406030204" pitchFamily="18" charset="0"/>
                                </a:rPr>
                                <m:t>𝑣</m:t>
                              </m:r>
                            </m:num>
                            <m:den>
                              <m:r>
                                <a:rPr lang="zh-CN" altLang="en-US" i="1">
                                  <a:solidFill>
                                    <a:schemeClr val="tx1"/>
                                  </a:solidFill>
                                  <a:latin typeface="Cambria Math" panose="02040503050406030204" pitchFamily="18" charset="0"/>
                                </a:rPr>
                                <m:t>2</m:t>
                              </m:r>
                            </m:den>
                          </m:f>
                        </m:e>
                      </m:d>
                      <m:r>
                        <a:rPr lang="zh-CN" altLang="en-US">
                          <a:solidFill>
                            <a:schemeClr val="tx1"/>
                          </a:solidFill>
                          <a:latin typeface="Cambria Math" panose="02040503050406030204" pitchFamily="18" charset="0"/>
                        </a:rPr>
                        <m:t> </m:t>
                      </m:r>
                      <m:d>
                        <m:dPr>
                          <m:ctrlPr>
                            <a:rPr lang="zh-CN" altLang="en-US" i="1">
                              <a:solidFill>
                                <a:schemeClr val="tx1"/>
                              </a:solidFill>
                              <a:latin typeface="Cambria Math" panose="02040503050406030204" pitchFamily="18" charset="0"/>
                            </a:rPr>
                          </m:ctrlPr>
                        </m:dPr>
                        <m:e>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𝑣</m:t>
                              </m:r>
                            </m:e>
                            <m:sup>
                              <m:r>
                                <a:rPr lang="zh-CN" altLang="en-US" i="1">
                                  <a:solidFill>
                                    <a:schemeClr val="tx1"/>
                                  </a:solidFill>
                                  <a:latin typeface="Cambria Math" panose="02040503050406030204" pitchFamily="18" charset="0"/>
                                </a:rPr>
                                <m:t>2</m:t>
                              </m:r>
                            </m:sup>
                          </m:sSup>
                          <m:r>
                            <a:rPr lang="zh-CN" altLang="en-US" i="1">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𝜆</m:t>
                              </m:r>
                            </m:e>
                            <m:sup>
                              <m:r>
                                <a:rPr lang="zh-CN" altLang="en-US" i="1">
                                  <a:solidFill>
                                    <a:schemeClr val="tx1"/>
                                  </a:solidFill>
                                  <a:latin typeface="Cambria Math" panose="02040503050406030204" pitchFamily="18" charset="0"/>
                                </a:rPr>
                                <m:t>2</m:t>
                              </m:r>
                            </m:sup>
                          </m:sSup>
                          <m:sSup>
                            <m:sSupPr>
                              <m:ctrlPr>
                                <a:rPr lang="zh-CN" altLang="en-US" i="1">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𝑣</m:t>
                              </m:r>
                            </m:e>
                            <m:sup>
                              <m:r>
                                <a:rPr lang="zh-CN" altLang="en-US" i="1">
                                  <a:solidFill>
                                    <a:schemeClr val="tx1"/>
                                  </a:solidFill>
                                  <a:latin typeface="Cambria Math" panose="02040503050406030204" pitchFamily="18" charset="0"/>
                                </a:rPr>
                                <m:t>2</m:t>
                              </m:r>
                            </m:sup>
                          </m:sSup>
                        </m:e>
                      </m:d>
                    </m:oMath>
                  </m:oMathPara>
                </a14:m>
                <a:endParaRPr lang="en-US" altLang="zh-CN" dirty="0">
                  <a:solidFill>
                    <a:schemeClr val="tx1"/>
                  </a:solidFill>
                  <a:ea typeface="SimSun" panose="02010600030101010101" pitchFamily="2" charset="-122"/>
                </a:endParaRPr>
              </a:p>
            </p:txBody>
          </p:sp>
        </mc:Choice>
        <mc:Fallback xmlns="">
          <p:sp>
            <p:nvSpPr>
              <p:cNvPr id="162819" name="Content Placeholder 2">
                <a:extLst>
                  <a:ext uri="{FF2B5EF4-FFF2-40B4-BE49-F238E27FC236}">
                    <a16:creationId xmlns:a16="http://schemas.microsoft.com/office/drawing/2014/main" id="{B1E7C198-5191-4279-9F26-1D0849FE60F0}"/>
                  </a:ext>
                </a:extLst>
              </p:cNvPr>
              <p:cNvSpPr>
                <a:spLocks noGrp="1" noRot="1" noChangeAspect="1" noMove="1" noResize="1" noEditPoints="1" noAdjustHandles="1" noChangeArrowheads="1" noChangeShapeType="1" noTextEdit="1"/>
              </p:cNvSpPr>
              <p:nvPr>
                <p:ph idx="1"/>
              </p:nvPr>
            </p:nvSpPr>
            <p:spPr>
              <a:blipFill>
                <a:blip r:embed="rId2"/>
                <a:stretch>
                  <a:fillRect l="-1005" t="-984"/>
                </a:stretch>
              </a:blipFill>
            </p:spPr>
            <p:txBody>
              <a:bodyPr/>
              <a:lstStyle/>
              <a:p>
                <a:r>
                  <a:rPr lang="zh-CN" altLang="en-US">
                    <a:noFill/>
                  </a:rPr>
                  <a:t> </a:t>
                </a:r>
              </a:p>
            </p:txBody>
          </p:sp>
        </mc:Fallback>
      </mc:AlternateContent>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6B85A4B-D34A-401F-9DFC-EF1E2A3281F7}"/>
              </a:ext>
            </a:extLst>
          </p:cNvPr>
          <p:cNvSpPr>
            <a:spLocks noGrp="1"/>
          </p:cNvSpPr>
          <p:nvPr>
            <p:ph type="title"/>
          </p:nvPr>
        </p:nvSpPr>
        <p:spPr/>
        <p:txBody>
          <a:bodyPr/>
          <a:lstStyle/>
          <a:p>
            <a:pPr>
              <a:defRPr/>
            </a:pPr>
            <a:r>
              <a:rPr lang="en-US" altLang="zh-CN" dirty="0">
                <a:latin typeface="+mn-lt"/>
                <a:ea typeface="宋体" panose="02010600030101010101" pitchFamily="2" charset="-122"/>
              </a:rPr>
              <a:t>Power Extracted by the Blades</a:t>
            </a:r>
          </a:p>
        </p:txBody>
      </p:sp>
      <p:graphicFrame>
        <p:nvGraphicFramePr>
          <p:cNvPr id="163844" name="Object 2">
            <a:extLst>
              <a:ext uri="{FF2B5EF4-FFF2-40B4-BE49-F238E27FC236}">
                <a16:creationId xmlns:a16="http://schemas.microsoft.com/office/drawing/2014/main" id="{1EAAFC2D-0EDF-4B08-9785-AB47A9E1E6CF}"/>
              </a:ext>
            </a:extLst>
          </p:cNvPr>
          <p:cNvGraphicFramePr>
            <a:graphicFrameLocks noChangeAspect="1"/>
          </p:cNvGraphicFramePr>
          <p:nvPr/>
        </p:nvGraphicFramePr>
        <p:xfrm>
          <a:off x="457200" y="1447800"/>
          <a:ext cx="7159625" cy="971550"/>
        </p:xfrm>
        <a:graphic>
          <a:graphicData uri="http://schemas.openxmlformats.org/presentationml/2006/ole">
            <mc:AlternateContent xmlns:mc="http://schemas.openxmlformats.org/markup-compatibility/2006">
              <mc:Choice xmlns:v="urn:schemas-microsoft-com:vml" Requires="v">
                <p:oleObj spid="_x0000_s21571" name="Equation" r:id="rId3" imgW="3187700" imgH="431800" progId="Equation.DSMT4">
                  <p:embed/>
                </p:oleObj>
              </mc:Choice>
              <mc:Fallback>
                <p:oleObj name="Equation" r:id="rId3" imgW="3187700" imgH="431800" progId="Equation.DSMT4">
                  <p:embed/>
                  <p:pic>
                    <p:nvPicPr>
                      <p:cNvPr id="163844" name="Object 2">
                        <a:extLst>
                          <a:ext uri="{FF2B5EF4-FFF2-40B4-BE49-F238E27FC236}">
                            <a16:creationId xmlns:a16="http://schemas.microsoft.com/office/drawing/2014/main" id="{1EAAFC2D-0EDF-4B08-9785-AB47A9E1E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715962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45" name="Right Brace 4">
            <a:extLst>
              <a:ext uri="{FF2B5EF4-FFF2-40B4-BE49-F238E27FC236}">
                <a16:creationId xmlns:a16="http://schemas.microsoft.com/office/drawing/2014/main" id="{74F7AF81-3CAE-46CD-91EB-3FE18A583333}"/>
              </a:ext>
            </a:extLst>
          </p:cNvPr>
          <p:cNvSpPr>
            <a:spLocks/>
          </p:cNvSpPr>
          <p:nvPr/>
        </p:nvSpPr>
        <p:spPr bwMode="auto">
          <a:xfrm rot="5400000">
            <a:off x="3276600" y="1219200"/>
            <a:ext cx="304800" cy="2438400"/>
          </a:xfrm>
          <a:prstGeom prst="rightBrace">
            <a:avLst>
              <a:gd name="adj1" fmla="val 833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graphicFrame>
        <p:nvGraphicFramePr>
          <p:cNvPr id="163846" name="Object 4">
            <a:extLst>
              <a:ext uri="{FF2B5EF4-FFF2-40B4-BE49-F238E27FC236}">
                <a16:creationId xmlns:a16="http://schemas.microsoft.com/office/drawing/2014/main" id="{CB396725-3DD6-4D84-B0B8-B269753AEEB5}"/>
              </a:ext>
            </a:extLst>
          </p:cNvPr>
          <p:cNvGraphicFramePr>
            <a:graphicFrameLocks noChangeAspect="1"/>
          </p:cNvGraphicFramePr>
          <p:nvPr/>
        </p:nvGraphicFramePr>
        <p:xfrm>
          <a:off x="1858963" y="2576513"/>
          <a:ext cx="6675437" cy="1000125"/>
        </p:xfrm>
        <a:graphic>
          <a:graphicData uri="http://schemas.openxmlformats.org/presentationml/2006/ole">
            <mc:AlternateContent xmlns:mc="http://schemas.openxmlformats.org/markup-compatibility/2006">
              <mc:Choice xmlns:v="urn:schemas-microsoft-com:vml" Requires="v">
                <p:oleObj spid="_x0000_s21572" name="Equation" r:id="rId5" imgW="2971800" imgH="444500" progId="Equation.DSMT4">
                  <p:embed/>
                </p:oleObj>
              </mc:Choice>
              <mc:Fallback>
                <p:oleObj name="Equation" r:id="rId5" imgW="2971800" imgH="444500" progId="Equation.DSMT4">
                  <p:embed/>
                  <p:pic>
                    <p:nvPicPr>
                      <p:cNvPr id="163846" name="Object 4">
                        <a:extLst>
                          <a:ext uri="{FF2B5EF4-FFF2-40B4-BE49-F238E27FC236}">
                            <a16:creationId xmlns:a16="http://schemas.microsoft.com/office/drawing/2014/main" id="{CB396725-3DD6-4D84-B0B8-B269753AEE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8963" y="2576513"/>
                        <a:ext cx="667543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47" name="Object 5">
            <a:extLst>
              <a:ext uri="{FF2B5EF4-FFF2-40B4-BE49-F238E27FC236}">
                <a16:creationId xmlns:a16="http://schemas.microsoft.com/office/drawing/2014/main" id="{B1B3FF7B-974F-4BEE-A12B-DF0EA300EC15}"/>
              </a:ext>
            </a:extLst>
          </p:cNvPr>
          <p:cNvGraphicFramePr>
            <a:graphicFrameLocks noChangeAspect="1"/>
          </p:cNvGraphicFramePr>
          <p:nvPr/>
        </p:nvGraphicFramePr>
        <p:xfrm>
          <a:off x="4895850" y="3457575"/>
          <a:ext cx="3624263" cy="942975"/>
        </p:xfrm>
        <a:graphic>
          <a:graphicData uri="http://schemas.openxmlformats.org/presentationml/2006/ole">
            <mc:AlternateContent xmlns:mc="http://schemas.openxmlformats.org/markup-compatibility/2006">
              <mc:Choice xmlns:v="urn:schemas-microsoft-com:vml" Requires="v">
                <p:oleObj spid="_x0000_s21573" name="Equation" r:id="rId7" imgW="1612900" imgH="419100" progId="Equation.DSMT4">
                  <p:embed/>
                </p:oleObj>
              </mc:Choice>
              <mc:Fallback>
                <p:oleObj name="Equation" r:id="rId7" imgW="1612900" imgH="419100" progId="Equation.DSMT4">
                  <p:embed/>
                  <p:pic>
                    <p:nvPicPr>
                      <p:cNvPr id="163847" name="Object 5">
                        <a:extLst>
                          <a:ext uri="{FF2B5EF4-FFF2-40B4-BE49-F238E27FC236}">
                            <a16:creationId xmlns:a16="http://schemas.microsoft.com/office/drawing/2014/main" id="{B1B3FF7B-974F-4BEE-A12B-DF0EA300EC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5850" y="3457575"/>
                        <a:ext cx="3624263"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48" name="Object 6">
            <a:extLst>
              <a:ext uri="{FF2B5EF4-FFF2-40B4-BE49-F238E27FC236}">
                <a16:creationId xmlns:a16="http://schemas.microsoft.com/office/drawing/2014/main" id="{025202DA-2223-410F-B209-E3C6D9FAFD44}"/>
              </a:ext>
            </a:extLst>
          </p:cNvPr>
          <p:cNvGraphicFramePr>
            <a:graphicFrameLocks noChangeAspect="1"/>
          </p:cNvGraphicFramePr>
          <p:nvPr/>
        </p:nvGraphicFramePr>
        <p:xfrm>
          <a:off x="4876800" y="4333875"/>
          <a:ext cx="3252788" cy="942975"/>
        </p:xfrm>
        <a:graphic>
          <a:graphicData uri="http://schemas.openxmlformats.org/presentationml/2006/ole">
            <mc:AlternateContent xmlns:mc="http://schemas.openxmlformats.org/markup-compatibility/2006">
              <mc:Choice xmlns:v="urn:schemas-microsoft-com:vml" Requires="v">
                <p:oleObj spid="_x0000_s21574" name="Equation" r:id="rId9" imgW="1447800" imgH="419100" progId="Equation.DSMT4">
                  <p:embed/>
                </p:oleObj>
              </mc:Choice>
              <mc:Fallback>
                <p:oleObj name="Equation" r:id="rId9" imgW="1447800" imgH="419100" progId="Equation.DSMT4">
                  <p:embed/>
                  <p:pic>
                    <p:nvPicPr>
                      <p:cNvPr id="163848" name="Object 6">
                        <a:extLst>
                          <a:ext uri="{FF2B5EF4-FFF2-40B4-BE49-F238E27FC236}">
                            <a16:creationId xmlns:a16="http://schemas.microsoft.com/office/drawing/2014/main" id="{025202DA-2223-410F-B209-E3C6D9FAFD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4333875"/>
                        <a:ext cx="3252788"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49" name="Right Arrow 9">
            <a:extLst>
              <a:ext uri="{FF2B5EF4-FFF2-40B4-BE49-F238E27FC236}">
                <a16:creationId xmlns:a16="http://schemas.microsoft.com/office/drawing/2014/main" id="{D292E7B6-8AB4-4985-AE7F-26F993793E59}"/>
              </a:ext>
            </a:extLst>
          </p:cNvPr>
          <p:cNvSpPr>
            <a:spLocks noChangeArrowheads="1"/>
          </p:cNvSpPr>
          <p:nvPr/>
        </p:nvSpPr>
        <p:spPr bwMode="auto">
          <a:xfrm>
            <a:off x="457200" y="5519738"/>
            <a:ext cx="609600" cy="304800"/>
          </a:xfrm>
          <a:prstGeom prst="rightArrow">
            <a:avLst>
              <a:gd name="adj1" fmla="val 50000"/>
              <a:gd name="adj2" fmla="val 50000"/>
            </a:avLst>
          </a:prstGeom>
          <a:solidFill>
            <a:schemeClr val="accent1"/>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graphicFrame>
        <p:nvGraphicFramePr>
          <p:cNvPr id="163850" name="Object 7">
            <a:extLst>
              <a:ext uri="{FF2B5EF4-FFF2-40B4-BE49-F238E27FC236}">
                <a16:creationId xmlns:a16="http://schemas.microsoft.com/office/drawing/2014/main" id="{AA8AF847-0FE0-4CA6-B30C-FA5A1020928A}"/>
              </a:ext>
            </a:extLst>
          </p:cNvPr>
          <p:cNvGraphicFramePr>
            <a:graphicFrameLocks noChangeAspect="1"/>
          </p:cNvGraphicFramePr>
          <p:nvPr/>
        </p:nvGraphicFramePr>
        <p:xfrm>
          <a:off x="1038225" y="5257800"/>
          <a:ext cx="7216775" cy="885825"/>
        </p:xfrm>
        <a:graphic>
          <a:graphicData uri="http://schemas.openxmlformats.org/presentationml/2006/ole">
            <mc:AlternateContent xmlns:mc="http://schemas.openxmlformats.org/markup-compatibility/2006">
              <mc:Choice xmlns:v="urn:schemas-microsoft-com:vml" Requires="v">
                <p:oleObj spid="_x0000_s21575" name="Equation" r:id="rId11" imgW="3213100" imgH="393700" progId="Equation.DSMT4">
                  <p:embed/>
                </p:oleObj>
              </mc:Choice>
              <mc:Fallback>
                <p:oleObj name="Equation" r:id="rId11" imgW="3213100" imgH="393700" progId="Equation.DSMT4">
                  <p:embed/>
                  <p:pic>
                    <p:nvPicPr>
                      <p:cNvPr id="163850" name="Object 7">
                        <a:extLst>
                          <a:ext uri="{FF2B5EF4-FFF2-40B4-BE49-F238E27FC236}">
                            <a16:creationId xmlns:a16="http://schemas.microsoft.com/office/drawing/2014/main" id="{AA8AF847-0FE0-4CA6-B30C-FA5A102092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8225" y="5257800"/>
                        <a:ext cx="721677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Content Placeholder 2">
            <a:extLst>
              <a:ext uri="{FF2B5EF4-FFF2-40B4-BE49-F238E27FC236}">
                <a16:creationId xmlns:a16="http://schemas.microsoft.com/office/drawing/2014/main" id="{6C63B96A-5D0B-4DA6-BB3F-BBD0C31460A4}"/>
              </a:ext>
            </a:extLst>
          </p:cNvPr>
          <p:cNvSpPr txBox="1">
            <a:spLocks/>
          </p:cNvSpPr>
          <p:nvPr/>
        </p:nvSpPr>
        <p:spPr bwMode="auto">
          <a:xfrm>
            <a:off x="3886200" y="6324600"/>
            <a:ext cx="3352800" cy="457200"/>
          </a:xfrm>
          <a:prstGeom prst="rect">
            <a:avLst/>
          </a:prstGeom>
          <a:noFill/>
          <a:ln w="9525">
            <a:noFill/>
            <a:miter lim="800000"/>
            <a:headEnd/>
            <a:tailEnd/>
          </a:ln>
        </p:spPr>
        <p:txBody>
          <a:bodyPr/>
          <a:lstStyle/>
          <a:p>
            <a:pPr marL="342900" indent="-342900">
              <a:spcBef>
                <a:spcPct val="20000"/>
              </a:spcBef>
              <a:buClr>
                <a:schemeClr val="tx1"/>
              </a:buClr>
              <a:buSzPct val="125000"/>
              <a:defRPr/>
            </a:pPr>
            <a:r>
              <a:rPr lang="en-US" sz="2000" kern="0" dirty="0">
                <a:latin typeface="+mn-lt"/>
              </a:rPr>
              <a:t>C</a:t>
            </a:r>
            <a:r>
              <a:rPr lang="en-US" sz="2000" kern="0" baseline="-25000" dirty="0">
                <a:latin typeface="+mn-lt"/>
              </a:rPr>
              <a:t>P</a:t>
            </a:r>
            <a:r>
              <a:rPr lang="en-US" sz="2000" kern="0" dirty="0">
                <a:latin typeface="+mn-lt"/>
              </a:rPr>
              <a:t> = Rotor efficiency</a:t>
            </a:r>
          </a:p>
        </p:txBody>
      </p:sp>
      <p:sp>
        <p:nvSpPr>
          <p:cNvPr id="163852" name="Right Brace 12">
            <a:extLst>
              <a:ext uri="{FF2B5EF4-FFF2-40B4-BE49-F238E27FC236}">
                <a16:creationId xmlns:a16="http://schemas.microsoft.com/office/drawing/2014/main" id="{6D49F815-AAAF-45A8-B146-EFA665A34189}"/>
              </a:ext>
            </a:extLst>
          </p:cNvPr>
          <p:cNvSpPr>
            <a:spLocks/>
          </p:cNvSpPr>
          <p:nvPr/>
        </p:nvSpPr>
        <p:spPr bwMode="auto">
          <a:xfrm rot="5400000">
            <a:off x="4129087" y="4981576"/>
            <a:ext cx="276225" cy="2438400"/>
          </a:xfrm>
          <a:prstGeom prst="rightBrace">
            <a:avLst>
              <a:gd name="adj1" fmla="val 833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
        <p:nvSpPr>
          <p:cNvPr id="163853" name="Right Brace 13">
            <a:extLst>
              <a:ext uri="{FF2B5EF4-FFF2-40B4-BE49-F238E27FC236}">
                <a16:creationId xmlns:a16="http://schemas.microsoft.com/office/drawing/2014/main" id="{98AF2D54-DC48-4397-85C8-E9CA9A38E444}"/>
              </a:ext>
            </a:extLst>
          </p:cNvPr>
          <p:cNvSpPr>
            <a:spLocks/>
          </p:cNvSpPr>
          <p:nvPr/>
        </p:nvSpPr>
        <p:spPr bwMode="auto">
          <a:xfrm rot="5400000">
            <a:off x="2171700" y="5600700"/>
            <a:ext cx="152400" cy="1143000"/>
          </a:xfrm>
          <a:prstGeom prst="rightBrace">
            <a:avLst>
              <a:gd name="adj1" fmla="val 833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sp>
        <p:nvSpPr>
          <p:cNvPr id="2" name="矩形 1">
            <a:extLst>
              <a:ext uri="{FF2B5EF4-FFF2-40B4-BE49-F238E27FC236}">
                <a16:creationId xmlns:a16="http://schemas.microsoft.com/office/drawing/2014/main" id="{C1DA789E-EAB0-4B85-AA74-F81641211DB2}"/>
              </a:ext>
            </a:extLst>
          </p:cNvPr>
          <p:cNvSpPr/>
          <p:nvPr/>
        </p:nvSpPr>
        <p:spPr>
          <a:xfrm>
            <a:off x="939779" y="6308209"/>
            <a:ext cx="2387641" cy="369332"/>
          </a:xfrm>
          <a:prstGeom prst="rect">
            <a:avLst/>
          </a:prstGeom>
        </p:spPr>
        <p:txBody>
          <a:bodyPr wrap="none">
            <a:spAutoFit/>
          </a:bodyPr>
          <a:lstStyle/>
          <a:p>
            <a:pPr>
              <a:buFontTx/>
              <a:buNone/>
            </a:pPr>
            <a:r>
              <a:rPr lang="en-US" altLang="zh-CN" dirty="0"/>
              <a:t>P</a:t>
            </a:r>
            <a:r>
              <a:rPr lang="en-US" altLang="zh-CN" baseline="-25000" dirty="0"/>
              <a:t>W</a:t>
            </a:r>
            <a:r>
              <a:rPr lang="en-US" altLang="zh-CN" dirty="0"/>
              <a:t> = Power in the wind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7E78195-8D77-4749-A26F-707C4BAB76B2}"/>
              </a:ext>
            </a:extLst>
          </p:cNvPr>
          <p:cNvSpPr>
            <a:spLocks noGrp="1"/>
          </p:cNvSpPr>
          <p:nvPr>
            <p:ph type="title"/>
          </p:nvPr>
        </p:nvSpPr>
        <p:spPr/>
        <p:txBody>
          <a:bodyPr/>
          <a:lstStyle/>
          <a:p>
            <a:pPr>
              <a:defRPr/>
            </a:pPr>
            <a:r>
              <a:rPr lang="en-US" altLang="zh-CN" dirty="0">
                <a:latin typeface="+mn-lt"/>
                <a:ea typeface="宋体" panose="02010600030101010101" pitchFamily="2" charset="-122"/>
              </a:rPr>
              <a:t>Maximum Rotor Efficiency</a:t>
            </a:r>
          </a:p>
        </p:txBody>
      </p:sp>
      <p:sp>
        <p:nvSpPr>
          <p:cNvPr id="164867" name="Content Placeholder 2">
            <a:extLst>
              <a:ext uri="{FF2B5EF4-FFF2-40B4-BE49-F238E27FC236}">
                <a16:creationId xmlns:a16="http://schemas.microsoft.com/office/drawing/2014/main" id="{D4E5EBE4-BE11-4D5A-8824-211219E47681}"/>
              </a:ext>
            </a:extLst>
          </p:cNvPr>
          <p:cNvSpPr>
            <a:spLocks noGrp="1" noChangeArrowheads="1"/>
          </p:cNvSpPr>
          <p:nvPr>
            <p:ph idx="1"/>
          </p:nvPr>
        </p:nvSpPr>
        <p:spPr/>
        <p:txBody>
          <a:bodyPr/>
          <a:lstStyle/>
          <a:p>
            <a:r>
              <a:rPr lang="en-US" altLang="zh-CN">
                <a:ea typeface="SimSun" panose="02010600030101010101" pitchFamily="2" charset="-122"/>
              </a:rPr>
              <a:t>Find the speed windspeed ratio </a:t>
            </a:r>
            <a:r>
              <a:rPr lang="el-GR" altLang="zh-CN"/>
              <a:t>λ</a:t>
            </a:r>
            <a:r>
              <a:rPr lang="en-US" altLang="zh-CN">
                <a:ea typeface="SimSun" panose="02010600030101010101" pitchFamily="2" charset="-122"/>
              </a:rPr>
              <a:t> which maximizes the rotor efficiency, C</a:t>
            </a:r>
            <a:r>
              <a:rPr lang="en-US" altLang="zh-CN" baseline="-25000">
                <a:ea typeface="SimSun" panose="02010600030101010101" pitchFamily="2" charset="-122"/>
              </a:rPr>
              <a:t>P</a:t>
            </a:r>
            <a:r>
              <a:rPr lang="en-US" altLang="zh-CN">
                <a:ea typeface="SimSun" panose="02010600030101010101" pitchFamily="2" charset="-122"/>
              </a:rPr>
              <a:t>  </a:t>
            </a:r>
          </a:p>
          <a:p>
            <a:r>
              <a:rPr lang="en-US" altLang="zh-CN">
                <a:ea typeface="SimSun" panose="02010600030101010101" pitchFamily="2" charset="-122"/>
              </a:rPr>
              <a:t>From the previous slide</a:t>
            </a:r>
          </a:p>
          <a:p>
            <a:endParaRPr lang="en-US" altLang="zh-CN" baseline="-25000">
              <a:ea typeface="SimSun" panose="02010600030101010101" pitchFamily="2" charset="-122"/>
            </a:endParaRPr>
          </a:p>
        </p:txBody>
      </p:sp>
      <p:graphicFrame>
        <p:nvGraphicFramePr>
          <p:cNvPr id="164868" name="Object 4">
            <a:extLst>
              <a:ext uri="{FF2B5EF4-FFF2-40B4-BE49-F238E27FC236}">
                <a16:creationId xmlns:a16="http://schemas.microsoft.com/office/drawing/2014/main" id="{96FCE259-5906-450B-9EB4-88A499901843}"/>
              </a:ext>
            </a:extLst>
          </p:cNvPr>
          <p:cNvGraphicFramePr>
            <a:graphicFrameLocks noChangeAspect="1"/>
          </p:cNvGraphicFramePr>
          <p:nvPr/>
        </p:nvGraphicFramePr>
        <p:xfrm>
          <a:off x="1517650" y="2790825"/>
          <a:ext cx="6018213" cy="942975"/>
        </p:xfrm>
        <a:graphic>
          <a:graphicData uri="http://schemas.openxmlformats.org/presentationml/2006/ole">
            <mc:AlternateContent xmlns:mc="http://schemas.openxmlformats.org/markup-compatibility/2006">
              <mc:Choice xmlns:v="urn:schemas-microsoft-com:vml" Requires="v">
                <p:oleObj spid="_x0000_s22595" name="Equation" r:id="rId3" imgW="2679700" imgH="419100" progId="Equation.DSMT4">
                  <p:embed/>
                </p:oleObj>
              </mc:Choice>
              <mc:Fallback>
                <p:oleObj name="Equation" r:id="rId3" imgW="2679700" imgH="419100" progId="Equation.DSMT4">
                  <p:embed/>
                  <p:pic>
                    <p:nvPicPr>
                      <p:cNvPr id="164868" name="Object 4">
                        <a:extLst>
                          <a:ext uri="{FF2B5EF4-FFF2-40B4-BE49-F238E27FC236}">
                            <a16:creationId xmlns:a16="http://schemas.microsoft.com/office/drawing/2014/main" id="{96FCE259-5906-450B-9EB4-88A4999018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650" y="2790825"/>
                        <a:ext cx="6018213"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869" name="Object 2">
            <a:extLst>
              <a:ext uri="{FF2B5EF4-FFF2-40B4-BE49-F238E27FC236}">
                <a16:creationId xmlns:a16="http://schemas.microsoft.com/office/drawing/2014/main" id="{3F7A7863-C253-49EB-989F-1C763F395FEF}"/>
              </a:ext>
            </a:extLst>
          </p:cNvPr>
          <p:cNvGraphicFramePr>
            <a:graphicFrameLocks noChangeAspect="1"/>
          </p:cNvGraphicFramePr>
          <p:nvPr/>
        </p:nvGraphicFramePr>
        <p:xfrm>
          <a:off x="2286000" y="3886200"/>
          <a:ext cx="3165475" cy="885825"/>
        </p:xfrm>
        <a:graphic>
          <a:graphicData uri="http://schemas.openxmlformats.org/presentationml/2006/ole">
            <mc:AlternateContent xmlns:mc="http://schemas.openxmlformats.org/markup-compatibility/2006">
              <mc:Choice xmlns:v="urn:schemas-microsoft-com:vml" Requires="v">
                <p:oleObj spid="_x0000_s22596" name="Equation" r:id="rId5" imgW="1409088" imgH="393529" progId="Equation.DSMT4">
                  <p:embed/>
                </p:oleObj>
              </mc:Choice>
              <mc:Fallback>
                <p:oleObj name="Equation" r:id="rId5" imgW="1409088" imgH="393529" progId="Equation.DSMT4">
                  <p:embed/>
                  <p:pic>
                    <p:nvPicPr>
                      <p:cNvPr id="164869" name="Object 2">
                        <a:extLst>
                          <a:ext uri="{FF2B5EF4-FFF2-40B4-BE49-F238E27FC236}">
                            <a16:creationId xmlns:a16="http://schemas.microsoft.com/office/drawing/2014/main" id="{3F7A7863-C253-49EB-989F-1C763F395F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886200"/>
                        <a:ext cx="316547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870" name="Object 7">
            <a:extLst>
              <a:ext uri="{FF2B5EF4-FFF2-40B4-BE49-F238E27FC236}">
                <a16:creationId xmlns:a16="http://schemas.microsoft.com/office/drawing/2014/main" id="{05FD417D-A753-449D-9D8A-EBCA6D5E0175}"/>
              </a:ext>
            </a:extLst>
          </p:cNvPr>
          <p:cNvGraphicFramePr>
            <a:graphicFrameLocks noChangeAspect="1"/>
          </p:cNvGraphicFramePr>
          <p:nvPr/>
        </p:nvGraphicFramePr>
        <p:xfrm>
          <a:off x="2286000" y="4752975"/>
          <a:ext cx="3079750" cy="885825"/>
        </p:xfrm>
        <a:graphic>
          <a:graphicData uri="http://schemas.openxmlformats.org/presentationml/2006/ole">
            <mc:AlternateContent xmlns:mc="http://schemas.openxmlformats.org/markup-compatibility/2006">
              <mc:Choice xmlns:v="urn:schemas-microsoft-com:vml" Requires="v">
                <p:oleObj spid="_x0000_s22597" name="Equation" r:id="rId7" imgW="1371600" imgH="393700" progId="Equation.DSMT4">
                  <p:embed/>
                </p:oleObj>
              </mc:Choice>
              <mc:Fallback>
                <p:oleObj name="Equation" r:id="rId7" imgW="1371600" imgH="393700" progId="Equation.DSMT4">
                  <p:embed/>
                  <p:pic>
                    <p:nvPicPr>
                      <p:cNvPr id="164870" name="Object 7">
                        <a:extLst>
                          <a:ext uri="{FF2B5EF4-FFF2-40B4-BE49-F238E27FC236}">
                            <a16:creationId xmlns:a16="http://schemas.microsoft.com/office/drawing/2014/main" id="{05FD417D-A753-449D-9D8A-EBCA6D5E01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752975"/>
                        <a:ext cx="30797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871" name="Object 8">
            <a:extLst>
              <a:ext uri="{FF2B5EF4-FFF2-40B4-BE49-F238E27FC236}">
                <a16:creationId xmlns:a16="http://schemas.microsoft.com/office/drawing/2014/main" id="{6EE4613B-7355-438F-9577-5076E30F46DB}"/>
              </a:ext>
            </a:extLst>
          </p:cNvPr>
          <p:cNvGraphicFramePr>
            <a:graphicFrameLocks noChangeAspect="1"/>
          </p:cNvGraphicFramePr>
          <p:nvPr/>
        </p:nvGraphicFramePr>
        <p:xfrm>
          <a:off x="2286000" y="5591175"/>
          <a:ext cx="3478213" cy="885825"/>
        </p:xfrm>
        <a:graphic>
          <a:graphicData uri="http://schemas.openxmlformats.org/presentationml/2006/ole">
            <mc:AlternateContent xmlns:mc="http://schemas.openxmlformats.org/markup-compatibility/2006">
              <mc:Choice xmlns:v="urn:schemas-microsoft-com:vml" Requires="v">
                <p:oleObj spid="_x0000_s22598" name="Equation" r:id="rId9" imgW="1548728" imgH="393529" progId="Equation.DSMT4">
                  <p:embed/>
                </p:oleObj>
              </mc:Choice>
              <mc:Fallback>
                <p:oleObj name="Equation" r:id="rId9" imgW="1548728" imgH="393529" progId="Equation.DSMT4">
                  <p:embed/>
                  <p:pic>
                    <p:nvPicPr>
                      <p:cNvPr id="164871" name="Object 8">
                        <a:extLst>
                          <a:ext uri="{FF2B5EF4-FFF2-40B4-BE49-F238E27FC236}">
                            <a16:creationId xmlns:a16="http://schemas.microsoft.com/office/drawing/2014/main" id="{6EE4613B-7355-438F-9577-5076E30F46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5591175"/>
                        <a:ext cx="3478213"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72" name="Right Arrow 9">
            <a:extLst>
              <a:ext uri="{FF2B5EF4-FFF2-40B4-BE49-F238E27FC236}">
                <a16:creationId xmlns:a16="http://schemas.microsoft.com/office/drawing/2014/main" id="{2B2BD60E-593D-40BE-B6A9-6C78446924CE}"/>
              </a:ext>
            </a:extLst>
          </p:cNvPr>
          <p:cNvSpPr>
            <a:spLocks noChangeArrowheads="1"/>
          </p:cNvSpPr>
          <p:nvPr/>
        </p:nvSpPr>
        <p:spPr bwMode="auto">
          <a:xfrm>
            <a:off x="5943600" y="5867400"/>
            <a:ext cx="609600" cy="304800"/>
          </a:xfrm>
          <a:prstGeom prst="rightArrow">
            <a:avLst>
              <a:gd name="adj1" fmla="val 50000"/>
              <a:gd name="adj2" fmla="val 50000"/>
            </a:avLst>
          </a:prstGeom>
          <a:solidFill>
            <a:schemeClr val="accent1"/>
          </a:solidFill>
          <a:ln w="9525" algn="ctr">
            <a:solidFill>
              <a:schemeClr val="bg2"/>
            </a:solidFill>
            <a:round/>
            <a:headEnd/>
            <a:tailEnd/>
          </a:ln>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endParaRPr lang="zh-CN" altLang="zh-CN">
              <a:ea typeface="SimSun" panose="02010600030101010101" pitchFamily="2" charset="-122"/>
            </a:endParaRPr>
          </a:p>
        </p:txBody>
      </p:sp>
      <p:graphicFrame>
        <p:nvGraphicFramePr>
          <p:cNvPr id="164873" name="Object 9">
            <a:extLst>
              <a:ext uri="{FF2B5EF4-FFF2-40B4-BE49-F238E27FC236}">
                <a16:creationId xmlns:a16="http://schemas.microsoft.com/office/drawing/2014/main" id="{72CE37EB-4F90-4BD9-B0FF-6C1C22EB60EC}"/>
              </a:ext>
            </a:extLst>
          </p:cNvPr>
          <p:cNvGraphicFramePr>
            <a:graphicFrameLocks noChangeAspect="1"/>
          </p:cNvGraphicFramePr>
          <p:nvPr/>
        </p:nvGraphicFramePr>
        <p:xfrm>
          <a:off x="6629400" y="5562600"/>
          <a:ext cx="855663" cy="885825"/>
        </p:xfrm>
        <a:graphic>
          <a:graphicData uri="http://schemas.openxmlformats.org/presentationml/2006/ole">
            <mc:AlternateContent xmlns:mc="http://schemas.openxmlformats.org/markup-compatibility/2006">
              <mc:Choice xmlns:v="urn:schemas-microsoft-com:vml" Requires="v">
                <p:oleObj spid="_x0000_s22599" name="Equation" r:id="rId11" imgW="380835" imgH="393529" progId="Equation.DSMT4">
                  <p:embed/>
                </p:oleObj>
              </mc:Choice>
              <mc:Fallback>
                <p:oleObj name="Equation" r:id="rId11" imgW="380835" imgH="393529" progId="Equation.DSMT4">
                  <p:embed/>
                  <p:pic>
                    <p:nvPicPr>
                      <p:cNvPr id="164873" name="Object 9">
                        <a:extLst>
                          <a:ext uri="{FF2B5EF4-FFF2-40B4-BE49-F238E27FC236}">
                            <a16:creationId xmlns:a16="http://schemas.microsoft.com/office/drawing/2014/main" id="{72CE37EB-4F90-4BD9-B0FF-6C1C22EB60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562600"/>
                        <a:ext cx="855663"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Content Placeholder 2">
            <a:extLst>
              <a:ext uri="{FF2B5EF4-FFF2-40B4-BE49-F238E27FC236}">
                <a16:creationId xmlns:a16="http://schemas.microsoft.com/office/drawing/2014/main" id="{72D9CCDB-EC9C-4B4C-9854-282C6230149C}"/>
              </a:ext>
            </a:extLst>
          </p:cNvPr>
          <p:cNvSpPr txBox="1">
            <a:spLocks/>
          </p:cNvSpPr>
          <p:nvPr/>
        </p:nvSpPr>
        <p:spPr bwMode="auto">
          <a:xfrm>
            <a:off x="6019800" y="6324600"/>
            <a:ext cx="3352800" cy="457200"/>
          </a:xfrm>
          <a:prstGeom prst="rect">
            <a:avLst/>
          </a:prstGeom>
          <a:noFill/>
          <a:ln w="9525">
            <a:noFill/>
            <a:miter lim="800000"/>
            <a:headEnd/>
            <a:tailEnd/>
          </a:ln>
        </p:spPr>
        <p:txBody>
          <a:bodyPr/>
          <a:lstStyle/>
          <a:p>
            <a:pPr marL="342900" indent="-342900">
              <a:spcBef>
                <a:spcPct val="20000"/>
              </a:spcBef>
              <a:buClr>
                <a:schemeClr val="tx1"/>
              </a:buClr>
              <a:buSzPct val="125000"/>
              <a:defRPr/>
            </a:pPr>
            <a:r>
              <a:rPr lang="en-US" sz="2000" kern="0" dirty="0">
                <a:latin typeface="+mn-lt"/>
              </a:rPr>
              <a:t>maximizes rotor efficiency</a:t>
            </a:r>
          </a:p>
        </p:txBody>
      </p:sp>
      <p:sp>
        <p:nvSpPr>
          <p:cNvPr id="164875" name="Content Placeholder 2">
            <a:extLst>
              <a:ext uri="{FF2B5EF4-FFF2-40B4-BE49-F238E27FC236}">
                <a16:creationId xmlns:a16="http://schemas.microsoft.com/office/drawing/2014/main" id="{5BB02347-BF7D-4C26-B262-197FDE1F6714}"/>
              </a:ext>
            </a:extLst>
          </p:cNvPr>
          <p:cNvSpPr txBox="1">
            <a:spLocks/>
          </p:cNvSpPr>
          <p:nvPr/>
        </p:nvSpPr>
        <p:spPr bwMode="auto">
          <a:xfrm>
            <a:off x="609600" y="3643313"/>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buFontTx/>
              <a:buNone/>
            </a:pPr>
            <a:r>
              <a:rPr lang="en-US" altLang="zh-CN" sz="2000">
                <a:ea typeface="SimSun" panose="02010600030101010101" pitchFamily="2" charset="-122"/>
              </a:rPr>
              <a:t>Set the derivative of rotor efficiency to zero and solve for </a:t>
            </a:r>
            <a:r>
              <a:rPr lang="el-GR" altLang="zh-CN" sz="2000"/>
              <a:t>λ</a:t>
            </a:r>
            <a:r>
              <a:rPr lang="en-US" altLang="zh-CN" sz="2000">
                <a:ea typeface="SimSun" panose="02010600030101010101" pitchFamily="2" charset="-122"/>
              </a:rPr>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6B1078C2-397A-4915-9480-B118B66DC7F2}"/>
              </a:ext>
            </a:extLst>
          </p:cNvPr>
          <p:cNvSpPr>
            <a:spLocks noGrp="1"/>
          </p:cNvSpPr>
          <p:nvPr>
            <p:ph type="title"/>
          </p:nvPr>
        </p:nvSpPr>
        <p:spPr/>
        <p:txBody>
          <a:bodyPr/>
          <a:lstStyle/>
          <a:p>
            <a:pPr>
              <a:defRPr/>
            </a:pPr>
            <a:r>
              <a:rPr lang="en-US" altLang="zh-CN" dirty="0">
                <a:latin typeface="+mn-lt"/>
                <a:ea typeface="宋体" panose="02010600030101010101" pitchFamily="2" charset="-122"/>
              </a:rPr>
              <a:t>Maximum Rotor Efficiency</a:t>
            </a:r>
          </a:p>
        </p:txBody>
      </p:sp>
      <p:sp>
        <p:nvSpPr>
          <p:cNvPr id="165891" name="Content Placeholder 2">
            <a:extLst>
              <a:ext uri="{FF2B5EF4-FFF2-40B4-BE49-F238E27FC236}">
                <a16:creationId xmlns:a16="http://schemas.microsoft.com/office/drawing/2014/main" id="{21AB9314-1FCC-4397-86D8-86BB0A786123}"/>
              </a:ext>
            </a:extLst>
          </p:cNvPr>
          <p:cNvSpPr>
            <a:spLocks noGrp="1" noChangeArrowheads="1"/>
          </p:cNvSpPr>
          <p:nvPr>
            <p:ph idx="1"/>
          </p:nvPr>
        </p:nvSpPr>
        <p:spPr/>
        <p:txBody>
          <a:bodyPr/>
          <a:lstStyle/>
          <a:p>
            <a:r>
              <a:rPr lang="en-US" altLang="zh-CN">
                <a:ea typeface="SimSun" panose="02010600030101010101" pitchFamily="2" charset="-122"/>
              </a:rPr>
              <a:t>Plug the optimal value for </a:t>
            </a:r>
            <a:r>
              <a:rPr lang="el-GR" altLang="zh-CN"/>
              <a:t>λ</a:t>
            </a:r>
            <a:r>
              <a:rPr lang="en-US" altLang="zh-CN">
                <a:ea typeface="SimSun" panose="02010600030101010101" pitchFamily="2" charset="-122"/>
              </a:rPr>
              <a:t> back into </a:t>
            </a:r>
            <a:r>
              <a:rPr lang="en-US" altLang="zh-CN" i="1">
                <a:ea typeface="SimSun" panose="02010600030101010101" pitchFamily="2" charset="-122"/>
              </a:rPr>
              <a:t>C</a:t>
            </a:r>
            <a:r>
              <a:rPr lang="en-US" altLang="zh-CN" i="1" baseline="-25000">
                <a:ea typeface="SimSun" panose="02010600030101010101" pitchFamily="2" charset="-122"/>
              </a:rPr>
              <a:t>P</a:t>
            </a:r>
            <a:r>
              <a:rPr lang="en-US" altLang="zh-CN">
                <a:ea typeface="SimSun" panose="02010600030101010101" pitchFamily="2" charset="-122"/>
              </a:rPr>
              <a:t> to find the maximum rotor efficiency:</a:t>
            </a:r>
          </a:p>
          <a:p>
            <a:endParaRPr lang="en-US" altLang="zh-CN">
              <a:ea typeface="SimSun" panose="02010600030101010101" pitchFamily="2" charset="-122"/>
            </a:endParaRPr>
          </a:p>
          <a:p>
            <a:endParaRPr lang="en-US" altLang="zh-CN">
              <a:ea typeface="SimSun" panose="02010600030101010101" pitchFamily="2" charset="-122"/>
            </a:endParaRPr>
          </a:p>
        </p:txBody>
      </p:sp>
      <p:graphicFrame>
        <p:nvGraphicFramePr>
          <p:cNvPr id="165892" name="Object 4">
            <a:extLst>
              <a:ext uri="{FF2B5EF4-FFF2-40B4-BE49-F238E27FC236}">
                <a16:creationId xmlns:a16="http://schemas.microsoft.com/office/drawing/2014/main" id="{C9497CBC-84FC-4522-985C-4B59FE1391CB}"/>
              </a:ext>
            </a:extLst>
          </p:cNvPr>
          <p:cNvGraphicFramePr>
            <a:graphicFrameLocks noChangeAspect="1"/>
          </p:cNvGraphicFramePr>
          <p:nvPr/>
        </p:nvGraphicFramePr>
        <p:xfrm>
          <a:off x="1036638" y="2705100"/>
          <a:ext cx="7359650" cy="1028700"/>
        </p:xfrm>
        <a:graphic>
          <a:graphicData uri="http://schemas.openxmlformats.org/presentationml/2006/ole">
            <mc:AlternateContent xmlns:mc="http://schemas.openxmlformats.org/markup-compatibility/2006">
              <mc:Choice xmlns:v="urn:schemas-microsoft-com:vml" Requires="v">
                <p:oleObj spid="_x0000_s23567" name="Equation" r:id="rId3" imgW="3276600" imgH="457200" progId="Equation.DSMT4">
                  <p:embed/>
                </p:oleObj>
              </mc:Choice>
              <mc:Fallback>
                <p:oleObj name="Equation" r:id="rId3" imgW="3276600" imgH="457200" progId="Equation.DSMT4">
                  <p:embed/>
                  <p:pic>
                    <p:nvPicPr>
                      <p:cNvPr id="165892" name="Object 4">
                        <a:extLst>
                          <a:ext uri="{FF2B5EF4-FFF2-40B4-BE49-F238E27FC236}">
                            <a16:creationId xmlns:a16="http://schemas.microsoft.com/office/drawing/2014/main" id="{C9497CBC-84FC-4522-985C-4B59FE139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38" y="2705100"/>
                        <a:ext cx="73596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893" name="Content Placeholder 2">
            <a:extLst>
              <a:ext uri="{FF2B5EF4-FFF2-40B4-BE49-F238E27FC236}">
                <a16:creationId xmlns:a16="http://schemas.microsoft.com/office/drawing/2014/main" id="{A8209ACA-24CB-4466-B55E-236425219BF8}"/>
              </a:ext>
            </a:extLst>
          </p:cNvPr>
          <p:cNvSpPr txBox="1">
            <a:spLocks/>
          </p:cNvSpPr>
          <p:nvPr/>
        </p:nvSpPr>
        <p:spPr bwMode="auto">
          <a:xfrm>
            <a:off x="381000" y="4267200"/>
            <a:ext cx="7696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r>
              <a:rPr lang="en-US" altLang="zh-CN">
                <a:ea typeface="SimSun" panose="02010600030101010101" pitchFamily="2" charset="-122"/>
              </a:rPr>
              <a:t>The maximum efficiency of 59.3% occurs when air is slowed to 1/3 of its upstream rate </a:t>
            </a:r>
          </a:p>
          <a:p>
            <a:r>
              <a:rPr lang="en-US" altLang="zh-CN">
                <a:ea typeface="SimSun" panose="02010600030101010101" pitchFamily="2" charset="-122"/>
              </a:rPr>
              <a:t>Called the “Betz efficiency” or “Betz’ law”</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1">
            <a:extLst>
              <a:ext uri="{FF2B5EF4-FFF2-40B4-BE49-F238E27FC236}">
                <a16:creationId xmlns:a16="http://schemas.microsoft.com/office/drawing/2014/main" id="{A02A4A6D-0BF0-4158-A791-2A7AD62031A9}"/>
              </a:ext>
            </a:extLst>
          </p:cNvPr>
          <p:cNvSpPr>
            <a:spLocks noGrp="1"/>
          </p:cNvSpPr>
          <p:nvPr>
            <p:ph type="title"/>
          </p:nvPr>
        </p:nvSpPr>
        <p:spPr/>
        <p:txBody>
          <a:bodyPr/>
          <a:lstStyle/>
          <a:p>
            <a:pPr>
              <a:defRPr/>
            </a:pPr>
            <a:r>
              <a:rPr lang="en-US" altLang="zh-CN" dirty="0">
                <a:latin typeface="+mn-lt"/>
                <a:ea typeface="宋体" panose="02010600030101010101" pitchFamily="2" charset="-122"/>
              </a:rPr>
              <a:t>Maximum Rotor Efficiency</a:t>
            </a:r>
          </a:p>
        </p:txBody>
      </p:sp>
      <p:sp>
        <p:nvSpPr>
          <p:cNvPr id="166915" name="Content Placeholder 2">
            <a:extLst>
              <a:ext uri="{FF2B5EF4-FFF2-40B4-BE49-F238E27FC236}">
                <a16:creationId xmlns:a16="http://schemas.microsoft.com/office/drawing/2014/main" id="{3CEA457E-EA98-4097-A663-9548EFE3EED7}"/>
              </a:ext>
            </a:extLst>
          </p:cNvPr>
          <p:cNvSpPr txBox="1">
            <a:spLocks/>
          </p:cNvSpPr>
          <p:nvPr/>
        </p:nvSpPr>
        <p:spPr bwMode="auto">
          <a:xfrm>
            <a:off x="990600" y="10668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buFont typeface="Wingdings" panose="05000000000000000000" pitchFamily="2" charset="2"/>
              <a:buNone/>
            </a:pPr>
            <a:r>
              <a:rPr lang="en-US" altLang="zh-CN">
                <a:ea typeface="SimSun" panose="02010600030101010101" pitchFamily="2" charset="-122"/>
              </a:rPr>
              <a:t>    Rotor efficiency </a:t>
            </a:r>
            <a:r>
              <a:rPr lang="en-US" altLang="zh-CN" i="1">
                <a:ea typeface="SimSun" panose="02010600030101010101" pitchFamily="2" charset="-122"/>
              </a:rPr>
              <a:t>C</a:t>
            </a:r>
            <a:r>
              <a:rPr lang="en-US" altLang="zh-CN" i="1" baseline="-25000">
                <a:ea typeface="SimSun" panose="02010600030101010101" pitchFamily="2" charset="-122"/>
              </a:rPr>
              <a:t>P</a:t>
            </a:r>
            <a:r>
              <a:rPr lang="en-US" altLang="zh-CN" i="1">
                <a:ea typeface="SimSun" panose="02010600030101010101" pitchFamily="2" charset="-122"/>
              </a:rPr>
              <a:t> </a:t>
            </a:r>
            <a:r>
              <a:rPr lang="en-US" altLang="zh-CN">
                <a:ea typeface="SimSun" panose="02010600030101010101" pitchFamily="2" charset="-122"/>
              </a:rPr>
              <a:t>vs. windspeed ratio </a:t>
            </a:r>
            <a:r>
              <a:rPr lang="el-GR" altLang="zh-CN"/>
              <a:t>λ</a:t>
            </a:r>
            <a:endParaRPr lang="en-US" altLang="zh-CN">
              <a:ea typeface="SimSun" panose="02010600030101010101" pitchFamily="2" charset="-122"/>
            </a:endParaRPr>
          </a:p>
        </p:txBody>
      </p:sp>
      <p:sp>
        <p:nvSpPr>
          <p:cNvPr id="166916" name="Text Box 7">
            <a:extLst>
              <a:ext uri="{FF2B5EF4-FFF2-40B4-BE49-F238E27FC236}">
                <a16:creationId xmlns:a16="http://schemas.microsoft.com/office/drawing/2014/main" id="{3FB7E90C-F4AB-4328-9041-AB5155428590}"/>
              </a:ext>
            </a:extLst>
          </p:cNvPr>
          <p:cNvSpPr txBox="1">
            <a:spLocks noChangeArrowheads="1"/>
          </p:cNvSpPr>
          <p:nvPr/>
        </p:nvSpPr>
        <p:spPr bwMode="auto">
          <a:xfrm>
            <a:off x="838200" y="2819400"/>
            <a:ext cx="3048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2000">
                <a:ea typeface="SimSun" panose="02010600030101010101" pitchFamily="2" charset="-122"/>
              </a:rPr>
              <a:t>Modern WT blades can approach 80% of the Betz Limit; i.e., 45~50% efficiency in converting wind power into mechanical power of the rotating generator shaft.</a:t>
            </a:r>
          </a:p>
        </p:txBody>
      </p:sp>
      <p:sp>
        <p:nvSpPr>
          <p:cNvPr id="166917" name="Text Box 8">
            <a:extLst>
              <a:ext uri="{FF2B5EF4-FFF2-40B4-BE49-F238E27FC236}">
                <a16:creationId xmlns:a16="http://schemas.microsoft.com/office/drawing/2014/main" id="{EE773A7A-4710-44B4-B648-D99A2C1A26BF}"/>
              </a:ext>
            </a:extLst>
          </p:cNvPr>
          <p:cNvSpPr txBox="1">
            <a:spLocks noChangeArrowheads="1"/>
          </p:cNvSpPr>
          <p:nvPr/>
        </p:nvSpPr>
        <p:spPr bwMode="auto">
          <a:xfrm>
            <a:off x="669925" y="5599113"/>
            <a:ext cx="413067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a:ea typeface="SimSun" panose="02010600030101010101" pitchFamily="2" charset="-122"/>
              </a:rPr>
              <a:t>Max occurs when upstream </a:t>
            </a:r>
          </a:p>
          <a:p>
            <a:pPr eaLnBrk="1" hangingPunct="1">
              <a:buSzPct val="100000"/>
              <a:buFont typeface="Wingdings" panose="05000000000000000000" pitchFamily="2" charset="2"/>
              <a:buNone/>
            </a:pPr>
            <a:r>
              <a:rPr lang="en-US" altLang="zh-CN">
                <a:ea typeface="SimSun" panose="02010600030101010101" pitchFamily="2" charset="-122"/>
              </a:rPr>
              <a:t>wind is slowed down to 1/3</a:t>
            </a:r>
          </a:p>
        </p:txBody>
      </p:sp>
      <p:pic>
        <p:nvPicPr>
          <p:cNvPr id="166918" name="图片 1">
            <a:extLst>
              <a:ext uri="{FF2B5EF4-FFF2-40B4-BE49-F238E27FC236}">
                <a16:creationId xmlns:a16="http://schemas.microsoft.com/office/drawing/2014/main" id="{8EF95FD8-F28D-497A-8037-4BD5C92ED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7863" y="1693863"/>
            <a:ext cx="393382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6F581-30FA-449F-86D5-383737D8FBB3}"/>
              </a:ext>
            </a:extLst>
          </p:cNvPr>
          <p:cNvSpPr>
            <a:spLocks noGrp="1"/>
          </p:cNvSpPr>
          <p:nvPr>
            <p:ph type="title"/>
          </p:nvPr>
        </p:nvSpPr>
        <p:spPr/>
        <p:txBody>
          <a:bodyPr/>
          <a:lstStyle/>
          <a:p>
            <a:r>
              <a:rPr lang="en-US" altLang="zh-CN" dirty="0"/>
              <a:t>Historical development of wind power</a:t>
            </a:r>
            <a:endParaRPr lang="zh-CN" altLang="en-US" dirty="0"/>
          </a:p>
        </p:txBody>
      </p:sp>
      <p:sp>
        <p:nvSpPr>
          <p:cNvPr id="3" name="内容占位符 2">
            <a:extLst>
              <a:ext uri="{FF2B5EF4-FFF2-40B4-BE49-F238E27FC236}">
                <a16:creationId xmlns:a16="http://schemas.microsoft.com/office/drawing/2014/main" id="{47B43D33-6696-40FA-B3DB-2AA6CA09DA2D}"/>
              </a:ext>
            </a:extLst>
          </p:cNvPr>
          <p:cNvSpPr>
            <a:spLocks noGrp="1"/>
          </p:cNvSpPr>
          <p:nvPr>
            <p:ph idx="1"/>
          </p:nvPr>
        </p:nvSpPr>
        <p:spPr/>
        <p:txBody>
          <a:bodyPr/>
          <a:lstStyle/>
          <a:p>
            <a:r>
              <a:rPr lang="en-US" altLang="zh-CN" dirty="0"/>
              <a:t>Growth in US Wind Power Capacity</a:t>
            </a:r>
            <a:endParaRPr lang="zh-CN" altLang="en-US" dirty="0"/>
          </a:p>
        </p:txBody>
      </p:sp>
      <p:sp>
        <p:nvSpPr>
          <p:cNvPr id="4" name="灯片编号占位符 3">
            <a:extLst>
              <a:ext uri="{FF2B5EF4-FFF2-40B4-BE49-F238E27FC236}">
                <a16:creationId xmlns:a16="http://schemas.microsoft.com/office/drawing/2014/main" id="{8E82568F-F5AC-44A5-8BFC-A48D2BAAB331}"/>
              </a:ext>
            </a:extLst>
          </p:cNvPr>
          <p:cNvSpPr>
            <a:spLocks noGrp="1"/>
          </p:cNvSpPr>
          <p:nvPr>
            <p:ph type="sldNum" sz="quarter" idx="12"/>
          </p:nvPr>
        </p:nvSpPr>
        <p:spPr/>
        <p:txBody>
          <a:bodyPr/>
          <a:lstStyle/>
          <a:p>
            <a:pPr>
              <a:defRPr/>
            </a:pPr>
            <a:fld id="{A5A7C52C-B8D8-46AC-9434-6888604DA894}" type="slidenum">
              <a:rPr lang="en-US" altLang="zh-CN" smtClean="0"/>
              <a:pPr>
                <a:defRPr/>
              </a:pPr>
              <a:t>8</a:t>
            </a:fld>
            <a:endParaRPr lang="en-US" altLang="zh-CN"/>
          </a:p>
        </p:txBody>
      </p:sp>
      <p:pic>
        <p:nvPicPr>
          <p:cNvPr id="5" name="Picture 2">
            <a:extLst>
              <a:ext uri="{FF2B5EF4-FFF2-40B4-BE49-F238E27FC236}">
                <a16:creationId xmlns:a16="http://schemas.microsoft.com/office/drawing/2014/main" id="{6D1641F1-189B-429C-9F53-7F56D8E69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763437"/>
            <a:ext cx="6743700" cy="47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5658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16CF99E8-416A-4063-9F98-C665A868632D}"/>
              </a:ext>
            </a:extLst>
          </p:cNvPr>
          <p:cNvSpPr>
            <a:spLocks noGrp="1"/>
          </p:cNvSpPr>
          <p:nvPr>
            <p:ph type="title"/>
          </p:nvPr>
        </p:nvSpPr>
        <p:spPr/>
        <p:txBody>
          <a:bodyPr/>
          <a:lstStyle/>
          <a:p>
            <a:pPr>
              <a:defRPr/>
            </a:pPr>
            <a:r>
              <a:rPr lang="en-US" altLang="zh-CN" dirty="0">
                <a:latin typeface="+mn-lt"/>
                <a:ea typeface="宋体" panose="02010600030101010101" pitchFamily="2" charset="-122"/>
              </a:rPr>
              <a:t>Tip-Speed Ratio (TSR)</a:t>
            </a:r>
          </a:p>
        </p:txBody>
      </p:sp>
      <p:sp>
        <p:nvSpPr>
          <p:cNvPr id="167939" name="Content Placeholder 2">
            <a:extLst>
              <a:ext uri="{FF2B5EF4-FFF2-40B4-BE49-F238E27FC236}">
                <a16:creationId xmlns:a16="http://schemas.microsoft.com/office/drawing/2014/main" id="{3BB656C9-AE81-4675-9A86-F4B10BCA01A1}"/>
              </a:ext>
            </a:extLst>
          </p:cNvPr>
          <p:cNvSpPr>
            <a:spLocks noGrp="1" noChangeArrowheads="1"/>
          </p:cNvSpPr>
          <p:nvPr>
            <p:ph idx="1"/>
          </p:nvPr>
        </p:nvSpPr>
        <p:spPr/>
        <p:txBody>
          <a:bodyPr/>
          <a:lstStyle/>
          <a:p>
            <a:r>
              <a:rPr lang="en-US" altLang="zh-CN" dirty="0">
                <a:ea typeface="SimSun" panose="02010600030101010101" pitchFamily="2" charset="-122"/>
              </a:rPr>
              <a:t>Efficiency is a function of how fast the rotor turns</a:t>
            </a:r>
          </a:p>
          <a:p>
            <a:r>
              <a:rPr lang="en-US" altLang="zh-CN" dirty="0">
                <a:ea typeface="SimSun" panose="02010600030101010101" pitchFamily="2" charset="-122"/>
              </a:rPr>
              <a:t>Tip-Speed Ratio (TSR) is the linear speed of the outer tip of the blade divided by windspeed</a:t>
            </a:r>
          </a:p>
        </p:txBody>
      </p:sp>
      <mc:AlternateContent xmlns:mc="http://schemas.openxmlformats.org/markup-compatibility/2006" xmlns:a14="http://schemas.microsoft.com/office/drawing/2010/main">
        <mc:Choice Requires="a14">
          <p:sp>
            <p:nvSpPr>
              <p:cNvPr id="167940" name="Object 4">
                <a:extLst>
                  <a:ext uri="{FF2B5EF4-FFF2-40B4-BE49-F238E27FC236}">
                    <a16:creationId xmlns:a16="http://schemas.microsoft.com/office/drawing/2014/main" id="{C51EE6B8-3973-4973-A927-55787611E420}"/>
                  </a:ext>
                </a:extLst>
              </p:cNvPr>
              <p:cNvSpPr txBox="1"/>
              <p:nvPr/>
            </p:nvSpPr>
            <p:spPr bwMode="auto">
              <a:xfrm>
                <a:off x="228600" y="3200400"/>
                <a:ext cx="8585200" cy="942975"/>
              </a:xfrm>
              <a:prstGeom prst="rect">
                <a:avLst/>
              </a:prstGeom>
              <a:noFill/>
              <a:ln>
                <a:noFill/>
              </a:ln>
              <a:effectLst/>
            </p:spPr>
            <p:txBody>
              <a:bodyPr>
                <a:normAutofit/>
              </a:bodyPr>
              <a:lstStyle/>
              <a:p>
                <a:pPr/>
                <a14:m>
                  <m:oMathPara xmlns:m="http://schemas.openxmlformats.org/officeDocument/2006/math">
                    <m:oMathParaPr>
                      <m:jc m:val="center"/>
                    </m:oMathParaPr>
                    <m:oMath xmlns:m="http://schemas.openxmlformats.org/officeDocument/2006/math">
                      <m:r>
                        <m:rPr>
                          <m:nor/>
                        </m:rPr>
                        <a:rPr lang="zh-CN" altLang="en-US" sz="2000" i="0" smtClean="0">
                          <a:solidFill>
                            <a:schemeClr val="tx1"/>
                          </a:solidFill>
                          <a:latin typeface="Cambria Math" panose="02040503050406030204" pitchFamily="18" charset="0"/>
                        </a:rPr>
                        <m:t>Tip</m:t>
                      </m:r>
                      <m:r>
                        <m:rPr>
                          <m:nor/>
                        </m:rPr>
                        <a:rPr lang="zh-CN" altLang="en-US" sz="2000" i="0" smtClean="0">
                          <a:solidFill>
                            <a:schemeClr val="tx1"/>
                          </a:solidFill>
                          <a:latin typeface="Cambria Math" panose="02040503050406030204" pitchFamily="18" charset="0"/>
                        </a:rPr>
                        <m:t>−</m:t>
                      </m:r>
                      <m:r>
                        <m:rPr>
                          <m:nor/>
                        </m:rPr>
                        <a:rPr lang="zh-CN" altLang="en-US" sz="2000" i="0" smtClean="0">
                          <a:solidFill>
                            <a:schemeClr val="tx1"/>
                          </a:solidFill>
                          <a:latin typeface="Cambria Math" panose="02040503050406030204" pitchFamily="18" charset="0"/>
                        </a:rPr>
                        <m:t>Speed</m:t>
                      </m:r>
                      <m:r>
                        <m:rPr>
                          <m:nor/>
                        </m:rPr>
                        <a:rPr lang="zh-CN" altLang="en-US" sz="2000" i="0" smtClean="0">
                          <a:solidFill>
                            <a:schemeClr val="tx1"/>
                          </a:solidFill>
                          <a:latin typeface="Cambria Math" panose="02040503050406030204" pitchFamily="18" charset="0"/>
                        </a:rPr>
                        <m:t>−</m:t>
                      </m:r>
                      <m:r>
                        <m:rPr>
                          <m:nor/>
                        </m:rPr>
                        <a:rPr lang="zh-CN" altLang="en-US" sz="2000" i="0" smtClean="0">
                          <a:solidFill>
                            <a:schemeClr val="tx1"/>
                          </a:solidFill>
                          <a:latin typeface="Cambria Math" panose="02040503050406030204" pitchFamily="18" charset="0"/>
                        </a:rPr>
                        <m:t>Ratio</m:t>
                      </m:r>
                      <m:r>
                        <m:rPr>
                          <m:nor/>
                        </m:rPr>
                        <a:rPr lang="zh-CN" altLang="en-US" sz="2000" i="0" smtClean="0">
                          <a:solidFill>
                            <a:schemeClr val="tx1"/>
                          </a:solidFill>
                          <a:latin typeface="Cambria Math" panose="02040503050406030204" pitchFamily="18" charset="0"/>
                        </a:rPr>
                        <m:t> </m:t>
                      </m:r>
                      <m:r>
                        <a:rPr lang="zh-CN" altLang="en-US" sz="2000" i="1">
                          <a:solidFill>
                            <a:schemeClr val="tx1"/>
                          </a:solidFill>
                          <a:latin typeface="Cambria Math" panose="02040503050406030204" pitchFamily="18" charset="0"/>
                        </a:rPr>
                        <m:t>(</m:t>
                      </m:r>
                      <m:r>
                        <m:rPr>
                          <m:nor/>
                        </m:rPr>
                        <a:rPr lang="zh-CN" altLang="en-US" sz="2000" i="0">
                          <a:solidFill>
                            <a:schemeClr val="tx1"/>
                          </a:solidFill>
                          <a:latin typeface="Cambria Math" panose="02040503050406030204" pitchFamily="18" charset="0"/>
                        </a:rPr>
                        <m:t>TSR</m:t>
                      </m:r>
                      <m:r>
                        <a:rPr lang="zh-CN" altLang="en-US" sz="2000" i="1">
                          <a:solidFill>
                            <a:schemeClr val="tx1"/>
                          </a:solidFill>
                          <a:latin typeface="Cambria Math" panose="02040503050406030204" pitchFamily="18" charset="0"/>
                        </a:rPr>
                        <m:t>)=</m:t>
                      </m:r>
                      <m:f>
                        <m:fPr>
                          <m:ctrlPr>
                            <a:rPr lang="zh-CN" altLang="en-US" sz="2000" i="1">
                              <a:solidFill>
                                <a:schemeClr val="tx1"/>
                              </a:solidFill>
                              <a:latin typeface="Cambria Math" panose="02040503050406030204" pitchFamily="18" charset="0"/>
                            </a:rPr>
                          </m:ctrlPr>
                        </m:fPr>
                        <m:num>
                          <m:r>
                            <m:rPr>
                              <m:nor/>
                            </m:rPr>
                            <a:rPr lang="zh-CN" altLang="en-US" sz="2000" i="0">
                              <a:solidFill>
                                <a:schemeClr val="tx1"/>
                              </a:solidFill>
                              <a:latin typeface="Cambria Math" panose="02040503050406030204" pitchFamily="18" charset="0"/>
                            </a:rPr>
                            <m:t>Rotor</m:t>
                          </m:r>
                          <m:r>
                            <m:rPr>
                              <m:nor/>
                            </m:rPr>
                            <a:rPr lang="zh-CN" altLang="en-US" sz="2000" i="0">
                              <a:solidFill>
                                <a:schemeClr val="tx1"/>
                              </a:solidFill>
                              <a:latin typeface="Cambria Math" panose="02040503050406030204" pitchFamily="18" charset="0"/>
                            </a:rPr>
                            <m:t> </m:t>
                          </m:r>
                          <m:r>
                            <m:rPr>
                              <m:nor/>
                            </m:rPr>
                            <a:rPr lang="zh-CN" altLang="en-US" sz="2000" i="0">
                              <a:solidFill>
                                <a:schemeClr val="tx1"/>
                              </a:solidFill>
                              <a:latin typeface="Cambria Math" panose="02040503050406030204" pitchFamily="18" charset="0"/>
                            </a:rPr>
                            <m:t>tip</m:t>
                          </m:r>
                          <m:r>
                            <m:rPr>
                              <m:nor/>
                            </m:rPr>
                            <a:rPr lang="zh-CN" altLang="en-US" sz="2000" i="0">
                              <a:solidFill>
                                <a:schemeClr val="tx1"/>
                              </a:solidFill>
                              <a:latin typeface="Cambria Math" panose="02040503050406030204" pitchFamily="18" charset="0"/>
                            </a:rPr>
                            <m:t> </m:t>
                          </m:r>
                          <m:r>
                            <m:rPr>
                              <m:nor/>
                            </m:rPr>
                            <a:rPr lang="zh-CN" altLang="en-US" sz="2000" i="0">
                              <a:solidFill>
                                <a:schemeClr val="tx1"/>
                              </a:solidFill>
                              <a:latin typeface="Cambria Math" panose="02040503050406030204" pitchFamily="18" charset="0"/>
                            </a:rPr>
                            <m:t>speed</m:t>
                          </m:r>
                          <m:r>
                            <a:rPr lang="en-US" altLang="zh-CN" sz="2000" b="0" i="1" smtClean="0">
                              <a:solidFill>
                                <a:schemeClr val="tx1"/>
                              </a:solidFill>
                              <a:latin typeface="Cambria Math" panose="02040503050406030204" pitchFamily="18" charset="0"/>
                            </a:rPr>
                            <m:t> (</m:t>
                          </m:r>
                          <m:f>
                            <m:fPr>
                              <m:type m:val="lin"/>
                              <m:ctrlPr>
                                <a:rPr lang="en-US" altLang="zh-CN" sz="2000" b="0" i="1" smtClean="0">
                                  <a:solidFill>
                                    <a:schemeClr val="tx1"/>
                                  </a:solidFill>
                                  <a:latin typeface="Cambria Math" panose="02040503050406030204" pitchFamily="18" charset="0"/>
                                </a:rPr>
                              </m:ctrlPr>
                            </m:fPr>
                            <m:num>
                              <m:r>
                                <a:rPr lang="en-US" altLang="zh-CN" sz="2000" b="0" i="1" smtClean="0">
                                  <a:solidFill>
                                    <a:schemeClr val="tx1"/>
                                  </a:solidFill>
                                  <a:latin typeface="Cambria Math" panose="02040503050406030204" pitchFamily="18" charset="0"/>
                                </a:rPr>
                                <m:t>𝑚</m:t>
                              </m:r>
                            </m:num>
                            <m:den>
                              <m:r>
                                <a:rPr lang="en-US" altLang="zh-CN" sz="2000" b="0" i="1" smtClean="0">
                                  <a:solidFill>
                                    <a:schemeClr val="tx1"/>
                                  </a:solidFill>
                                  <a:latin typeface="Cambria Math" panose="02040503050406030204" pitchFamily="18" charset="0"/>
                                </a:rPr>
                                <m:t>𝑠</m:t>
                              </m:r>
                            </m:den>
                          </m:f>
                          <m:r>
                            <a:rPr lang="en-US" altLang="zh-CN" sz="2000" b="0" i="1" smtClean="0">
                              <a:solidFill>
                                <a:schemeClr val="tx1"/>
                              </a:solidFill>
                              <a:latin typeface="Cambria Math" panose="02040503050406030204" pitchFamily="18" charset="0"/>
                            </a:rPr>
                            <m:t>)</m:t>
                          </m:r>
                        </m:num>
                        <m:den>
                          <m:r>
                            <m:rPr>
                              <m:nor/>
                            </m:rPr>
                            <a:rPr lang="zh-CN" altLang="en-US" sz="2000" i="0">
                              <a:solidFill>
                                <a:schemeClr val="tx1"/>
                              </a:solidFill>
                              <a:latin typeface="Cambria Math" panose="02040503050406030204" pitchFamily="18" charset="0"/>
                            </a:rPr>
                            <m:t>Wind</m:t>
                          </m:r>
                          <m:r>
                            <m:rPr>
                              <m:nor/>
                            </m:rPr>
                            <a:rPr lang="zh-CN" altLang="en-US" sz="2000" i="0">
                              <a:solidFill>
                                <a:schemeClr val="tx1"/>
                              </a:solidFill>
                              <a:latin typeface="Cambria Math" panose="02040503050406030204" pitchFamily="18" charset="0"/>
                            </a:rPr>
                            <m:t> </m:t>
                          </m:r>
                          <m:r>
                            <m:rPr>
                              <m:nor/>
                            </m:rPr>
                            <a:rPr lang="zh-CN" altLang="en-US" sz="2000" i="0">
                              <a:solidFill>
                                <a:schemeClr val="tx1"/>
                              </a:solidFill>
                              <a:latin typeface="Cambria Math" panose="02040503050406030204" pitchFamily="18" charset="0"/>
                            </a:rPr>
                            <m:t>speed</m:t>
                          </m:r>
                          <m:r>
                            <a:rPr lang="en-US" altLang="zh-CN" sz="2000" b="0" i="1" smtClean="0">
                              <a:solidFill>
                                <a:schemeClr val="tx1"/>
                              </a:solidFill>
                              <a:latin typeface="Cambria Math" panose="02040503050406030204" pitchFamily="18" charset="0"/>
                            </a:rPr>
                            <m:t> </m:t>
                          </m:r>
                          <m:r>
                            <a:rPr lang="en-US" altLang="zh-CN" sz="2000" i="1">
                              <a:solidFill>
                                <a:schemeClr val="tx1"/>
                              </a:solidFill>
                              <a:latin typeface="Cambria Math" panose="02040503050406030204" pitchFamily="18" charset="0"/>
                            </a:rPr>
                            <m:t>(</m:t>
                          </m:r>
                          <m:f>
                            <m:fPr>
                              <m:type m:val="lin"/>
                              <m:ctrlPr>
                                <a:rPr lang="en-US" altLang="zh-CN" sz="2000" i="1">
                                  <a:solidFill>
                                    <a:schemeClr val="tx1"/>
                                  </a:solidFill>
                                  <a:latin typeface="Cambria Math" panose="02040503050406030204" pitchFamily="18" charset="0"/>
                                </a:rPr>
                              </m:ctrlPr>
                            </m:fPr>
                            <m:num>
                              <m:r>
                                <a:rPr lang="en-US" altLang="zh-CN" sz="2000" i="1">
                                  <a:solidFill>
                                    <a:schemeClr val="tx1"/>
                                  </a:solidFill>
                                  <a:latin typeface="Cambria Math" panose="02040503050406030204" pitchFamily="18" charset="0"/>
                                </a:rPr>
                                <m:t>𝑚</m:t>
                              </m:r>
                            </m:num>
                            <m:den>
                              <m:r>
                                <a:rPr lang="en-US" altLang="zh-CN" sz="2000" i="1">
                                  <a:solidFill>
                                    <a:schemeClr val="tx1"/>
                                  </a:solidFill>
                                  <a:latin typeface="Cambria Math" panose="02040503050406030204" pitchFamily="18" charset="0"/>
                                </a:rPr>
                                <m:t>𝑠</m:t>
                              </m:r>
                            </m:den>
                          </m:f>
                          <m:r>
                            <a:rPr lang="en-US" altLang="zh-CN" sz="2000" i="1">
                              <a:solidFill>
                                <a:schemeClr val="tx1"/>
                              </a:solidFill>
                              <a:latin typeface="Cambria Math" panose="02040503050406030204" pitchFamily="18" charset="0"/>
                            </a:rPr>
                            <m:t>)</m:t>
                          </m:r>
                        </m:den>
                      </m:f>
                      <m:r>
                        <a:rPr lang="zh-CN" altLang="en-US" sz="2000" i="0">
                          <a:solidFill>
                            <a:schemeClr val="tx1"/>
                          </a:solidFill>
                          <a:latin typeface="Cambria Math" panose="02040503050406030204" pitchFamily="18" charset="0"/>
                        </a:rPr>
                        <m:t>=</m:t>
                      </m:r>
                      <m:f>
                        <m:fPr>
                          <m:ctrlPr>
                            <a:rPr lang="zh-CN" altLang="en-US" sz="2000" i="1">
                              <a:solidFill>
                                <a:schemeClr val="tx1"/>
                              </a:solidFill>
                              <a:latin typeface="Cambria Math" panose="02040503050406030204" pitchFamily="18" charset="0"/>
                            </a:rPr>
                          </m:ctrlPr>
                        </m:fPr>
                        <m:num>
                          <m:r>
                            <m:rPr>
                              <m:nor/>
                            </m:rPr>
                            <a:rPr lang="zh-CN" altLang="en-US" sz="2000" i="0">
                              <a:solidFill>
                                <a:schemeClr val="tx1"/>
                              </a:solidFill>
                              <a:latin typeface="Cambria Math" panose="02040503050406030204" pitchFamily="18" charset="0"/>
                            </a:rPr>
                            <m:t>rpm</m:t>
                          </m:r>
                          <m:r>
                            <a:rPr lang="zh-CN" altLang="en-US" sz="2000" i="1">
                              <a:solidFill>
                                <a:schemeClr val="tx1"/>
                              </a:solidFill>
                              <a:latin typeface="Cambria Math" panose="02040503050406030204" pitchFamily="18" charset="0"/>
                            </a:rPr>
                            <m:t>×</m:t>
                          </m:r>
                          <m:r>
                            <a:rPr lang="zh-CN" altLang="en-US" sz="2000" i="1">
                              <a:solidFill>
                                <a:schemeClr val="tx1"/>
                              </a:solidFill>
                              <a:latin typeface="Cambria Math" panose="02040503050406030204" pitchFamily="18" charset="0"/>
                            </a:rPr>
                            <m:t>𝜋</m:t>
                          </m:r>
                          <m:r>
                            <m:rPr>
                              <m:sty m:val="p"/>
                            </m:rPr>
                            <a:rPr lang="zh-CN" altLang="en-US" sz="2000" i="0">
                              <a:solidFill>
                                <a:schemeClr val="tx1"/>
                              </a:solidFill>
                              <a:latin typeface="Cambria Math" panose="02040503050406030204" pitchFamily="18" charset="0"/>
                            </a:rPr>
                            <m:t>D</m:t>
                          </m:r>
                        </m:num>
                        <m:den>
                          <m:r>
                            <m:rPr>
                              <m:nor/>
                            </m:rPr>
                            <a:rPr lang="zh-CN" altLang="en-US" sz="2000" i="0">
                              <a:solidFill>
                                <a:schemeClr val="tx1"/>
                              </a:solidFill>
                              <a:latin typeface="Cambria Math" panose="02040503050406030204" pitchFamily="18" charset="0"/>
                            </a:rPr>
                            <m:t>60</m:t>
                          </m:r>
                          <m:r>
                            <a:rPr lang="zh-CN" altLang="en-US" sz="2000" i="1">
                              <a:solidFill>
                                <a:schemeClr val="tx1"/>
                              </a:solidFill>
                              <a:latin typeface="Cambria Math" panose="02040503050406030204" pitchFamily="18" charset="0"/>
                            </a:rPr>
                            <m:t>𝑣</m:t>
                          </m:r>
                        </m:den>
                      </m:f>
                    </m:oMath>
                  </m:oMathPara>
                </a14:m>
                <a:endParaRPr lang="zh-CN" altLang="en-US" sz="2000" dirty="0">
                  <a:solidFill>
                    <a:schemeClr val="tx1"/>
                  </a:solidFill>
                </a:endParaRPr>
              </a:p>
            </p:txBody>
          </p:sp>
        </mc:Choice>
        <mc:Fallback xmlns="">
          <p:sp>
            <p:nvSpPr>
              <p:cNvPr id="167940" name="Object 4">
                <a:extLst>
                  <a:ext uri="{FF2B5EF4-FFF2-40B4-BE49-F238E27FC236}">
                    <a16:creationId xmlns:a16="http://schemas.microsoft.com/office/drawing/2014/main" id="{C51EE6B8-3973-4973-A927-55787611E420}"/>
                  </a:ext>
                </a:extLst>
              </p:cNvPr>
              <p:cNvSpPr txBox="1">
                <a:spLocks noRot="1" noChangeAspect="1" noMove="1" noResize="1" noEditPoints="1" noAdjustHandles="1" noChangeArrowheads="1" noChangeShapeType="1" noTextEdit="1"/>
              </p:cNvSpPr>
              <p:nvPr/>
            </p:nvSpPr>
            <p:spPr bwMode="auto">
              <a:xfrm>
                <a:off x="228600" y="3200400"/>
                <a:ext cx="8585200" cy="942975"/>
              </a:xfrm>
              <a:prstGeom prst="rect">
                <a:avLst/>
              </a:prstGeom>
              <a:blipFill>
                <a:blip r:embed="rId2"/>
                <a:stretch>
                  <a:fillRect/>
                </a:stretch>
              </a:blipFill>
              <a:ln>
                <a:noFill/>
              </a:ln>
              <a:effectLst/>
            </p:spPr>
            <p:txBody>
              <a:bodyPr/>
              <a:lstStyle/>
              <a:p>
                <a:r>
                  <a:rPr lang="zh-CN" altLang="en-US">
                    <a:noFill/>
                  </a:rPr>
                  <a:t> </a:t>
                </a:r>
              </a:p>
            </p:txBody>
          </p:sp>
        </mc:Fallback>
      </mc:AlternateContent>
      <p:sp>
        <p:nvSpPr>
          <p:cNvPr id="167941" name="Content Placeholder 2">
            <a:extLst>
              <a:ext uri="{FF2B5EF4-FFF2-40B4-BE49-F238E27FC236}">
                <a16:creationId xmlns:a16="http://schemas.microsoft.com/office/drawing/2014/main" id="{20972FCE-D331-4C72-93D1-CFE6BA87143B}"/>
              </a:ext>
            </a:extLst>
          </p:cNvPr>
          <p:cNvSpPr txBox="1">
            <a:spLocks/>
          </p:cNvSpPr>
          <p:nvPr/>
        </p:nvSpPr>
        <p:spPr bwMode="auto">
          <a:xfrm>
            <a:off x="228600" y="4800600"/>
            <a:ext cx="8001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r>
              <a:rPr lang="en-US" altLang="zh-CN" i="1">
                <a:ea typeface="SimSun" panose="02010600030101010101" pitchFamily="2" charset="-122"/>
              </a:rPr>
              <a:t>D </a:t>
            </a:r>
            <a:r>
              <a:rPr lang="en-US" altLang="zh-CN">
                <a:ea typeface="SimSun" panose="02010600030101010101" pitchFamily="2" charset="-122"/>
              </a:rPr>
              <a:t>= rotor diameter (m) </a:t>
            </a:r>
          </a:p>
          <a:p>
            <a:r>
              <a:rPr lang="en-US" altLang="zh-CN" i="1">
                <a:ea typeface="SimSun" panose="02010600030101010101" pitchFamily="2" charset="-122"/>
              </a:rPr>
              <a:t>v</a:t>
            </a:r>
            <a:r>
              <a:rPr lang="en-US" altLang="zh-CN">
                <a:ea typeface="SimSun" panose="02010600030101010101" pitchFamily="2" charset="-122"/>
              </a:rPr>
              <a:t> = upwind undisturbed windspeed (m/s) </a:t>
            </a:r>
            <a:endParaRPr lang="en-US" altLang="zh-CN" i="1">
              <a:ea typeface="SimSun" panose="02010600030101010101" pitchFamily="2" charset="-122"/>
            </a:endParaRPr>
          </a:p>
          <a:p>
            <a:r>
              <a:rPr lang="en-US" altLang="zh-CN">
                <a:ea typeface="SimSun" panose="02010600030101010101" pitchFamily="2" charset="-122"/>
              </a:rPr>
              <a:t>rpm = rotor speed, (revolutions/min)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8BDF53E8-38D9-4D47-BFE5-3882055FA6D6}"/>
              </a:ext>
            </a:extLst>
          </p:cNvPr>
          <p:cNvSpPr>
            <a:spLocks noGrp="1"/>
          </p:cNvSpPr>
          <p:nvPr>
            <p:ph type="title"/>
          </p:nvPr>
        </p:nvSpPr>
        <p:spPr/>
        <p:txBody>
          <a:bodyPr/>
          <a:lstStyle/>
          <a:p>
            <a:pPr>
              <a:defRPr/>
            </a:pPr>
            <a:r>
              <a:rPr lang="en-US" altLang="zh-CN" sz="2400" dirty="0">
                <a:latin typeface="+mn-lt"/>
                <a:ea typeface="宋体" panose="02010600030101010101" pitchFamily="2" charset="-122"/>
              </a:rPr>
              <a:t>Tip-Speed Ratio (TSR) – Max Theoretical Rotor Efficiency</a:t>
            </a:r>
          </a:p>
        </p:txBody>
      </p:sp>
      <p:sp>
        <p:nvSpPr>
          <p:cNvPr id="169987" name="Content Placeholder 2">
            <a:extLst>
              <a:ext uri="{FF2B5EF4-FFF2-40B4-BE49-F238E27FC236}">
                <a16:creationId xmlns:a16="http://schemas.microsoft.com/office/drawing/2014/main" id="{52ED0A96-04A6-441A-94C0-FA1DB8967872}"/>
              </a:ext>
            </a:extLst>
          </p:cNvPr>
          <p:cNvSpPr>
            <a:spLocks noGrp="1" noChangeArrowheads="1"/>
          </p:cNvSpPr>
          <p:nvPr>
            <p:ph idx="1"/>
          </p:nvPr>
        </p:nvSpPr>
        <p:spPr/>
        <p:txBody>
          <a:bodyPr/>
          <a:lstStyle/>
          <a:p>
            <a:r>
              <a:rPr lang="en-US" altLang="zh-CN">
                <a:ea typeface="SimSun" panose="02010600030101010101" pitchFamily="2" charset="-122"/>
              </a:rPr>
              <a:t>TSR for various rotor types</a:t>
            </a:r>
          </a:p>
          <a:p>
            <a:r>
              <a:rPr lang="en-US" altLang="zh-CN">
                <a:ea typeface="SimSun" panose="02010600030101010101" pitchFamily="2" charset="-122"/>
              </a:rPr>
              <a:t>Rotors with fewer blades reach their maximum efficiency at higher tip-speed ratios</a:t>
            </a:r>
          </a:p>
        </p:txBody>
      </p:sp>
      <p:pic>
        <p:nvPicPr>
          <p:cNvPr id="2" name="图片 1">
            <a:extLst>
              <a:ext uri="{FF2B5EF4-FFF2-40B4-BE49-F238E27FC236}">
                <a16:creationId xmlns:a16="http://schemas.microsoft.com/office/drawing/2014/main" id="{5C7A8CEA-BC63-4D75-9462-D834BA2092F3}"/>
              </a:ext>
            </a:extLst>
          </p:cNvPr>
          <p:cNvPicPr>
            <a:picLocks noChangeAspect="1"/>
          </p:cNvPicPr>
          <p:nvPr/>
        </p:nvPicPr>
        <p:blipFill>
          <a:blip r:embed="rId2"/>
          <a:stretch>
            <a:fillRect/>
          </a:stretch>
        </p:blipFill>
        <p:spPr>
          <a:xfrm>
            <a:off x="1257300" y="2590800"/>
            <a:ext cx="6629400" cy="4043173"/>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02EA457-784C-4E23-93C0-C6A9B642AB98}"/>
              </a:ext>
            </a:extLst>
          </p:cNvPr>
          <p:cNvSpPr>
            <a:spLocks noGrp="1"/>
          </p:cNvSpPr>
          <p:nvPr>
            <p:ph type="title"/>
          </p:nvPr>
        </p:nvSpPr>
        <p:spPr/>
        <p:txBody>
          <a:bodyPr/>
          <a:lstStyle/>
          <a:p>
            <a:pPr>
              <a:defRPr/>
            </a:pPr>
            <a:r>
              <a:rPr lang="en-US" altLang="zh-CN" dirty="0">
                <a:latin typeface="+mn-lt"/>
                <a:ea typeface="宋体" panose="02010600030101010101" pitchFamily="2" charset="-122"/>
              </a:rPr>
              <a:t>Example</a:t>
            </a:r>
          </a:p>
        </p:txBody>
      </p:sp>
      <p:sp>
        <p:nvSpPr>
          <p:cNvPr id="171011" name="Rectangle 3">
            <a:extLst>
              <a:ext uri="{FF2B5EF4-FFF2-40B4-BE49-F238E27FC236}">
                <a16:creationId xmlns:a16="http://schemas.microsoft.com/office/drawing/2014/main" id="{5CADAB68-E4DE-45C3-A291-1359C35FA602}"/>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lnSpc>
                <a:spcPct val="90000"/>
              </a:lnSpc>
            </a:pPr>
            <a:r>
              <a:rPr lang="en-US" altLang="zh-CN" sz="2400">
                <a:ea typeface="SimSun" panose="02010600030101010101" pitchFamily="2" charset="-122"/>
              </a:rPr>
              <a:t>How fast does a big wind turbine turn? A 40-m diameter three-bladed wind turbine produces 600 kW at a wind speed of 14 m/s. Air density is the standard 1.225 kg/m</a:t>
            </a:r>
            <a:r>
              <a:rPr lang="en-US" altLang="zh-CN" sz="2400" baseline="30000">
                <a:ea typeface="SimSun" panose="02010600030101010101" pitchFamily="2" charset="-122"/>
              </a:rPr>
              <a:t>3</a:t>
            </a:r>
            <a:r>
              <a:rPr lang="en-US" altLang="zh-CN" sz="2400">
                <a:ea typeface="SimSun" panose="02010600030101010101" pitchFamily="2" charset="-122"/>
              </a:rPr>
              <a:t>. Under these conditions,</a:t>
            </a:r>
          </a:p>
          <a:p>
            <a:pPr eaLnBrk="1" hangingPunct="1">
              <a:lnSpc>
                <a:spcPct val="90000"/>
              </a:lnSpc>
            </a:pPr>
            <a:r>
              <a:rPr lang="en-US" altLang="zh-CN" sz="2400">
                <a:ea typeface="SimSun" panose="02010600030101010101" pitchFamily="2" charset="-122"/>
              </a:rPr>
              <a:t>(1) At what rpm does the rotor turn when it operates with a TSR of 4.0?</a:t>
            </a:r>
          </a:p>
          <a:p>
            <a:pPr eaLnBrk="1" hangingPunct="1">
              <a:lnSpc>
                <a:spcPct val="90000"/>
              </a:lnSpc>
            </a:pPr>
            <a:r>
              <a:rPr lang="en-US" altLang="zh-CN" sz="2400">
                <a:ea typeface="SimSun" panose="02010600030101010101" pitchFamily="2" charset="-122"/>
              </a:rPr>
              <a:t>(2) What is the tip speed of the rotor?</a:t>
            </a:r>
          </a:p>
          <a:p>
            <a:pPr eaLnBrk="1" hangingPunct="1">
              <a:lnSpc>
                <a:spcPct val="90000"/>
              </a:lnSpc>
            </a:pPr>
            <a:r>
              <a:rPr lang="en-US" altLang="zh-CN" sz="2400">
                <a:ea typeface="SimSun" panose="02010600030101010101" pitchFamily="2" charset="-122"/>
              </a:rPr>
              <a:t>(3) If the generator needs to turn at 1800 rpm, what gear ratio is needed to match the rotor speed to the generator speed?</a:t>
            </a:r>
          </a:p>
          <a:p>
            <a:pPr eaLnBrk="1" hangingPunct="1">
              <a:lnSpc>
                <a:spcPct val="90000"/>
              </a:lnSpc>
            </a:pPr>
            <a:r>
              <a:rPr lang="en-US" altLang="zh-CN" sz="2400">
                <a:ea typeface="SimSun" panose="02010600030101010101" pitchFamily="2" charset="-122"/>
              </a:rPr>
              <a:t>(4) What is the efficiency of the complete wind turbine (blades, gear box, generator) under these conditions?</a:t>
            </a:r>
          </a:p>
          <a:p>
            <a:pPr eaLnBrk="1" hangingPunct="1">
              <a:lnSpc>
                <a:spcPct val="90000"/>
              </a:lnSpc>
            </a:pPr>
            <a:endParaRPr lang="en-US" altLang="zh-CN" sz="2400">
              <a:ea typeface="SimSun"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473460DE-AF14-4437-9459-3CE3D108BADF}"/>
              </a:ext>
            </a:extLst>
          </p:cNvPr>
          <p:cNvSpPr>
            <a:spLocks noGrp="1"/>
          </p:cNvSpPr>
          <p:nvPr>
            <p:ph type="title"/>
          </p:nvPr>
        </p:nvSpPr>
        <p:spPr/>
        <p:txBody>
          <a:bodyPr/>
          <a:lstStyle/>
          <a:p>
            <a:pPr>
              <a:defRPr/>
            </a:pPr>
            <a:r>
              <a:rPr lang="en-US" altLang="zh-CN" dirty="0">
                <a:latin typeface="+mn-lt"/>
                <a:ea typeface="宋体" panose="02010600030101010101" pitchFamily="2" charset="-122"/>
              </a:rPr>
              <a:t>Example</a:t>
            </a:r>
          </a:p>
        </p:txBody>
      </p:sp>
      <p:sp>
        <p:nvSpPr>
          <p:cNvPr id="172035" name="Content Placeholder 2">
            <a:extLst>
              <a:ext uri="{FF2B5EF4-FFF2-40B4-BE49-F238E27FC236}">
                <a16:creationId xmlns:a16="http://schemas.microsoft.com/office/drawing/2014/main" id="{AE2BF83A-4F63-4570-9098-256F5979FD77}"/>
              </a:ext>
            </a:extLst>
          </p:cNvPr>
          <p:cNvSpPr>
            <a:spLocks noGrp="1" noChangeArrowheads="1"/>
          </p:cNvSpPr>
          <p:nvPr>
            <p:ph idx="1"/>
          </p:nvPr>
        </p:nvSpPr>
        <p:spPr/>
        <p:txBody>
          <a:bodyPr/>
          <a:lstStyle/>
          <a:p>
            <a:pPr>
              <a:buFontTx/>
              <a:buNone/>
            </a:pPr>
            <a:r>
              <a:rPr lang="en-US" altLang="zh-CN">
                <a:ea typeface="SimSun" panose="02010600030101010101" pitchFamily="2" charset="-122"/>
              </a:rPr>
              <a:t>a. Find the rpm of the rotor if it operates at a TSR of 4.0</a:t>
            </a:r>
          </a:p>
          <a:p>
            <a:pPr>
              <a:buFontTx/>
              <a:buNone/>
            </a:pPr>
            <a:r>
              <a:rPr lang="en-US" altLang="zh-CN">
                <a:ea typeface="SimSun" panose="02010600030101010101" pitchFamily="2" charset="-122"/>
              </a:rPr>
              <a:t>    Rewriting (7.30),</a:t>
            </a:r>
          </a:p>
          <a:p>
            <a:pPr>
              <a:buFontTx/>
              <a:buNone/>
            </a:pPr>
            <a:endParaRPr lang="en-US" altLang="zh-CN">
              <a:ea typeface="SimSun" panose="02010600030101010101" pitchFamily="2" charset="-122"/>
            </a:endParaRPr>
          </a:p>
          <a:p>
            <a:pPr>
              <a:buFontTx/>
              <a:buNone/>
            </a:pPr>
            <a:endParaRPr lang="en-US" altLang="zh-CN">
              <a:ea typeface="SimSun" panose="02010600030101010101" pitchFamily="2" charset="-122"/>
            </a:endParaRPr>
          </a:p>
          <a:p>
            <a:pPr>
              <a:buFontTx/>
              <a:buNone/>
            </a:pPr>
            <a:endParaRPr lang="en-US" altLang="zh-CN">
              <a:ea typeface="SimSun" panose="02010600030101010101" pitchFamily="2" charset="-122"/>
            </a:endParaRPr>
          </a:p>
          <a:p>
            <a:pPr>
              <a:buFontTx/>
              <a:buNone/>
            </a:pPr>
            <a:endParaRPr lang="en-US" altLang="zh-CN">
              <a:ea typeface="SimSun" panose="02010600030101010101" pitchFamily="2" charset="-122"/>
            </a:endParaRPr>
          </a:p>
          <a:p>
            <a:pPr>
              <a:buFontTx/>
              <a:buNone/>
            </a:pPr>
            <a:r>
              <a:rPr lang="en-US" altLang="zh-CN">
                <a:ea typeface="SimSun" panose="02010600030101010101" pitchFamily="2" charset="-122"/>
              </a:rPr>
              <a:t>    We can also express this as seconds per revolution:</a:t>
            </a:r>
          </a:p>
          <a:p>
            <a:endParaRPr lang="en-US" altLang="zh-CN">
              <a:ea typeface="SimSun" panose="02010600030101010101" pitchFamily="2" charset="-122"/>
            </a:endParaRPr>
          </a:p>
        </p:txBody>
      </p:sp>
      <p:graphicFrame>
        <p:nvGraphicFramePr>
          <p:cNvPr id="172036" name="Object 4">
            <a:extLst>
              <a:ext uri="{FF2B5EF4-FFF2-40B4-BE49-F238E27FC236}">
                <a16:creationId xmlns:a16="http://schemas.microsoft.com/office/drawing/2014/main" id="{58B97EC6-B36F-4DFD-B7ED-127AC6731066}"/>
              </a:ext>
            </a:extLst>
          </p:cNvPr>
          <p:cNvGraphicFramePr>
            <a:graphicFrameLocks noChangeAspect="1"/>
          </p:cNvGraphicFramePr>
          <p:nvPr>
            <p:extLst>
              <p:ext uri="{D42A27DB-BD31-4B8C-83A1-F6EECF244321}">
                <p14:modId xmlns:p14="http://schemas.microsoft.com/office/powerpoint/2010/main" val="3785288695"/>
              </p:ext>
            </p:extLst>
          </p:nvPr>
        </p:nvGraphicFramePr>
        <p:xfrm>
          <a:off x="1752600" y="2209800"/>
          <a:ext cx="5162550" cy="885825"/>
        </p:xfrm>
        <a:graphic>
          <a:graphicData uri="http://schemas.openxmlformats.org/presentationml/2006/ole">
            <mc:AlternateContent xmlns:mc="http://schemas.openxmlformats.org/markup-compatibility/2006">
              <mc:Choice xmlns:v="urn:schemas-microsoft-com:vml" Requires="v">
                <p:oleObj spid="_x0000_s24617" name="Equation" r:id="rId3" imgW="2298700" imgH="393700" progId="Equation.DSMT4">
                  <p:embed/>
                </p:oleObj>
              </mc:Choice>
              <mc:Fallback>
                <p:oleObj name="Equation" r:id="rId3" imgW="2298700" imgH="393700" progId="Equation.DSMT4">
                  <p:embed/>
                  <p:pic>
                    <p:nvPicPr>
                      <p:cNvPr id="172036" name="Object 4">
                        <a:extLst>
                          <a:ext uri="{FF2B5EF4-FFF2-40B4-BE49-F238E27FC236}">
                            <a16:creationId xmlns:a16="http://schemas.microsoft.com/office/drawing/2014/main" id="{58B97EC6-B36F-4DFD-B7ED-127AC6731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09800"/>
                        <a:ext cx="51625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2037" name="Object 3">
            <a:extLst>
              <a:ext uri="{FF2B5EF4-FFF2-40B4-BE49-F238E27FC236}">
                <a16:creationId xmlns:a16="http://schemas.microsoft.com/office/drawing/2014/main" id="{B96C0577-9DEA-4215-BB7E-136CA9D8960C}"/>
              </a:ext>
            </a:extLst>
          </p:cNvPr>
          <p:cNvGraphicFramePr>
            <a:graphicFrameLocks noChangeAspect="1"/>
          </p:cNvGraphicFramePr>
          <p:nvPr>
            <p:extLst>
              <p:ext uri="{D42A27DB-BD31-4B8C-83A1-F6EECF244321}">
                <p14:modId xmlns:p14="http://schemas.microsoft.com/office/powerpoint/2010/main" val="1966581902"/>
              </p:ext>
            </p:extLst>
          </p:nvPr>
        </p:nvGraphicFramePr>
        <p:xfrm>
          <a:off x="1828800" y="3124200"/>
          <a:ext cx="6275388" cy="885825"/>
        </p:xfrm>
        <a:graphic>
          <a:graphicData uri="http://schemas.openxmlformats.org/presentationml/2006/ole">
            <mc:AlternateContent xmlns:mc="http://schemas.openxmlformats.org/markup-compatibility/2006">
              <mc:Choice xmlns:v="urn:schemas-microsoft-com:vml" Requires="v">
                <p:oleObj spid="_x0000_s24618" name="Equation" r:id="rId5" imgW="2794000" imgH="393700" progId="Equation.DSMT4">
                  <p:embed/>
                </p:oleObj>
              </mc:Choice>
              <mc:Fallback>
                <p:oleObj name="Equation" r:id="rId5" imgW="2794000" imgH="393700" progId="Equation.DSMT4">
                  <p:embed/>
                  <p:pic>
                    <p:nvPicPr>
                      <p:cNvPr id="172037" name="Object 3">
                        <a:extLst>
                          <a:ext uri="{FF2B5EF4-FFF2-40B4-BE49-F238E27FC236}">
                            <a16:creationId xmlns:a16="http://schemas.microsoft.com/office/drawing/2014/main" id="{B96C0577-9DEA-4215-BB7E-136CA9D896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124200"/>
                        <a:ext cx="627538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2038" name="Object 5">
            <a:extLst>
              <a:ext uri="{FF2B5EF4-FFF2-40B4-BE49-F238E27FC236}">
                <a16:creationId xmlns:a16="http://schemas.microsoft.com/office/drawing/2014/main" id="{C355305F-0157-4DE1-BF5B-97D8C50DDB7E}"/>
              </a:ext>
            </a:extLst>
          </p:cNvPr>
          <p:cNvGraphicFramePr>
            <a:graphicFrameLocks noChangeAspect="1"/>
          </p:cNvGraphicFramePr>
          <p:nvPr>
            <p:extLst>
              <p:ext uri="{D42A27DB-BD31-4B8C-83A1-F6EECF244321}">
                <p14:modId xmlns:p14="http://schemas.microsoft.com/office/powerpoint/2010/main" val="490052049"/>
              </p:ext>
            </p:extLst>
          </p:nvPr>
        </p:nvGraphicFramePr>
        <p:xfrm>
          <a:off x="919956" y="4783093"/>
          <a:ext cx="7304088" cy="885825"/>
        </p:xfrm>
        <a:graphic>
          <a:graphicData uri="http://schemas.openxmlformats.org/presentationml/2006/ole">
            <mc:AlternateContent xmlns:mc="http://schemas.openxmlformats.org/markup-compatibility/2006">
              <mc:Choice xmlns:v="urn:schemas-microsoft-com:vml" Requires="v">
                <p:oleObj spid="_x0000_s24619" name="Equation" r:id="rId7" imgW="3251200" imgH="393700" progId="Equation.DSMT4">
                  <p:embed/>
                </p:oleObj>
              </mc:Choice>
              <mc:Fallback>
                <p:oleObj name="Equation" r:id="rId7" imgW="3251200" imgH="393700" progId="Equation.DSMT4">
                  <p:embed/>
                  <p:pic>
                    <p:nvPicPr>
                      <p:cNvPr id="172038" name="Object 5">
                        <a:extLst>
                          <a:ext uri="{FF2B5EF4-FFF2-40B4-BE49-F238E27FC236}">
                            <a16:creationId xmlns:a16="http://schemas.microsoft.com/office/drawing/2014/main" id="{C355305F-0157-4DE1-BF5B-97D8C50DDB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956" y="4783093"/>
                        <a:ext cx="730408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1238A073-809A-4B2C-9351-33EFA694C706}"/>
              </a:ext>
            </a:extLst>
          </p:cNvPr>
          <p:cNvSpPr>
            <a:spLocks noGrp="1"/>
          </p:cNvSpPr>
          <p:nvPr>
            <p:ph type="title"/>
          </p:nvPr>
        </p:nvSpPr>
        <p:spPr/>
        <p:txBody>
          <a:bodyPr/>
          <a:lstStyle/>
          <a:p>
            <a:pPr>
              <a:defRPr/>
            </a:pPr>
            <a:r>
              <a:rPr lang="en-US" altLang="zh-CN" dirty="0">
                <a:latin typeface="+mn-lt"/>
                <a:ea typeface="宋体" panose="02010600030101010101" pitchFamily="2" charset="-122"/>
              </a:rPr>
              <a:t>Example</a:t>
            </a:r>
          </a:p>
        </p:txBody>
      </p:sp>
      <p:sp>
        <p:nvSpPr>
          <p:cNvPr id="173059" name="Content Placeholder 2">
            <a:extLst>
              <a:ext uri="{FF2B5EF4-FFF2-40B4-BE49-F238E27FC236}">
                <a16:creationId xmlns:a16="http://schemas.microsoft.com/office/drawing/2014/main" id="{FC4D556C-8367-4244-9B44-44DC673BFD5D}"/>
              </a:ext>
            </a:extLst>
          </p:cNvPr>
          <p:cNvSpPr>
            <a:spLocks noGrp="1" noChangeArrowheads="1"/>
          </p:cNvSpPr>
          <p:nvPr>
            <p:ph idx="1"/>
          </p:nvPr>
        </p:nvSpPr>
        <p:spPr/>
        <p:txBody>
          <a:bodyPr/>
          <a:lstStyle/>
          <a:p>
            <a:pPr>
              <a:buFontTx/>
              <a:buNone/>
            </a:pPr>
            <a:r>
              <a:rPr lang="en-US" altLang="zh-CN">
                <a:ea typeface="SimSun" panose="02010600030101010101" pitchFamily="2" charset="-122"/>
              </a:rPr>
              <a:t>b. Tip speed</a:t>
            </a:r>
          </a:p>
          <a:p>
            <a:pPr>
              <a:buFontTx/>
              <a:buNone/>
            </a:pPr>
            <a:r>
              <a:rPr lang="en-US" altLang="zh-CN">
                <a:ea typeface="SimSun" panose="02010600030101010101" pitchFamily="2" charset="-122"/>
              </a:rPr>
              <a:t>    From (7.30):</a:t>
            </a:r>
          </a:p>
          <a:p>
            <a:pPr>
              <a:buFontTx/>
              <a:buNone/>
            </a:pPr>
            <a:endParaRPr lang="en-US" altLang="zh-CN">
              <a:ea typeface="SimSun" panose="02010600030101010101" pitchFamily="2" charset="-122"/>
            </a:endParaRPr>
          </a:p>
          <a:p>
            <a:pPr>
              <a:buFontTx/>
              <a:buNone/>
            </a:pPr>
            <a:r>
              <a:rPr lang="en-US" altLang="zh-CN">
                <a:ea typeface="SimSun" panose="02010600030101010101" pitchFamily="2" charset="-122"/>
              </a:rPr>
              <a:t>    </a:t>
            </a:r>
          </a:p>
          <a:p>
            <a:pPr>
              <a:buFontTx/>
              <a:buNone/>
            </a:pPr>
            <a:endParaRPr lang="en-US" altLang="zh-CN">
              <a:ea typeface="SimSun" panose="02010600030101010101" pitchFamily="2" charset="-122"/>
            </a:endParaRPr>
          </a:p>
          <a:p>
            <a:pPr>
              <a:buFontTx/>
              <a:buNone/>
            </a:pPr>
            <a:r>
              <a:rPr lang="en-US" altLang="zh-CN">
                <a:ea typeface="SimSun" panose="02010600030101010101" pitchFamily="2" charset="-122"/>
              </a:rPr>
              <a:t> TSR = v_tip / V_wind</a:t>
            </a:r>
          </a:p>
          <a:p>
            <a:pPr>
              <a:buFontTx/>
              <a:buNone/>
            </a:pPr>
            <a:r>
              <a:rPr lang="en-US" altLang="zh-CN">
                <a:ea typeface="SimSun" panose="02010600030101010101" pitchFamily="2" charset="-122"/>
              </a:rPr>
              <a:t>c. Gear Ratio</a:t>
            </a:r>
          </a:p>
          <a:p>
            <a:pPr>
              <a:buFontTx/>
              <a:buNone/>
            </a:pPr>
            <a:endParaRPr lang="en-US" altLang="zh-CN">
              <a:ea typeface="SimSun" panose="02010600030101010101" pitchFamily="2" charset="-122"/>
            </a:endParaRPr>
          </a:p>
        </p:txBody>
      </p:sp>
      <p:graphicFrame>
        <p:nvGraphicFramePr>
          <p:cNvPr id="173060" name="Object 4">
            <a:extLst>
              <a:ext uri="{FF2B5EF4-FFF2-40B4-BE49-F238E27FC236}">
                <a16:creationId xmlns:a16="http://schemas.microsoft.com/office/drawing/2014/main" id="{7EF6D93B-9B19-4EE8-8778-54E727B269B1}"/>
              </a:ext>
            </a:extLst>
          </p:cNvPr>
          <p:cNvGraphicFramePr>
            <a:graphicFrameLocks noChangeAspect="1"/>
          </p:cNvGraphicFramePr>
          <p:nvPr>
            <p:extLst>
              <p:ext uri="{D42A27DB-BD31-4B8C-83A1-F6EECF244321}">
                <p14:modId xmlns:p14="http://schemas.microsoft.com/office/powerpoint/2010/main" val="3293843759"/>
              </p:ext>
            </p:extLst>
          </p:nvPr>
        </p:nvGraphicFramePr>
        <p:xfrm>
          <a:off x="2733228" y="1466850"/>
          <a:ext cx="4333875" cy="885825"/>
        </p:xfrm>
        <a:graphic>
          <a:graphicData uri="http://schemas.openxmlformats.org/presentationml/2006/ole">
            <mc:AlternateContent xmlns:mc="http://schemas.openxmlformats.org/markup-compatibility/2006">
              <mc:Choice xmlns:v="urn:schemas-microsoft-com:vml" Requires="v">
                <p:oleObj spid="_x0000_s25680" name="Equation" r:id="rId3" imgW="1930400" imgH="393700" progId="Equation.DSMT4">
                  <p:embed/>
                </p:oleObj>
              </mc:Choice>
              <mc:Fallback>
                <p:oleObj name="Equation" r:id="rId3" imgW="1930400" imgH="393700" progId="Equation.DSMT4">
                  <p:embed/>
                  <p:pic>
                    <p:nvPicPr>
                      <p:cNvPr id="173060" name="Object 4">
                        <a:extLst>
                          <a:ext uri="{FF2B5EF4-FFF2-40B4-BE49-F238E27FC236}">
                            <a16:creationId xmlns:a16="http://schemas.microsoft.com/office/drawing/2014/main" id="{7EF6D93B-9B19-4EE8-8778-54E727B26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228" y="1466850"/>
                        <a:ext cx="433387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3061" name="Object 3">
            <a:extLst>
              <a:ext uri="{FF2B5EF4-FFF2-40B4-BE49-F238E27FC236}">
                <a16:creationId xmlns:a16="http://schemas.microsoft.com/office/drawing/2014/main" id="{8996AC3A-6F78-4CD9-B463-8DF0F4D11C21}"/>
              </a:ext>
            </a:extLst>
          </p:cNvPr>
          <p:cNvGraphicFramePr>
            <a:graphicFrameLocks noChangeAspect="1"/>
          </p:cNvGraphicFramePr>
          <p:nvPr>
            <p:extLst>
              <p:ext uri="{D42A27DB-BD31-4B8C-83A1-F6EECF244321}">
                <p14:modId xmlns:p14="http://schemas.microsoft.com/office/powerpoint/2010/main" val="4065193726"/>
              </p:ext>
            </p:extLst>
          </p:nvPr>
        </p:nvGraphicFramePr>
        <p:xfrm>
          <a:off x="2743200" y="2302099"/>
          <a:ext cx="4732338" cy="457200"/>
        </p:xfrm>
        <a:graphic>
          <a:graphicData uri="http://schemas.openxmlformats.org/presentationml/2006/ole">
            <mc:AlternateContent xmlns:mc="http://schemas.openxmlformats.org/markup-compatibility/2006">
              <mc:Choice xmlns:v="urn:schemas-microsoft-com:vml" Requires="v">
                <p:oleObj spid="_x0000_s25681" name="Equation" r:id="rId5" imgW="2108200" imgH="203200" progId="Equation.DSMT4">
                  <p:embed/>
                </p:oleObj>
              </mc:Choice>
              <mc:Fallback>
                <p:oleObj name="Equation" r:id="rId5" imgW="2108200" imgH="203200" progId="Equation.DSMT4">
                  <p:embed/>
                  <p:pic>
                    <p:nvPicPr>
                      <p:cNvPr id="173061" name="Object 3">
                        <a:extLst>
                          <a:ext uri="{FF2B5EF4-FFF2-40B4-BE49-F238E27FC236}">
                            <a16:creationId xmlns:a16="http://schemas.microsoft.com/office/drawing/2014/main" id="{8996AC3A-6F78-4CD9-B463-8DF0F4D11C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302099"/>
                        <a:ext cx="47323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3062" name="Object 4">
            <a:extLst>
              <a:ext uri="{FF2B5EF4-FFF2-40B4-BE49-F238E27FC236}">
                <a16:creationId xmlns:a16="http://schemas.microsoft.com/office/drawing/2014/main" id="{C15CA472-79B6-4BA8-9F06-22F10E063E96}"/>
              </a:ext>
            </a:extLst>
          </p:cNvPr>
          <p:cNvGraphicFramePr>
            <a:graphicFrameLocks noChangeAspect="1"/>
          </p:cNvGraphicFramePr>
          <p:nvPr/>
        </p:nvGraphicFramePr>
        <p:xfrm>
          <a:off x="512763" y="2895600"/>
          <a:ext cx="7869237" cy="457200"/>
        </p:xfrm>
        <a:graphic>
          <a:graphicData uri="http://schemas.openxmlformats.org/presentationml/2006/ole">
            <mc:AlternateContent xmlns:mc="http://schemas.openxmlformats.org/markup-compatibility/2006">
              <mc:Choice xmlns:v="urn:schemas-microsoft-com:vml" Requires="v">
                <p:oleObj spid="_x0000_s25682" name="Equation" r:id="rId7" imgW="3505200" imgH="203200" progId="Equation.DSMT4">
                  <p:embed/>
                </p:oleObj>
              </mc:Choice>
              <mc:Fallback>
                <p:oleObj name="Equation" r:id="rId7" imgW="3505200" imgH="203200" progId="Equation.DSMT4">
                  <p:embed/>
                  <p:pic>
                    <p:nvPicPr>
                      <p:cNvPr id="173062" name="Object 4">
                        <a:extLst>
                          <a:ext uri="{FF2B5EF4-FFF2-40B4-BE49-F238E27FC236}">
                            <a16:creationId xmlns:a16="http://schemas.microsoft.com/office/drawing/2014/main" id="{C15CA472-79B6-4BA8-9F06-22F10E063E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763" y="2895600"/>
                        <a:ext cx="78692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3063" name="Object 5">
            <a:extLst>
              <a:ext uri="{FF2B5EF4-FFF2-40B4-BE49-F238E27FC236}">
                <a16:creationId xmlns:a16="http://schemas.microsoft.com/office/drawing/2014/main" id="{BF203521-35A9-4A1F-A0F6-65896EDCAD6D}"/>
              </a:ext>
            </a:extLst>
          </p:cNvPr>
          <p:cNvGraphicFramePr>
            <a:graphicFrameLocks noChangeAspect="1"/>
          </p:cNvGraphicFramePr>
          <p:nvPr/>
        </p:nvGraphicFramePr>
        <p:xfrm>
          <a:off x="1004888" y="4314825"/>
          <a:ext cx="6157912" cy="942975"/>
        </p:xfrm>
        <a:graphic>
          <a:graphicData uri="http://schemas.openxmlformats.org/presentationml/2006/ole">
            <mc:AlternateContent xmlns:mc="http://schemas.openxmlformats.org/markup-compatibility/2006">
              <mc:Choice xmlns:v="urn:schemas-microsoft-com:vml" Requires="v">
                <p:oleObj spid="_x0000_s25683" name="Equation" r:id="rId9" imgW="2743200" imgH="419100" progId="Equation.DSMT4">
                  <p:embed/>
                </p:oleObj>
              </mc:Choice>
              <mc:Fallback>
                <p:oleObj name="Equation" r:id="rId9" imgW="2743200" imgH="419100" progId="Equation.DSMT4">
                  <p:embed/>
                  <p:pic>
                    <p:nvPicPr>
                      <p:cNvPr id="173063" name="Object 5">
                        <a:extLst>
                          <a:ext uri="{FF2B5EF4-FFF2-40B4-BE49-F238E27FC236}">
                            <a16:creationId xmlns:a16="http://schemas.microsoft.com/office/drawing/2014/main" id="{BF203521-35A9-4A1F-A0F6-65896EDCAD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4888" y="4314825"/>
                        <a:ext cx="6157912"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3064" name="对象 1">
            <a:extLst>
              <a:ext uri="{FF2B5EF4-FFF2-40B4-BE49-F238E27FC236}">
                <a16:creationId xmlns:a16="http://schemas.microsoft.com/office/drawing/2014/main" id="{897E964B-DFCC-4037-8C55-AE4A0E2E0CE5}"/>
              </a:ext>
            </a:extLst>
          </p:cNvPr>
          <p:cNvGraphicFramePr>
            <a:graphicFrameLocks noChangeAspect="1"/>
          </p:cNvGraphicFramePr>
          <p:nvPr/>
        </p:nvGraphicFramePr>
        <p:xfrm>
          <a:off x="434975" y="5324475"/>
          <a:ext cx="4616450" cy="863600"/>
        </p:xfrm>
        <a:graphic>
          <a:graphicData uri="http://schemas.openxmlformats.org/presentationml/2006/ole">
            <mc:AlternateContent xmlns:mc="http://schemas.openxmlformats.org/markup-compatibility/2006">
              <mc:Choice xmlns:v="urn:schemas-microsoft-com:vml" Requires="v">
                <p:oleObj spid="_x0000_s25684" name="Equation" r:id="rId11" imgW="3390900" imgH="635000" progId="Equation.DSMT4">
                  <p:embed/>
                </p:oleObj>
              </mc:Choice>
              <mc:Fallback>
                <p:oleObj name="Equation" r:id="rId11" imgW="3390900" imgH="635000" progId="Equation.DSMT4">
                  <p:embed/>
                  <p:pic>
                    <p:nvPicPr>
                      <p:cNvPr id="173064" name="对象 1">
                        <a:extLst>
                          <a:ext uri="{FF2B5EF4-FFF2-40B4-BE49-F238E27FC236}">
                            <a16:creationId xmlns:a16="http://schemas.microsoft.com/office/drawing/2014/main" id="{897E964B-DFCC-4037-8C55-AE4A0E2E0CE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975" y="5324475"/>
                        <a:ext cx="46164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3065" name="对象 2">
            <a:extLst>
              <a:ext uri="{FF2B5EF4-FFF2-40B4-BE49-F238E27FC236}">
                <a16:creationId xmlns:a16="http://schemas.microsoft.com/office/drawing/2014/main" id="{48A15B44-3A9D-4E3D-AF40-6E33F601CD16}"/>
              </a:ext>
            </a:extLst>
          </p:cNvPr>
          <p:cNvGraphicFramePr>
            <a:graphicFrameLocks noChangeAspect="1"/>
          </p:cNvGraphicFramePr>
          <p:nvPr/>
        </p:nvGraphicFramePr>
        <p:xfrm>
          <a:off x="4329113" y="5915025"/>
          <a:ext cx="4052887" cy="866775"/>
        </p:xfrm>
        <a:graphic>
          <a:graphicData uri="http://schemas.openxmlformats.org/presentationml/2006/ole">
            <mc:AlternateContent xmlns:mc="http://schemas.openxmlformats.org/markup-compatibility/2006">
              <mc:Choice xmlns:v="urn:schemas-microsoft-com:vml" Requires="v">
                <p:oleObj spid="_x0000_s25685" name="Equation" r:id="rId13" imgW="2971800" imgH="635000" progId="Equation.DSMT4">
                  <p:embed/>
                </p:oleObj>
              </mc:Choice>
              <mc:Fallback>
                <p:oleObj name="Equation" r:id="rId13" imgW="2971800" imgH="635000" progId="Equation.DSMT4">
                  <p:embed/>
                  <p:pic>
                    <p:nvPicPr>
                      <p:cNvPr id="173065" name="对象 2">
                        <a:extLst>
                          <a:ext uri="{FF2B5EF4-FFF2-40B4-BE49-F238E27FC236}">
                            <a16:creationId xmlns:a16="http://schemas.microsoft.com/office/drawing/2014/main" id="{48A15B44-3A9D-4E3D-AF40-6E33F601CD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29113" y="5915025"/>
                        <a:ext cx="405288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C05F18C6-EA42-4B6C-BF2C-EDBB32114176}"/>
              </a:ext>
            </a:extLst>
          </p:cNvPr>
          <p:cNvSpPr>
            <a:spLocks noGrp="1"/>
          </p:cNvSpPr>
          <p:nvPr>
            <p:ph type="title"/>
          </p:nvPr>
        </p:nvSpPr>
        <p:spPr/>
        <p:txBody>
          <a:bodyPr/>
          <a:lstStyle/>
          <a:p>
            <a:pPr>
              <a:defRPr/>
            </a:pPr>
            <a:r>
              <a:rPr lang="en-US" altLang="zh-CN" dirty="0">
                <a:latin typeface="+mn-lt"/>
                <a:ea typeface="宋体" panose="02010600030101010101" pitchFamily="2" charset="-122"/>
              </a:rPr>
              <a:t>Example</a:t>
            </a:r>
          </a:p>
        </p:txBody>
      </p:sp>
      <p:sp>
        <p:nvSpPr>
          <p:cNvPr id="174083" name="Content Placeholder 2">
            <a:extLst>
              <a:ext uri="{FF2B5EF4-FFF2-40B4-BE49-F238E27FC236}">
                <a16:creationId xmlns:a16="http://schemas.microsoft.com/office/drawing/2014/main" id="{C448E22C-7E3E-4FCF-A61A-C39B39B2DA80}"/>
              </a:ext>
            </a:extLst>
          </p:cNvPr>
          <p:cNvSpPr txBox="1">
            <a:spLocks/>
          </p:cNvSpPr>
          <p:nvPr/>
        </p:nvSpPr>
        <p:spPr bwMode="auto">
          <a:xfrm>
            <a:off x="381000" y="14478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buFontTx/>
              <a:buNone/>
            </a:pPr>
            <a:r>
              <a:rPr lang="en-US" altLang="zh-CN">
                <a:ea typeface="SimSun" panose="02010600030101010101" pitchFamily="2" charset="-122"/>
              </a:rPr>
              <a:t>d. Efficiency of the complete wind turbine (blades, gear box, generator) under these conditions</a:t>
            </a:r>
          </a:p>
          <a:p>
            <a:pPr>
              <a:buFontTx/>
              <a:buNone/>
            </a:pPr>
            <a:r>
              <a:rPr lang="en-US" altLang="zh-CN">
                <a:ea typeface="SimSun" panose="02010600030101010101" pitchFamily="2" charset="-122"/>
              </a:rPr>
              <a:t>    From (6.4):</a:t>
            </a:r>
          </a:p>
          <a:p>
            <a:pPr>
              <a:buFontTx/>
              <a:buNone/>
            </a:pPr>
            <a:endParaRPr lang="en-US" altLang="zh-CN">
              <a:ea typeface="SimSun" panose="02010600030101010101" pitchFamily="2" charset="-122"/>
            </a:endParaRPr>
          </a:p>
          <a:p>
            <a:pPr>
              <a:buFontTx/>
              <a:buNone/>
            </a:pPr>
            <a:endParaRPr lang="en-US" altLang="zh-CN">
              <a:ea typeface="SimSun" panose="02010600030101010101" pitchFamily="2" charset="-122"/>
            </a:endParaRPr>
          </a:p>
          <a:p>
            <a:pPr>
              <a:buFontTx/>
              <a:buNone/>
            </a:pPr>
            <a:r>
              <a:rPr lang="en-US" altLang="zh-CN">
                <a:ea typeface="SimSun" panose="02010600030101010101" pitchFamily="2" charset="-122"/>
              </a:rPr>
              <a:t>    Overall efficiency:</a:t>
            </a:r>
          </a:p>
          <a:p>
            <a:pPr>
              <a:buFontTx/>
              <a:buNone/>
            </a:pPr>
            <a:endParaRPr lang="en-US" altLang="zh-CN">
              <a:ea typeface="SimSun" panose="02010600030101010101" pitchFamily="2" charset="-122"/>
            </a:endParaRPr>
          </a:p>
        </p:txBody>
      </p:sp>
      <p:graphicFrame>
        <p:nvGraphicFramePr>
          <p:cNvPr id="174084" name="Object 2">
            <a:extLst>
              <a:ext uri="{FF2B5EF4-FFF2-40B4-BE49-F238E27FC236}">
                <a16:creationId xmlns:a16="http://schemas.microsoft.com/office/drawing/2014/main" id="{3190F4CA-85EF-422E-B3BB-8788954D456F}"/>
              </a:ext>
            </a:extLst>
          </p:cNvPr>
          <p:cNvGraphicFramePr>
            <a:graphicFrameLocks noChangeAspect="1"/>
          </p:cNvGraphicFramePr>
          <p:nvPr/>
        </p:nvGraphicFramePr>
        <p:xfrm>
          <a:off x="896938" y="2990850"/>
          <a:ext cx="6875462" cy="971550"/>
        </p:xfrm>
        <a:graphic>
          <a:graphicData uri="http://schemas.openxmlformats.org/presentationml/2006/ole">
            <mc:AlternateContent xmlns:mc="http://schemas.openxmlformats.org/markup-compatibility/2006">
              <mc:Choice xmlns:v="urn:schemas-microsoft-com:vml" Requires="v">
                <p:oleObj spid="_x0000_s26652" name="Equation" r:id="rId3" imgW="3060700" imgH="431800" progId="Equation.DSMT4">
                  <p:embed/>
                </p:oleObj>
              </mc:Choice>
              <mc:Fallback>
                <p:oleObj name="Equation" r:id="rId3" imgW="3060700" imgH="431800" progId="Equation.DSMT4">
                  <p:embed/>
                  <p:pic>
                    <p:nvPicPr>
                      <p:cNvPr id="174084" name="Object 2">
                        <a:extLst>
                          <a:ext uri="{FF2B5EF4-FFF2-40B4-BE49-F238E27FC236}">
                            <a16:creationId xmlns:a16="http://schemas.microsoft.com/office/drawing/2014/main" id="{3190F4CA-85EF-422E-B3BB-8788954D4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2990850"/>
                        <a:ext cx="6875462"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085" name="Object 4">
            <a:extLst>
              <a:ext uri="{FF2B5EF4-FFF2-40B4-BE49-F238E27FC236}">
                <a16:creationId xmlns:a16="http://schemas.microsoft.com/office/drawing/2014/main" id="{B334BB65-1199-4F69-BDFD-027E1577713B}"/>
              </a:ext>
            </a:extLst>
          </p:cNvPr>
          <p:cNvGraphicFramePr>
            <a:graphicFrameLocks noChangeAspect="1"/>
          </p:cNvGraphicFramePr>
          <p:nvPr/>
        </p:nvGraphicFramePr>
        <p:xfrm>
          <a:off x="2816225" y="4462463"/>
          <a:ext cx="3224213" cy="885825"/>
        </p:xfrm>
        <a:graphic>
          <a:graphicData uri="http://schemas.openxmlformats.org/presentationml/2006/ole">
            <mc:AlternateContent xmlns:mc="http://schemas.openxmlformats.org/markup-compatibility/2006">
              <mc:Choice xmlns:v="urn:schemas-microsoft-com:vml" Requires="v">
                <p:oleObj spid="_x0000_s26653" name="Equation" r:id="rId5" imgW="1435100" imgH="393700" progId="Equation.DSMT4">
                  <p:embed/>
                </p:oleObj>
              </mc:Choice>
              <mc:Fallback>
                <p:oleObj name="Equation" r:id="rId5" imgW="1435100" imgH="393700" progId="Equation.DSMT4">
                  <p:embed/>
                  <p:pic>
                    <p:nvPicPr>
                      <p:cNvPr id="174085" name="Object 4">
                        <a:extLst>
                          <a:ext uri="{FF2B5EF4-FFF2-40B4-BE49-F238E27FC236}">
                            <a16:creationId xmlns:a16="http://schemas.microsoft.com/office/drawing/2014/main" id="{B334BB65-1199-4F69-BDFD-027E157771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25" y="4462463"/>
                        <a:ext cx="3224213"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AA549CCD-E0E8-45B2-8DAF-ABFDEF1CAA95}"/>
              </a:ext>
            </a:extLst>
          </p:cNvPr>
          <p:cNvSpPr>
            <a:spLocks noGrp="1" noChangeArrowheads="1"/>
          </p:cNvSpPr>
          <p:nvPr>
            <p:ph type="title"/>
          </p:nvPr>
        </p:nvSpPr>
        <p:spPr/>
        <p:txBody>
          <a:bodyPr/>
          <a:lstStyle/>
          <a:p>
            <a:pPr eaLnBrk="1" hangingPunct="1">
              <a:defRPr/>
            </a:pPr>
            <a:r>
              <a:rPr lang="en-US" altLang="zh-CN" dirty="0">
                <a:latin typeface="+mn-lt"/>
                <a:ea typeface="宋体" panose="02010600030101010101" pitchFamily="2" charset="-122"/>
              </a:rPr>
              <a:t>Idealized Power Curve</a:t>
            </a:r>
          </a:p>
        </p:txBody>
      </p:sp>
      <p:sp>
        <p:nvSpPr>
          <p:cNvPr id="4" name="内容占位符 3">
            <a:extLst>
              <a:ext uri="{FF2B5EF4-FFF2-40B4-BE49-F238E27FC236}">
                <a16:creationId xmlns:a16="http://schemas.microsoft.com/office/drawing/2014/main" id="{C427B3D4-2035-4E8A-8939-41CCBD1ABF01}"/>
              </a:ext>
            </a:extLst>
          </p:cNvPr>
          <p:cNvSpPr>
            <a:spLocks noGrp="1"/>
          </p:cNvSpPr>
          <p:nvPr>
            <p:ph idx="1"/>
          </p:nvPr>
        </p:nvSpPr>
        <p:spPr/>
        <p:txBody>
          <a:bodyPr/>
          <a:lstStyle/>
          <a:p>
            <a:r>
              <a:rPr lang="en-US" altLang="zh-CN" sz="2000" dirty="0"/>
              <a:t>One of the key pieces of information that manufacturers provide for their wind turbines is a graph showing the relationship between wind speed and electrical power expected from the complete system, including blades, gearbox, and generator.</a:t>
            </a:r>
            <a:endParaRPr lang="zh-CN" altLang="en-US" sz="2000" dirty="0"/>
          </a:p>
        </p:txBody>
      </p:sp>
      <p:pic>
        <p:nvPicPr>
          <p:cNvPr id="3" name="图片 2">
            <a:extLst>
              <a:ext uri="{FF2B5EF4-FFF2-40B4-BE49-F238E27FC236}">
                <a16:creationId xmlns:a16="http://schemas.microsoft.com/office/drawing/2014/main" id="{E4049AAA-D841-4F9B-BA27-8677F3BEDCD0}"/>
              </a:ext>
            </a:extLst>
          </p:cNvPr>
          <p:cNvPicPr>
            <a:picLocks noChangeAspect="1"/>
          </p:cNvPicPr>
          <p:nvPr/>
        </p:nvPicPr>
        <p:blipFill>
          <a:blip r:embed="rId2"/>
          <a:stretch>
            <a:fillRect/>
          </a:stretch>
        </p:blipFill>
        <p:spPr>
          <a:xfrm>
            <a:off x="1362075" y="2898049"/>
            <a:ext cx="6419850" cy="3594826"/>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2B2E8409-3EC5-455B-B827-9572EC6367F1}"/>
              </a:ext>
            </a:extLst>
          </p:cNvPr>
          <p:cNvSpPr>
            <a:spLocks noGrp="1" noChangeArrowheads="1"/>
          </p:cNvSpPr>
          <p:nvPr>
            <p:ph type="title"/>
          </p:nvPr>
        </p:nvSpPr>
        <p:spPr/>
        <p:txBody>
          <a:bodyPr/>
          <a:lstStyle/>
          <a:p>
            <a:pPr eaLnBrk="1" hangingPunct="1"/>
            <a:r>
              <a:rPr lang="en-US" altLang="en-US"/>
              <a:t>Idealized Power Curve</a:t>
            </a:r>
          </a:p>
        </p:txBody>
      </p:sp>
      <p:sp>
        <p:nvSpPr>
          <p:cNvPr id="176131" name="Content Placeholder 2">
            <a:extLst>
              <a:ext uri="{FF2B5EF4-FFF2-40B4-BE49-F238E27FC236}">
                <a16:creationId xmlns:a16="http://schemas.microsoft.com/office/drawing/2014/main" id="{A1BE61C7-DEB6-4E2A-ACA3-1B244C4CD895}"/>
              </a:ext>
            </a:extLst>
          </p:cNvPr>
          <p:cNvSpPr>
            <a:spLocks noGrp="1" noChangeArrowheads="1"/>
          </p:cNvSpPr>
          <p:nvPr>
            <p:ph idx="1"/>
          </p:nvPr>
        </p:nvSpPr>
        <p:spPr/>
        <p:txBody>
          <a:bodyPr/>
          <a:lstStyle/>
          <a:p>
            <a:pPr eaLnBrk="1" hangingPunct="1"/>
            <a:r>
              <a:rPr lang="en-US" altLang="en-US"/>
              <a:t>Before the </a:t>
            </a:r>
            <a:r>
              <a:rPr lang="en-US" altLang="en-US" b="1" i="1"/>
              <a:t>cut-in windspeed</a:t>
            </a:r>
            <a:r>
              <a:rPr lang="en-US" altLang="en-US"/>
              <a:t>, no net power is generated</a:t>
            </a:r>
          </a:p>
          <a:p>
            <a:pPr eaLnBrk="1" hangingPunct="1"/>
            <a:r>
              <a:rPr lang="en-US" altLang="en-US"/>
              <a:t>Then, power rises like the cube of windspeed</a:t>
            </a:r>
          </a:p>
          <a:p>
            <a:pPr eaLnBrk="1" hangingPunct="1"/>
            <a:r>
              <a:rPr lang="en-US" altLang="en-US"/>
              <a:t>After the </a:t>
            </a:r>
            <a:r>
              <a:rPr lang="en-US" altLang="en-US" b="1" i="1"/>
              <a:t>rated windspeed</a:t>
            </a:r>
            <a:r>
              <a:rPr lang="en-US" altLang="en-US"/>
              <a:t> is reached, the wind turbine operates at rated power (sheds excess wind)</a:t>
            </a:r>
          </a:p>
          <a:p>
            <a:pPr eaLnBrk="1" hangingPunct="1"/>
            <a:r>
              <a:rPr lang="en-US" altLang="en-US"/>
              <a:t>Three common approaches to shed excess wind</a:t>
            </a:r>
            <a:endParaRPr lang="en-US" altLang="en-US" sz="2400"/>
          </a:p>
          <a:p>
            <a:pPr lvl="1" eaLnBrk="1" hangingPunct="1"/>
            <a:r>
              <a:rPr lang="en-US" altLang="en-US" sz="2000"/>
              <a:t>Pitch control – physically adjust blade pitch to reduce angle of attack</a:t>
            </a:r>
          </a:p>
          <a:p>
            <a:pPr lvl="1" eaLnBrk="1" hangingPunct="1"/>
            <a:r>
              <a:rPr lang="en-US" altLang="en-US" sz="2000"/>
              <a:t>Stall control (passive) – blades are designed to automatically reduce efficiency in high winds</a:t>
            </a:r>
          </a:p>
          <a:p>
            <a:pPr lvl="1" eaLnBrk="1" hangingPunct="1"/>
            <a:r>
              <a:rPr lang="en-US" altLang="en-US" sz="2000"/>
              <a:t>Active stall control – physically adjust blade pitch to create stall</a:t>
            </a:r>
          </a:p>
          <a:p>
            <a:pPr eaLnBrk="1" hangingPunct="1"/>
            <a:endParaRPr lang="en-US" altLang="en-US"/>
          </a:p>
        </p:txBody>
      </p:sp>
      <p:sp>
        <p:nvSpPr>
          <p:cNvPr id="176132" name="Slide Number Placeholder 1">
            <a:extLst>
              <a:ext uri="{FF2B5EF4-FFF2-40B4-BE49-F238E27FC236}">
                <a16:creationId xmlns:a16="http://schemas.microsoft.com/office/drawing/2014/main" id="{248E028F-F2CD-430C-9469-4A24540AB1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buClr>
                <a:srgbClr val="000000"/>
              </a:buClr>
              <a:buSzPct val="100000"/>
              <a:buFont typeface="Wingdings" panose="05000000000000000000" pitchFamily="2" charset="2"/>
              <a:buNone/>
            </a:pPr>
            <a:fld id="{2895D84B-E09B-4A06-BE88-69623FD2F670}" type="slidenum">
              <a:rPr lang="en-US" altLang="en-US" sz="2000" smtClean="0">
                <a:solidFill>
                  <a:srgbClr val="000000"/>
                </a:solidFill>
              </a:rPr>
              <a:pPr>
                <a:buClr>
                  <a:srgbClr val="000000"/>
                </a:buClr>
                <a:buSzPct val="100000"/>
                <a:buFont typeface="Wingdings" panose="05000000000000000000" pitchFamily="2" charset="2"/>
                <a:buNone/>
              </a:pPr>
              <a:t>87</a:t>
            </a:fld>
            <a:endParaRPr lang="en-US" altLang="en-US" sz="2000">
              <a:solidFill>
                <a:srgbClr val="000000"/>
              </a:solidFill>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64C5CBDF-765D-4361-8447-829B42E1F1BE}"/>
              </a:ext>
            </a:extLst>
          </p:cNvPr>
          <p:cNvSpPr>
            <a:spLocks noGrp="1" noChangeArrowheads="1"/>
          </p:cNvSpPr>
          <p:nvPr>
            <p:ph type="title"/>
          </p:nvPr>
        </p:nvSpPr>
        <p:spPr/>
        <p:txBody>
          <a:bodyPr/>
          <a:lstStyle/>
          <a:p>
            <a:pPr eaLnBrk="1" hangingPunct="1"/>
            <a:r>
              <a:rPr lang="en-US" altLang="en-US"/>
              <a:t>Idealized Power Curve</a:t>
            </a:r>
          </a:p>
        </p:txBody>
      </p:sp>
      <p:sp>
        <p:nvSpPr>
          <p:cNvPr id="177155" name="Content Placeholder 2">
            <a:extLst>
              <a:ext uri="{FF2B5EF4-FFF2-40B4-BE49-F238E27FC236}">
                <a16:creationId xmlns:a16="http://schemas.microsoft.com/office/drawing/2014/main" id="{72FA7C51-255D-4BB5-BE71-3D68F1F03937}"/>
              </a:ext>
            </a:extLst>
          </p:cNvPr>
          <p:cNvSpPr>
            <a:spLocks noGrp="1" noChangeArrowheads="1"/>
          </p:cNvSpPr>
          <p:nvPr>
            <p:ph idx="1"/>
          </p:nvPr>
        </p:nvSpPr>
        <p:spPr/>
        <p:txBody>
          <a:bodyPr/>
          <a:lstStyle/>
          <a:p>
            <a:pPr eaLnBrk="1" hangingPunct="1"/>
            <a:r>
              <a:rPr lang="en-US" altLang="en-US"/>
              <a:t>Above </a:t>
            </a:r>
            <a:r>
              <a:rPr lang="en-US" altLang="en-US" b="1" i="1"/>
              <a:t>cut-out</a:t>
            </a:r>
            <a:r>
              <a:rPr lang="en-US" altLang="en-US"/>
              <a:t> or </a:t>
            </a:r>
            <a:r>
              <a:rPr lang="en-US" altLang="en-US" b="1" i="1"/>
              <a:t>furling windspeed</a:t>
            </a:r>
            <a:r>
              <a:rPr lang="en-US" altLang="en-US"/>
              <a:t>, the wind is too strong to operate the turbine safely, machine is shut down, output power is zero</a:t>
            </a:r>
          </a:p>
          <a:p>
            <a:pPr eaLnBrk="1" hangingPunct="1"/>
            <a:r>
              <a:rPr lang="en-US" altLang="en-US"/>
              <a:t>“Furling” –refers to folding up the sails when winds are too strong in sailing</a:t>
            </a:r>
          </a:p>
          <a:p>
            <a:pPr eaLnBrk="1" hangingPunct="1"/>
            <a:r>
              <a:rPr lang="en-US" altLang="en-US"/>
              <a:t>Rotor can be stopped by rotating the blades to purposely create a stall</a:t>
            </a:r>
          </a:p>
          <a:p>
            <a:pPr eaLnBrk="1" hangingPunct="1"/>
            <a:r>
              <a:rPr lang="en-US" altLang="en-US"/>
              <a:t>Once the rotor is stopped, a mechanical brake locks the rotor shaft in place</a:t>
            </a:r>
          </a:p>
        </p:txBody>
      </p:sp>
      <p:sp>
        <p:nvSpPr>
          <p:cNvPr id="177156" name="Slide Number Placeholder 1">
            <a:extLst>
              <a:ext uri="{FF2B5EF4-FFF2-40B4-BE49-F238E27FC236}">
                <a16:creationId xmlns:a16="http://schemas.microsoft.com/office/drawing/2014/main" id="{EF99059B-557E-4AEA-9477-8DFE267664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buClr>
                <a:srgbClr val="000000"/>
              </a:buClr>
              <a:buSzPct val="100000"/>
              <a:buFont typeface="Wingdings" panose="05000000000000000000" pitchFamily="2" charset="2"/>
              <a:buNone/>
            </a:pPr>
            <a:fld id="{98643FC2-0890-4987-BBF6-20347549D5F7}" type="slidenum">
              <a:rPr lang="en-US" altLang="en-US" sz="2000" smtClean="0">
                <a:solidFill>
                  <a:srgbClr val="000000"/>
                </a:solidFill>
              </a:rPr>
              <a:pPr>
                <a:buClr>
                  <a:srgbClr val="000000"/>
                </a:buClr>
                <a:buSzPct val="100000"/>
                <a:buFont typeface="Wingdings" panose="05000000000000000000" pitchFamily="2" charset="2"/>
                <a:buNone/>
              </a:pPr>
              <a:t>88</a:t>
            </a:fld>
            <a:endParaRPr lang="en-US" altLang="en-US" sz="2000">
              <a:solidFill>
                <a:srgbClr val="000000"/>
              </a:solidFill>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9D2519CB-69E1-44F8-9518-EDF3ADC54723}"/>
              </a:ext>
            </a:extLst>
          </p:cNvPr>
          <p:cNvSpPr>
            <a:spLocks noGrp="1" noChangeArrowheads="1"/>
          </p:cNvSpPr>
          <p:nvPr>
            <p:ph type="title"/>
          </p:nvPr>
        </p:nvSpPr>
        <p:spPr/>
        <p:txBody>
          <a:bodyPr/>
          <a:lstStyle/>
          <a:p>
            <a:pPr eaLnBrk="1" hangingPunct="1"/>
            <a:r>
              <a:rPr lang="en-US" altLang="zh-CN" sz="2800" dirty="0">
                <a:latin typeface="Times New Roman" panose="02020603050405020304" pitchFamily="18" charset="0"/>
                <a:ea typeface="SimSun" panose="02010600030101010101" pitchFamily="2" charset="-122"/>
              </a:rPr>
              <a:t>Practical Wind Turbine Power Curve</a:t>
            </a:r>
            <a:br>
              <a:rPr lang="en-US" altLang="zh-CN" sz="2400" dirty="0">
                <a:latin typeface="Times New Roman" panose="02020603050405020304" pitchFamily="18" charset="0"/>
                <a:ea typeface="SimSun" panose="02010600030101010101" pitchFamily="2" charset="-122"/>
              </a:rPr>
            </a:br>
            <a:r>
              <a:rPr lang="en-US" altLang="zh-CN" sz="2400" dirty="0">
                <a:latin typeface="Times New Roman" panose="02020603050405020304" pitchFamily="18" charset="0"/>
                <a:ea typeface="SimSun" panose="02010600030101010101" pitchFamily="2" charset="-122"/>
              </a:rPr>
              <a:t>(Impact of Turbine Size on Power Curve)</a:t>
            </a:r>
          </a:p>
        </p:txBody>
      </p:sp>
      <p:pic>
        <p:nvPicPr>
          <p:cNvPr id="3" name="内容占位符 2">
            <a:extLst>
              <a:ext uri="{FF2B5EF4-FFF2-40B4-BE49-F238E27FC236}">
                <a16:creationId xmlns:a16="http://schemas.microsoft.com/office/drawing/2014/main" id="{FDA78CF9-DFE6-4628-A9E5-D466D025DD15}"/>
              </a:ext>
            </a:extLst>
          </p:cNvPr>
          <p:cNvPicPr>
            <a:picLocks noGrp="1" noChangeAspect="1"/>
          </p:cNvPicPr>
          <p:nvPr>
            <p:ph idx="1"/>
          </p:nvPr>
        </p:nvPicPr>
        <p:blipFill>
          <a:blip r:embed="rId2"/>
          <a:stretch>
            <a:fillRect/>
          </a:stretch>
        </p:blipFill>
        <p:spPr>
          <a:xfrm>
            <a:off x="1035844" y="1611466"/>
            <a:ext cx="6615112" cy="4068117"/>
          </a:xfrm>
          <a:prstGeom prst="rect">
            <a:avLst/>
          </a:prstGeom>
        </p:spPr>
      </p:pic>
      <p:sp>
        <p:nvSpPr>
          <p:cNvPr id="149507" name="Rectangle 28">
            <a:extLst>
              <a:ext uri="{FF2B5EF4-FFF2-40B4-BE49-F238E27FC236}">
                <a16:creationId xmlns:a16="http://schemas.microsoft.com/office/drawing/2014/main" id="{CA4BE4F8-196E-4827-B8A5-2BBF2E9160B5}"/>
              </a:ext>
            </a:extLst>
          </p:cNvPr>
          <p:cNvSpPr>
            <a:spLocks noChangeArrowheads="1"/>
          </p:cNvSpPr>
          <p:nvPr/>
        </p:nvSpPr>
        <p:spPr bwMode="auto">
          <a:xfrm>
            <a:off x="2057400" y="57150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defRPr/>
            </a:pPr>
            <a:r>
              <a:rPr lang="en-US" altLang="zh-CN" sz="1800" dirty="0">
                <a:latin typeface="+mn-lt"/>
                <a:ea typeface="宋体" panose="02010600030101010101" pitchFamily="2" charset="-122"/>
              </a:rPr>
              <a:t>A representation of power curves of turbines of different sizes from the manufacturer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1CF7F1-6A65-47C6-BA73-1DBF9105B7FF}"/>
              </a:ext>
            </a:extLst>
          </p:cNvPr>
          <p:cNvSpPr>
            <a:spLocks noGrp="1"/>
          </p:cNvSpPr>
          <p:nvPr>
            <p:ph type="title"/>
          </p:nvPr>
        </p:nvSpPr>
        <p:spPr/>
        <p:txBody>
          <a:bodyPr/>
          <a:lstStyle/>
          <a:p>
            <a:r>
              <a:rPr lang="en-US" altLang="zh-CN" sz="2400" dirty="0">
                <a:ea typeface="宋体" panose="02010600030101010101" pitchFamily="2" charset="-122"/>
              </a:rPr>
              <a:t>Historical Change in Wind Economics, Constant 2005 Dollars</a:t>
            </a:r>
            <a:endParaRPr lang="zh-CN" altLang="en-US" sz="2400" dirty="0"/>
          </a:p>
        </p:txBody>
      </p:sp>
      <p:sp>
        <p:nvSpPr>
          <p:cNvPr id="33795" name="TextBox 6">
            <a:extLst>
              <a:ext uri="{FF2B5EF4-FFF2-40B4-BE49-F238E27FC236}">
                <a16:creationId xmlns:a16="http://schemas.microsoft.com/office/drawing/2014/main" id="{4D730C77-8B2A-4427-BEED-04C1E505CAC4}"/>
              </a:ext>
            </a:extLst>
          </p:cNvPr>
          <p:cNvSpPr txBox="1">
            <a:spLocks noChangeArrowheads="1"/>
          </p:cNvSpPr>
          <p:nvPr/>
        </p:nvSpPr>
        <p:spPr bwMode="auto">
          <a:xfrm>
            <a:off x="5638800" y="4572000"/>
            <a:ext cx="31988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2000">
                <a:ea typeface="SimSun" panose="02010600030101010101" pitchFamily="2" charset="-122"/>
              </a:rPr>
              <a:t>Source: National Renewable</a:t>
            </a:r>
            <a:br>
              <a:rPr lang="en-US" altLang="zh-CN" sz="2000">
                <a:ea typeface="SimSun" panose="02010600030101010101" pitchFamily="2" charset="-122"/>
              </a:rPr>
            </a:br>
            <a:r>
              <a:rPr lang="en-US" altLang="zh-CN" sz="2000">
                <a:ea typeface="SimSun" panose="02010600030101010101" pitchFamily="2" charset="-122"/>
              </a:rPr>
              <a:t>Energy Lab (NREL), Energy </a:t>
            </a:r>
            <a:br>
              <a:rPr lang="en-US" altLang="zh-CN" sz="2000">
                <a:ea typeface="SimSun" panose="02010600030101010101" pitchFamily="2" charset="-122"/>
              </a:rPr>
            </a:br>
            <a:r>
              <a:rPr lang="en-US" altLang="zh-CN" sz="2000">
                <a:ea typeface="SimSun" panose="02010600030101010101" pitchFamily="2" charset="-122"/>
              </a:rPr>
              <a:t>Analysis Office</a:t>
            </a:r>
          </a:p>
        </p:txBody>
      </p:sp>
      <p:pic>
        <p:nvPicPr>
          <p:cNvPr id="33796" name="Picture 32" descr="wind - FINAL">
            <a:extLst>
              <a:ext uri="{FF2B5EF4-FFF2-40B4-BE49-F238E27FC236}">
                <a16:creationId xmlns:a16="http://schemas.microsoft.com/office/drawing/2014/main" id="{5A075ECE-F98D-411C-8F00-E8D6D622C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3416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0" descr="pv - FINAL">
            <a:extLst>
              <a:ext uri="{FF2B5EF4-FFF2-40B4-BE49-F238E27FC236}">
                <a16:creationId xmlns:a16="http://schemas.microsoft.com/office/drawing/2014/main" id="{EA8272CB-3D1D-42F7-811B-B08E1C4D3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95400"/>
            <a:ext cx="35052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31" descr="csp - FINAL">
            <a:extLst>
              <a:ext uri="{FF2B5EF4-FFF2-40B4-BE49-F238E27FC236}">
                <a16:creationId xmlns:a16="http://schemas.microsoft.com/office/drawing/2014/main" id="{947727DB-F80B-4E75-9872-1DFE369C7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62400"/>
            <a:ext cx="35210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标题 1">
            <a:extLst>
              <a:ext uri="{FF2B5EF4-FFF2-40B4-BE49-F238E27FC236}">
                <a16:creationId xmlns:a16="http://schemas.microsoft.com/office/drawing/2014/main" id="{6559A187-C2CF-4B7E-888E-95C2E05A1FFF}"/>
              </a:ext>
            </a:extLst>
          </p:cNvPr>
          <p:cNvSpPr>
            <a:spLocks noGrp="1" noChangeArrowheads="1"/>
          </p:cNvSpPr>
          <p:nvPr>
            <p:ph type="title"/>
          </p:nvPr>
        </p:nvSpPr>
        <p:spPr/>
        <p:txBody>
          <a:bodyPr/>
          <a:lstStyle/>
          <a:p>
            <a:r>
              <a:rPr lang="en-US" altLang="zh-CN">
                <a:latin typeface="Times New Roman" panose="02020603050405020304" pitchFamily="18" charset="0"/>
                <a:ea typeface="SimSun" panose="02010600030101010101" pitchFamily="2" charset="-122"/>
              </a:rPr>
              <a:t>IEC Wind Turbine Classification</a:t>
            </a:r>
            <a:endParaRPr lang="zh-CN" altLang="en-US">
              <a:latin typeface="Times New Roman" panose="02020603050405020304" pitchFamily="18" charset="0"/>
              <a:ea typeface="SimSun" panose="02010600030101010101" pitchFamily="2" charset="-122"/>
            </a:endParaRPr>
          </a:p>
        </p:txBody>
      </p:sp>
      <p:sp>
        <p:nvSpPr>
          <p:cNvPr id="3" name="内容占位符 2">
            <a:extLst>
              <a:ext uri="{FF2B5EF4-FFF2-40B4-BE49-F238E27FC236}">
                <a16:creationId xmlns:a16="http://schemas.microsoft.com/office/drawing/2014/main" id="{C390DDB9-5200-4442-BF30-C6FC27209314}"/>
              </a:ext>
            </a:extLst>
          </p:cNvPr>
          <p:cNvSpPr>
            <a:spLocks noGrp="1"/>
          </p:cNvSpPr>
          <p:nvPr>
            <p:ph idx="1"/>
          </p:nvPr>
        </p:nvSpPr>
        <p:spPr/>
        <p:txBody>
          <a:bodyPr/>
          <a:lstStyle/>
          <a:p>
            <a:r>
              <a:rPr lang="en-US" altLang="zh-CN" dirty="0"/>
              <a:t>Power curves and calculated efficiency. (a) Vestas V82-1.65, active-stall, squirrel-cage induction generator (SCIG). (b) GE 2.5-103, permanent-magnet, synchronous generator (PMSG) with full-capacity power converter. Note the different shapes of their efficiency curves.</a:t>
            </a:r>
            <a:endParaRPr lang="zh-CN" altLang="en-US" dirty="0"/>
          </a:p>
          <a:p>
            <a:endParaRPr lang="zh-CN" altLang="en-US" dirty="0"/>
          </a:p>
        </p:txBody>
      </p:sp>
      <p:pic>
        <p:nvPicPr>
          <p:cNvPr id="7" name="内容占位符 2">
            <a:extLst>
              <a:ext uri="{FF2B5EF4-FFF2-40B4-BE49-F238E27FC236}">
                <a16:creationId xmlns:a16="http://schemas.microsoft.com/office/drawing/2014/main" id="{FDE2ABCA-724A-43E8-86A9-B0ECB079C6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950" y="3276600"/>
            <a:ext cx="76581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标题 1">
            <a:extLst>
              <a:ext uri="{FF2B5EF4-FFF2-40B4-BE49-F238E27FC236}">
                <a16:creationId xmlns:a16="http://schemas.microsoft.com/office/drawing/2014/main" id="{41B0DB1F-3845-4083-BFA6-290658308875}"/>
              </a:ext>
            </a:extLst>
          </p:cNvPr>
          <p:cNvSpPr>
            <a:spLocks noGrp="1" noChangeArrowheads="1"/>
          </p:cNvSpPr>
          <p:nvPr>
            <p:ph type="title"/>
          </p:nvPr>
        </p:nvSpPr>
        <p:spPr/>
        <p:txBody>
          <a:bodyPr/>
          <a:lstStyle/>
          <a:p>
            <a:r>
              <a:rPr lang="en-US" altLang="zh-CN">
                <a:solidFill>
                  <a:srgbClr val="006666"/>
                </a:solidFill>
                <a:latin typeface="Times New Roman" panose="02020603050405020304" pitchFamily="18" charset="0"/>
                <a:ea typeface="SimSun" panose="02010600030101010101" pitchFamily="2" charset="-122"/>
              </a:rPr>
              <a:t>IEC Wind Turbine Classification</a:t>
            </a:r>
            <a:endParaRPr lang="zh-CN" altLang="en-US">
              <a:ea typeface="SimSun" panose="02010600030101010101" pitchFamily="2" charset="-122"/>
            </a:endParaRPr>
          </a:p>
        </p:txBody>
      </p:sp>
      <p:graphicFrame>
        <p:nvGraphicFramePr>
          <p:cNvPr id="8" name="内容占位符 7">
            <a:extLst>
              <a:ext uri="{FF2B5EF4-FFF2-40B4-BE49-F238E27FC236}">
                <a16:creationId xmlns:a16="http://schemas.microsoft.com/office/drawing/2014/main" id="{FC43A149-6824-40FC-82C0-DE2F0ADF5B3B}"/>
              </a:ext>
            </a:extLst>
          </p:cNvPr>
          <p:cNvGraphicFramePr>
            <a:graphicFrameLocks noGrp="1"/>
          </p:cNvGraphicFramePr>
          <p:nvPr>
            <p:ph idx="1"/>
          </p:nvPr>
        </p:nvGraphicFramePr>
        <p:xfrm>
          <a:off x="628650" y="1219200"/>
          <a:ext cx="7886699" cy="3086104"/>
        </p:xfrm>
        <a:graphic>
          <a:graphicData uri="http://schemas.openxmlformats.org/drawingml/2006/table">
            <a:tbl>
              <a:tblPr/>
              <a:tblGrid>
                <a:gridCol w="4619208">
                  <a:extLst>
                    <a:ext uri="{9D8B030D-6E8A-4147-A177-3AD203B41FA5}">
                      <a16:colId xmlns:a16="http://schemas.microsoft.com/office/drawing/2014/main" val="20000"/>
                    </a:ext>
                  </a:extLst>
                </a:gridCol>
                <a:gridCol w="1119653">
                  <a:extLst>
                    <a:ext uri="{9D8B030D-6E8A-4147-A177-3AD203B41FA5}">
                      <a16:colId xmlns:a16="http://schemas.microsoft.com/office/drawing/2014/main" val="20001"/>
                    </a:ext>
                  </a:extLst>
                </a:gridCol>
                <a:gridCol w="1073919">
                  <a:extLst>
                    <a:ext uri="{9D8B030D-6E8A-4147-A177-3AD203B41FA5}">
                      <a16:colId xmlns:a16="http://schemas.microsoft.com/office/drawing/2014/main" val="20002"/>
                    </a:ext>
                  </a:extLst>
                </a:gridCol>
                <a:gridCol w="1073919">
                  <a:extLst>
                    <a:ext uri="{9D8B030D-6E8A-4147-A177-3AD203B41FA5}">
                      <a16:colId xmlns:a16="http://schemas.microsoft.com/office/drawing/2014/main" val="20003"/>
                    </a:ext>
                  </a:extLst>
                </a:gridCol>
              </a:tblGrid>
              <a:tr h="385763">
                <a:tc gridSpan="4">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rgbClr val="000000"/>
                          </a:solidFill>
                          <a:effectLst/>
                          <a:latin typeface="Times New Roman" pitchFamily="18" charset="0"/>
                          <a:ea typeface="SimSun" pitchFamily="2" charset="-122"/>
                        </a:rPr>
                        <a:t>TABLE 7.3   IEC 61400-1 Wind Classifications</a:t>
                      </a:r>
                      <a:endParaRPr kumimoji="0" lang="en-US" altLang="zh-CN" sz="1600" b="0" i="0" u="none" strike="noStrike" cap="none" normalizeH="0" baseline="0">
                        <a:ln>
                          <a:noFill/>
                        </a:ln>
                        <a:solidFill>
                          <a:srgbClr val="000000"/>
                        </a:solidFill>
                        <a:effectLst/>
                        <a:latin typeface="SimSun" pitchFamily="2" charset="-122"/>
                        <a:ea typeface="SimSun" pitchFamily="2" charset="-122"/>
                      </a:endParaRPr>
                    </a:p>
                  </a:txBody>
                  <a:tcPr marL="0" marR="0" marT="0"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5763">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Wind Turbine Generator Class</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I</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II</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III</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5763">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V</a:t>
                      </a:r>
                      <a:r>
                        <a:rPr kumimoji="0" lang="en-US" altLang="zh-CN" sz="1600" b="0" i="0" u="none" strike="noStrike" cap="none" normalizeH="0" baseline="-25000">
                          <a:ln>
                            <a:noFill/>
                          </a:ln>
                          <a:solidFill>
                            <a:srgbClr val="000000"/>
                          </a:solidFill>
                          <a:effectLst/>
                          <a:latin typeface="Times New Roman" pitchFamily="18" charset="0"/>
                          <a:ea typeface="SimSun" pitchFamily="2" charset="-122"/>
                        </a:rPr>
                        <a:t>avg</a:t>
                      </a:r>
                      <a:r>
                        <a:rPr kumimoji="0" lang="en-US" altLang="zh-CN" sz="1600" b="0" i="0" u="none" strike="noStrike" cap="none" normalizeH="0" baseline="0">
                          <a:ln>
                            <a:noFill/>
                          </a:ln>
                          <a:solidFill>
                            <a:srgbClr val="000000"/>
                          </a:solidFill>
                          <a:effectLst/>
                          <a:latin typeface="Times New Roman" pitchFamily="18" charset="0"/>
                          <a:ea typeface="SimSun" pitchFamily="2" charset="-122"/>
                        </a:rPr>
                        <a:t> Average wind speed at hub height (m/s)</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10</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8.5</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7.5</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85763">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V</a:t>
                      </a:r>
                      <a:r>
                        <a:rPr kumimoji="0" lang="en-US" altLang="zh-CN" sz="1600" b="0" i="0" u="none" strike="noStrike" cap="none" normalizeH="0" baseline="-25000">
                          <a:ln>
                            <a:noFill/>
                          </a:ln>
                          <a:solidFill>
                            <a:srgbClr val="000000"/>
                          </a:solidFill>
                          <a:effectLst/>
                          <a:latin typeface="Times New Roman" pitchFamily="18" charset="0"/>
                          <a:ea typeface="SimSun" pitchFamily="2" charset="-122"/>
                        </a:rPr>
                        <a:t>ref</a:t>
                      </a:r>
                      <a:r>
                        <a:rPr kumimoji="0" lang="en-US" altLang="zh-CN" sz="1600" b="0" i="0" u="none" strike="noStrike" cap="none" normalizeH="0" baseline="0">
                          <a:ln>
                            <a:noFill/>
                          </a:ln>
                          <a:solidFill>
                            <a:srgbClr val="000000"/>
                          </a:solidFill>
                          <a:effectLst/>
                          <a:latin typeface="Times New Roman" pitchFamily="18" charset="0"/>
                          <a:ea typeface="SimSun" pitchFamily="2" charset="-122"/>
                        </a:rPr>
                        <a:t> 50-year maximum 10-minute wind speed (m/s)</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50</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42.5</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37.5</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85763">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V</a:t>
                      </a:r>
                      <a:r>
                        <a:rPr kumimoji="0" lang="en-US" altLang="zh-CN" sz="1600" b="0" i="0" u="none" strike="noStrike" cap="none" normalizeH="0" baseline="-25000">
                          <a:ln>
                            <a:noFill/>
                          </a:ln>
                          <a:solidFill>
                            <a:srgbClr val="000000"/>
                          </a:solidFill>
                          <a:effectLst/>
                          <a:latin typeface="Times New Roman" pitchFamily="18" charset="0"/>
                          <a:ea typeface="SimSun" pitchFamily="2" charset="-122"/>
                        </a:rPr>
                        <a:t>e50</a:t>
                      </a:r>
                      <a:r>
                        <a:rPr kumimoji="0" lang="en-US" altLang="zh-CN" sz="1600" b="0" i="0" u="none" strike="noStrike" cap="none" normalizeH="0" baseline="0">
                          <a:ln>
                            <a:noFill/>
                          </a:ln>
                          <a:solidFill>
                            <a:srgbClr val="000000"/>
                          </a:solidFill>
                          <a:effectLst/>
                          <a:latin typeface="Times New Roman" pitchFamily="18" charset="0"/>
                          <a:ea typeface="SimSun" pitchFamily="2" charset="-122"/>
                        </a:rPr>
                        <a:t> 50-year extreme 3-second gusts (m/s)</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70</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59.5</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53.5</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85763">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Turbulence Class A</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16%</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16%</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16%</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85763">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Turbulence Class B</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14%</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14%</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14%</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85763">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Turbulence Class C</a:t>
                      </a:r>
                    </a:p>
                  </a:txBody>
                  <a:tcPr marL="0" marR="0" marT="0"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12%</a:t>
                      </a:r>
                    </a:p>
                  </a:txBody>
                  <a:tcPr marL="0" marR="0" marT="0"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12%</a:t>
                      </a:r>
                    </a:p>
                  </a:txBody>
                  <a:tcPr marL="0" marR="0" marT="0"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125000"/>
                        <a:defRPr sz="2400">
                          <a:solidFill>
                            <a:schemeClr val="tx1"/>
                          </a:solidFill>
                          <a:latin typeface="Times New Roman" pitchFamily="18" charset="0"/>
                        </a:defRPr>
                      </a:lvl1pPr>
                      <a:lvl2pPr marL="742950" indent="-285750">
                        <a:spcBef>
                          <a:spcPct val="20000"/>
                        </a:spcBef>
                        <a:buClr>
                          <a:schemeClr val="tx1"/>
                        </a:buClr>
                        <a:buSzPct val="75000"/>
                        <a:defRPr sz="2000">
                          <a:solidFill>
                            <a:schemeClr val="tx1"/>
                          </a:solidFill>
                          <a:latin typeface="Times New Roman" pitchFamily="18" charset="0"/>
                        </a:defRPr>
                      </a:lvl2pPr>
                      <a:lvl3pPr marL="1143000" indent="-228600">
                        <a:spcBef>
                          <a:spcPct val="20000"/>
                        </a:spcBef>
                        <a:buClr>
                          <a:schemeClr val="tx1"/>
                        </a:buClr>
                        <a:buSzPct val="75000"/>
                        <a:buFont typeface="Wingdings" pitchFamily="2" charset="2"/>
                        <a:defRPr>
                          <a:solidFill>
                            <a:schemeClr val="tx1"/>
                          </a:solidFill>
                          <a:latin typeface="Times New Roman" pitchFamily="18" charset="0"/>
                        </a:defRPr>
                      </a:lvl3pPr>
                      <a:lvl4pPr marL="1600200" indent="-228600">
                        <a:spcBef>
                          <a:spcPct val="20000"/>
                        </a:spcBef>
                        <a:buClr>
                          <a:schemeClr val="tx1"/>
                        </a:buClr>
                        <a:buSzPct val="80000"/>
                        <a:defRPr>
                          <a:solidFill>
                            <a:schemeClr val="tx1"/>
                          </a:solidFill>
                          <a:latin typeface="Times New Roman" pitchFamily="18" charset="0"/>
                        </a:defRPr>
                      </a:lvl4pPr>
                      <a:lvl5pPr marL="2057400" indent="-228600">
                        <a:spcBef>
                          <a:spcPct val="20000"/>
                        </a:spcBef>
                        <a:buClr>
                          <a:schemeClr val="tx1"/>
                        </a:buClr>
                        <a:buSzPct val="65000"/>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65000"/>
                        <a:buFont typeface="Wingdings" pitchFamily="2" charset="2"/>
                        <a:defRPr>
                          <a:solidFill>
                            <a:schemeClr val="tx1"/>
                          </a:solidFill>
                          <a:latin typeface="Times New Roman"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pitchFamily="18" charset="0"/>
                          <a:ea typeface="SimSun" pitchFamily="2" charset="-122"/>
                        </a:rPr>
                        <a:t>12%</a:t>
                      </a:r>
                    </a:p>
                  </a:txBody>
                  <a:tcPr marL="0" marR="0" marT="0"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80227" name="文本框 1">
            <a:extLst>
              <a:ext uri="{FF2B5EF4-FFF2-40B4-BE49-F238E27FC236}">
                <a16:creationId xmlns:a16="http://schemas.microsoft.com/office/drawing/2014/main" id="{0A8D73D8-38F5-4E1D-8CAA-500D2AEC40F8}"/>
              </a:ext>
            </a:extLst>
          </p:cNvPr>
          <p:cNvSpPr txBox="1">
            <a:spLocks noChangeArrowheads="1"/>
          </p:cNvSpPr>
          <p:nvPr/>
        </p:nvSpPr>
        <p:spPr bwMode="auto">
          <a:xfrm>
            <a:off x="457200" y="4572000"/>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SzTx/>
              <a:buFontTx/>
              <a:buNone/>
            </a:pPr>
            <a:r>
              <a:rPr lang="en-US" altLang="zh-CN" sz="2400">
                <a:ea typeface="SimSun" panose="02010600030101010101" pitchFamily="2" charset="-122"/>
              </a:rPr>
              <a:t>The International Electrotechnical Commission (IEC) is a nongovernmental organization that establishes safety standards for a wide range of electric technologies, including wind energy system.</a:t>
            </a:r>
            <a:endParaRPr lang="zh-CN" altLang="en-US" sz="2400">
              <a:ea typeface="SimSun" panose="02010600030101010101" pitchFamily="2" charset="-122"/>
            </a:endParaRPr>
          </a:p>
        </p:txBody>
      </p:sp>
      <p:cxnSp>
        <p:nvCxnSpPr>
          <p:cNvPr id="180261" name="直接连接符 11">
            <a:extLst>
              <a:ext uri="{FF2B5EF4-FFF2-40B4-BE49-F238E27FC236}">
                <a16:creationId xmlns:a16="http://schemas.microsoft.com/office/drawing/2014/main" id="{76B00D30-3111-431A-A9E8-60C2E88101D3}"/>
              </a:ext>
            </a:extLst>
          </p:cNvPr>
          <p:cNvCxnSpPr>
            <a:cxnSpLocks noChangeShapeType="1"/>
          </p:cNvCxnSpPr>
          <p:nvPr/>
        </p:nvCxnSpPr>
        <p:spPr bwMode="auto">
          <a:xfrm>
            <a:off x="441325" y="-19050"/>
            <a:ext cx="179388" cy="14287"/>
          </a:xfrm>
          <a:prstGeom prst="line">
            <a:avLst/>
          </a:prstGeom>
          <a:noFill/>
          <a:ln w="9525" algn="ctr">
            <a:solidFill>
              <a:schemeClr val="bg2"/>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标题 1">
            <a:extLst>
              <a:ext uri="{FF2B5EF4-FFF2-40B4-BE49-F238E27FC236}">
                <a16:creationId xmlns:a16="http://schemas.microsoft.com/office/drawing/2014/main" id="{28ED11A4-1E8B-4B2E-A472-7B51C836746C}"/>
              </a:ext>
            </a:extLst>
          </p:cNvPr>
          <p:cNvSpPr>
            <a:spLocks noGrp="1" noChangeArrowheads="1"/>
          </p:cNvSpPr>
          <p:nvPr>
            <p:ph type="title"/>
          </p:nvPr>
        </p:nvSpPr>
        <p:spPr/>
        <p:txBody>
          <a:bodyPr/>
          <a:lstStyle/>
          <a:p>
            <a:r>
              <a:rPr lang="en-US" altLang="zh-CN">
                <a:latin typeface="Times New Roman" panose="02020603050405020304" pitchFamily="18" charset="0"/>
                <a:ea typeface="SimSun" panose="02010600030101010101" pitchFamily="2" charset="-122"/>
              </a:rPr>
              <a:t>Measuring the Wind</a:t>
            </a:r>
            <a:endParaRPr lang="zh-CN" altLang="en-US">
              <a:latin typeface="Times New Roman" panose="02020603050405020304" pitchFamily="18" charset="0"/>
              <a:ea typeface="SimSun" panose="02010600030101010101" pitchFamily="2" charset="-122"/>
            </a:endParaRPr>
          </a:p>
        </p:txBody>
      </p:sp>
      <p:sp>
        <p:nvSpPr>
          <p:cNvPr id="2" name="内容占位符 1">
            <a:extLst>
              <a:ext uri="{FF2B5EF4-FFF2-40B4-BE49-F238E27FC236}">
                <a16:creationId xmlns:a16="http://schemas.microsoft.com/office/drawing/2014/main" id="{F9798CB7-31E3-4DDB-8B33-9EE1295444E4}"/>
              </a:ext>
            </a:extLst>
          </p:cNvPr>
          <p:cNvSpPr>
            <a:spLocks noGrp="1"/>
          </p:cNvSpPr>
          <p:nvPr>
            <p:ph idx="1"/>
          </p:nvPr>
        </p:nvSpPr>
        <p:spPr/>
        <p:txBody>
          <a:bodyPr/>
          <a:lstStyle/>
          <a:p>
            <a:r>
              <a:rPr lang="en-US" altLang="zh-CN" dirty="0"/>
              <a:t>Anemometer is utilized to gather enough site. So, the collected wind information can be used for safe operation and to more accurately predict their performance and financial value.</a:t>
            </a:r>
          </a:p>
          <a:p>
            <a:r>
              <a:rPr lang="en-US" altLang="zh-CN" dirty="0"/>
              <a:t>The following are several different anemometer type:</a:t>
            </a:r>
            <a:endParaRPr lang="zh-CN" altLang="en-US" dirty="0"/>
          </a:p>
        </p:txBody>
      </p:sp>
      <p:pic>
        <p:nvPicPr>
          <p:cNvPr id="6" name="内容占位符 2">
            <a:extLst>
              <a:ext uri="{FF2B5EF4-FFF2-40B4-BE49-F238E27FC236}">
                <a16:creationId xmlns:a16="http://schemas.microsoft.com/office/drawing/2014/main" id="{8524F6A1-8EA4-4C09-AC70-86CE52FAD9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4987" y="3429000"/>
            <a:ext cx="55340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47B48A-C795-47B7-89BE-5A17E363FE76}"/>
              </a:ext>
            </a:extLst>
          </p:cNvPr>
          <p:cNvSpPr>
            <a:spLocks noGrp="1"/>
          </p:cNvSpPr>
          <p:nvPr>
            <p:ph type="title"/>
          </p:nvPr>
        </p:nvSpPr>
        <p:spPr/>
        <p:txBody>
          <a:bodyPr/>
          <a:lstStyle/>
          <a:p>
            <a:pPr>
              <a:defRPr/>
            </a:pPr>
            <a:r>
              <a:rPr lang="en-US" altLang="zh-CN" dirty="0">
                <a:latin typeface="+mn-lt"/>
                <a:ea typeface="宋体" panose="02010600030101010101" pitchFamily="2" charset="-122"/>
              </a:rPr>
              <a:t>Speed Control</a:t>
            </a:r>
          </a:p>
        </p:txBody>
      </p:sp>
      <p:sp>
        <p:nvSpPr>
          <p:cNvPr id="182275" name="Content Placeholder 2">
            <a:extLst>
              <a:ext uri="{FF2B5EF4-FFF2-40B4-BE49-F238E27FC236}">
                <a16:creationId xmlns:a16="http://schemas.microsoft.com/office/drawing/2014/main" id="{BEF728B6-6CD2-4A90-8B3D-2BD5B53FBB09}"/>
              </a:ext>
            </a:extLst>
          </p:cNvPr>
          <p:cNvSpPr>
            <a:spLocks noGrp="1" noChangeArrowheads="1"/>
          </p:cNvSpPr>
          <p:nvPr>
            <p:ph idx="1"/>
          </p:nvPr>
        </p:nvSpPr>
        <p:spPr/>
        <p:txBody>
          <a:bodyPr/>
          <a:lstStyle/>
          <a:p>
            <a:r>
              <a:rPr lang="en-US" altLang="zh-CN">
                <a:ea typeface="SimSun" panose="02010600030101010101" pitchFamily="2" charset="-122"/>
              </a:rPr>
              <a:t>Necessary to be able to shed wind in high-speed winds</a:t>
            </a:r>
          </a:p>
          <a:p>
            <a:r>
              <a:rPr lang="en-US" altLang="zh-CN">
                <a:ea typeface="SimSun" panose="02010600030101010101" pitchFamily="2" charset="-122"/>
              </a:rPr>
              <a:t>Rotor efficiency changes for different Tip-Speed Ratios (TSR), and TSR is a function of windspeed</a:t>
            </a:r>
          </a:p>
          <a:p>
            <a:r>
              <a:rPr lang="en-US" altLang="zh-CN">
                <a:ea typeface="SimSun" panose="02010600030101010101" pitchFamily="2" charset="-122"/>
              </a:rPr>
              <a:t>To maintain a constant TSR, blade speed should change as windspeed changes</a:t>
            </a:r>
          </a:p>
          <a:p>
            <a:r>
              <a:rPr lang="en-US" altLang="zh-CN">
                <a:ea typeface="SimSun" panose="02010600030101010101" pitchFamily="2" charset="-122"/>
              </a:rPr>
              <a:t>A challenge is to design machines that can accommodate variable rotor speed and fixed generator speed</a:t>
            </a:r>
          </a:p>
          <a:p>
            <a:endParaRPr lang="en-US" altLang="zh-CN">
              <a:ea typeface="SimSun" panose="02010600030101010101" pitchFamily="2" charset="-122"/>
            </a:endParaRPr>
          </a:p>
          <a:p>
            <a:endParaRPr lang="en-US" altLang="zh-CN">
              <a:ea typeface="SimSun" panose="02010600030101010101"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28CAEFB-B8ED-489E-9E9A-24DE8C66E513}"/>
              </a:ext>
            </a:extLst>
          </p:cNvPr>
          <p:cNvSpPr>
            <a:spLocks noGrp="1" noChangeArrowheads="1"/>
          </p:cNvSpPr>
          <p:nvPr>
            <p:ph type="title"/>
          </p:nvPr>
        </p:nvSpPr>
        <p:spPr/>
        <p:txBody>
          <a:bodyPr/>
          <a:lstStyle/>
          <a:p>
            <a:pPr eaLnBrk="1" hangingPunct="1">
              <a:defRPr/>
            </a:pPr>
            <a:r>
              <a:rPr lang="en-US" altLang="zh-CN" sz="2800" dirty="0">
                <a:latin typeface="+mn-lt"/>
                <a:ea typeface="宋体" panose="02010600030101010101" pitchFamily="2" charset="-122"/>
              </a:rPr>
              <a:t>Wind Turbine Speed Control for Maximum Power</a:t>
            </a:r>
          </a:p>
        </p:txBody>
      </p:sp>
      <p:sp>
        <p:nvSpPr>
          <p:cNvPr id="183299" name="Rectangle 3">
            <a:extLst>
              <a:ext uri="{FF2B5EF4-FFF2-40B4-BE49-F238E27FC236}">
                <a16:creationId xmlns:a16="http://schemas.microsoft.com/office/drawing/2014/main" id="{F50009C0-B1DA-4E9E-A442-2592CCD2814C}"/>
              </a:ext>
            </a:extLst>
          </p:cNvPr>
          <p:cNvSpPr>
            <a:spLocks noGrp="1" noChangeArrowheads="1"/>
          </p:cNvSpPr>
          <p:nvPr>
            <p:ph idx="1"/>
          </p:nvPr>
        </p:nvSpPr>
        <p:spPr/>
        <p:txBody>
          <a:bodyPr/>
          <a:lstStyle/>
          <a:p>
            <a:pPr marL="609600" indent="-609600" eaLnBrk="1" hangingPunct="1">
              <a:lnSpc>
                <a:spcPct val="80000"/>
              </a:lnSpc>
            </a:pPr>
            <a:r>
              <a:rPr lang="en-US" altLang="zh-CN" sz="1800">
                <a:ea typeface="SimSun" panose="02010600030101010101" pitchFamily="2" charset="-122"/>
              </a:rPr>
              <a:t>Recall: rotor efficiency Cp depends on the tip-speed ratio, TSR (Best region: TSR 4~6). So for maximum efficiency, rotor blades should change their speed as the wind speed changes.</a:t>
            </a:r>
          </a:p>
          <a:p>
            <a:pPr marL="609600" indent="-609600" eaLnBrk="1" hangingPunct="1">
              <a:lnSpc>
                <a:spcPct val="80000"/>
              </a:lnSpc>
            </a:pPr>
            <a:r>
              <a:rPr lang="en-US" altLang="zh-CN" sz="1800">
                <a:ea typeface="SimSun" panose="02010600030101010101" pitchFamily="2" charset="-122"/>
              </a:rPr>
              <a:t>Figure below shows speed control by three </a:t>
            </a:r>
            <a:r>
              <a:rPr lang="en-US" altLang="zh-CN" sz="1800" b="1" u="sng">
                <a:solidFill>
                  <a:srgbClr val="FF0000"/>
                </a:solidFill>
                <a:ea typeface="SimSun" panose="02010600030101010101" pitchFamily="2" charset="-122"/>
              </a:rPr>
              <a:t>discrete</a:t>
            </a:r>
            <a:r>
              <a:rPr lang="en-US" altLang="zh-CN" sz="1800">
                <a:ea typeface="SimSun" panose="02010600030101010101" pitchFamily="2" charset="-122"/>
              </a:rPr>
              <a:t> rotor rpm steps.</a:t>
            </a:r>
          </a:p>
        </p:txBody>
      </p:sp>
      <p:grpSp>
        <p:nvGrpSpPr>
          <p:cNvPr id="183300" name="Group 11">
            <a:extLst>
              <a:ext uri="{FF2B5EF4-FFF2-40B4-BE49-F238E27FC236}">
                <a16:creationId xmlns:a16="http://schemas.microsoft.com/office/drawing/2014/main" id="{ACC4968D-681A-4C18-83FB-D196D332D454}"/>
              </a:ext>
            </a:extLst>
          </p:cNvPr>
          <p:cNvGrpSpPr>
            <a:grpSpLocks/>
          </p:cNvGrpSpPr>
          <p:nvPr/>
        </p:nvGrpSpPr>
        <p:grpSpPr bwMode="auto">
          <a:xfrm>
            <a:off x="1447800" y="2209800"/>
            <a:ext cx="5943600" cy="4457700"/>
            <a:chOff x="864" y="1464"/>
            <a:chExt cx="3744" cy="2808"/>
          </a:xfrm>
        </p:grpSpPr>
        <p:pic>
          <p:nvPicPr>
            <p:cNvPr id="183301" name="Picture 4">
              <a:extLst>
                <a:ext uri="{FF2B5EF4-FFF2-40B4-BE49-F238E27FC236}">
                  <a16:creationId xmlns:a16="http://schemas.microsoft.com/office/drawing/2014/main" id="{04B87266-0E3B-4730-8CB0-62454E5EC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464"/>
              <a:ext cx="3744" cy="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83302" name="Freeform 5">
              <a:extLst>
                <a:ext uri="{FF2B5EF4-FFF2-40B4-BE49-F238E27FC236}">
                  <a16:creationId xmlns:a16="http://schemas.microsoft.com/office/drawing/2014/main" id="{E7A5D4A8-81C3-4B73-8B6D-C58C9BA143E0}"/>
                </a:ext>
              </a:extLst>
            </p:cNvPr>
            <p:cNvSpPr>
              <a:spLocks/>
            </p:cNvSpPr>
            <p:nvPr/>
          </p:nvSpPr>
          <p:spPr bwMode="auto">
            <a:xfrm>
              <a:off x="1341" y="2015"/>
              <a:ext cx="2879" cy="1440"/>
            </a:xfrm>
            <a:custGeom>
              <a:avLst/>
              <a:gdLst>
                <a:gd name="T0" fmla="*/ 0 w 2880"/>
                <a:gd name="T1" fmla="*/ 0 h 1440"/>
                <a:gd name="T2" fmla="*/ 1440 w 2880"/>
                <a:gd name="T3" fmla="*/ 912 h 1440"/>
                <a:gd name="T4" fmla="*/ 2842 w 2880"/>
                <a:gd name="T5" fmla="*/ 1440 h 1440"/>
                <a:gd name="T6" fmla="*/ 0 60000 65536"/>
                <a:gd name="T7" fmla="*/ 0 60000 65536"/>
                <a:gd name="T8" fmla="*/ 0 60000 65536"/>
                <a:gd name="T9" fmla="*/ 0 w 2880"/>
                <a:gd name="T10" fmla="*/ 0 h 1440"/>
                <a:gd name="T11" fmla="*/ 2880 w 2880"/>
                <a:gd name="T12" fmla="*/ 1440 h 1440"/>
              </a:gdLst>
              <a:ahLst/>
              <a:cxnLst>
                <a:cxn ang="T6">
                  <a:pos x="T0" y="T1"/>
                </a:cxn>
                <a:cxn ang="T7">
                  <a:pos x="T2" y="T3"/>
                </a:cxn>
                <a:cxn ang="T8">
                  <a:pos x="T4" y="T5"/>
                </a:cxn>
              </a:cxnLst>
              <a:rect l="T9" t="T10" r="T11" b="T12"/>
              <a:pathLst>
                <a:path w="2880" h="1440">
                  <a:moveTo>
                    <a:pt x="0" y="0"/>
                  </a:moveTo>
                  <a:cubicBezTo>
                    <a:pt x="480" y="336"/>
                    <a:pt x="960" y="672"/>
                    <a:pt x="1440" y="912"/>
                  </a:cubicBezTo>
                  <a:cubicBezTo>
                    <a:pt x="1920" y="1152"/>
                    <a:pt x="2640" y="1352"/>
                    <a:pt x="2880" y="1440"/>
                  </a:cubicBezTo>
                </a:path>
              </a:pathLst>
            </a:custGeom>
            <a:noFill/>
            <a:ln w="9525"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3303" name="Freeform 6">
              <a:extLst>
                <a:ext uri="{FF2B5EF4-FFF2-40B4-BE49-F238E27FC236}">
                  <a16:creationId xmlns:a16="http://schemas.microsoft.com/office/drawing/2014/main" id="{0CCCA80D-72C0-4085-A199-047C367AEE2D}"/>
                </a:ext>
              </a:extLst>
            </p:cNvPr>
            <p:cNvSpPr>
              <a:spLocks/>
            </p:cNvSpPr>
            <p:nvPr/>
          </p:nvSpPr>
          <p:spPr bwMode="auto">
            <a:xfrm>
              <a:off x="1344" y="1952"/>
              <a:ext cx="2928" cy="736"/>
            </a:xfrm>
            <a:custGeom>
              <a:avLst/>
              <a:gdLst>
                <a:gd name="T0" fmla="*/ 0 w 3072"/>
                <a:gd name="T1" fmla="*/ 5 h 832"/>
                <a:gd name="T2" fmla="*/ 70 w 3072"/>
                <a:gd name="T3" fmla="*/ 4 h 832"/>
                <a:gd name="T4" fmla="*/ 163 w 3072"/>
                <a:gd name="T5" fmla="*/ 4 h 832"/>
                <a:gd name="T6" fmla="*/ 311 w 3072"/>
                <a:gd name="T7" fmla="*/ 4 h 832"/>
                <a:gd name="T8" fmla="*/ 463 w 3072"/>
                <a:gd name="T9" fmla="*/ 8 h 832"/>
                <a:gd name="T10" fmla="*/ 495 w 3072"/>
                <a:gd name="T11" fmla="*/ 9 h 832"/>
                <a:gd name="T12" fmla="*/ 0 60000 65536"/>
                <a:gd name="T13" fmla="*/ 0 60000 65536"/>
                <a:gd name="T14" fmla="*/ 0 60000 65536"/>
                <a:gd name="T15" fmla="*/ 0 60000 65536"/>
                <a:gd name="T16" fmla="*/ 0 60000 65536"/>
                <a:gd name="T17" fmla="*/ 0 60000 65536"/>
                <a:gd name="T18" fmla="*/ 0 w 3072"/>
                <a:gd name="T19" fmla="*/ 0 h 832"/>
                <a:gd name="T20" fmla="*/ 3072 w 3072"/>
                <a:gd name="T21" fmla="*/ 832 h 832"/>
              </a:gdLst>
              <a:ahLst/>
              <a:cxnLst>
                <a:cxn ang="T12">
                  <a:pos x="T0" y="T1"/>
                </a:cxn>
                <a:cxn ang="T13">
                  <a:pos x="T2" y="T3"/>
                </a:cxn>
                <a:cxn ang="T14">
                  <a:pos x="T4" y="T5"/>
                </a:cxn>
                <a:cxn ang="T15">
                  <a:pos x="T6" y="T7"/>
                </a:cxn>
                <a:cxn ang="T16">
                  <a:pos x="T8" y="T9"/>
                </a:cxn>
                <a:cxn ang="T17">
                  <a:pos x="T10" y="T11"/>
                </a:cxn>
              </a:cxnLst>
              <a:rect l="T18" t="T19" r="T20" b="T21"/>
              <a:pathLst>
                <a:path w="3072" h="832">
                  <a:moveTo>
                    <a:pt x="0" y="496"/>
                  </a:moveTo>
                  <a:cubicBezTo>
                    <a:pt x="132" y="368"/>
                    <a:pt x="264" y="240"/>
                    <a:pt x="432" y="160"/>
                  </a:cubicBezTo>
                  <a:cubicBezTo>
                    <a:pt x="600" y="80"/>
                    <a:pt x="760" y="0"/>
                    <a:pt x="1008" y="16"/>
                  </a:cubicBezTo>
                  <a:cubicBezTo>
                    <a:pt x="1256" y="32"/>
                    <a:pt x="1608" y="136"/>
                    <a:pt x="1920" y="256"/>
                  </a:cubicBezTo>
                  <a:cubicBezTo>
                    <a:pt x="2232" y="376"/>
                    <a:pt x="2688" y="640"/>
                    <a:pt x="2880" y="736"/>
                  </a:cubicBezTo>
                  <a:cubicBezTo>
                    <a:pt x="3072" y="832"/>
                    <a:pt x="3072" y="832"/>
                    <a:pt x="3072" y="832"/>
                  </a:cubicBezTo>
                </a:path>
              </a:pathLst>
            </a:custGeom>
            <a:noFill/>
            <a:ln w="9525"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3304" name="Freeform 7">
              <a:extLst>
                <a:ext uri="{FF2B5EF4-FFF2-40B4-BE49-F238E27FC236}">
                  <a16:creationId xmlns:a16="http://schemas.microsoft.com/office/drawing/2014/main" id="{90B2DDDC-2833-41F8-91F9-09150EFAF5EE}"/>
                </a:ext>
              </a:extLst>
            </p:cNvPr>
            <p:cNvSpPr>
              <a:spLocks/>
            </p:cNvSpPr>
            <p:nvPr/>
          </p:nvSpPr>
          <p:spPr bwMode="auto">
            <a:xfrm>
              <a:off x="1344" y="1960"/>
              <a:ext cx="2880" cy="1640"/>
            </a:xfrm>
            <a:custGeom>
              <a:avLst/>
              <a:gdLst>
                <a:gd name="T0" fmla="*/ 0 w 2880"/>
                <a:gd name="T1" fmla="*/ 1640 h 1640"/>
                <a:gd name="T2" fmla="*/ 288 w 2880"/>
                <a:gd name="T3" fmla="*/ 1160 h 1640"/>
                <a:gd name="T4" fmla="*/ 720 w 2880"/>
                <a:gd name="T5" fmla="*/ 680 h 1640"/>
                <a:gd name="T6" fmla="*/ 1200 w 2880"/>
                <a:gd name="T7" fmla="*/ 200 h 1640"/>
                <a:gd name="T8" fmla="*/ 2160 w 2880"/>
                <a:gd name="T9" fmla="*/ 8 h 1640"/>
                <a:gd name="T10" fmla="*/ 2880 w 2880"/>
                <a:gd name="T11" fmla="*/ 152 h 1640"/>
                <a:gd name="T12" fmla="*/ 0 60000 65536"/>
                <a:gd name="T13" fmla="*/ 0 60000 65536"/>
                <a:gd name="T14" fmla="*/ 0 60000 65536"/>
                <a:gd name="T15" fmla="*/ 0 60000 65536"/>
                <a:gd name="T16" fmla="*/ 0 60000 65536"/>
                <a:gd name="T17" fmla="*/ 0 60000 65536"/>
                <a:gd name="T18" fmla="*/ 0 w 2880"/>
                <a:gd name="T19" fmla="*/ 0 h 1640"/>
                <a:gd name="T20" fmla="*/ 2880 w 2880"/>
                <a:gd name="T21" fmla="*/ 1640 h 1640"/>
              </a:gdLst>
              <a:ahLst/>
              <a:cxnLst>
                <a:cxn ang="T12">
                  <a:pos x="T0" y="T1"/>
                </a:cxn>
                <a:cxn ang="T13">
                  <a:pos x="T2" y="T3"/>
                </a:cxn>
                <a:cxn ang="T14">
                  <a:pos x="T4" y="T5"/>
                </a:cxn>
                <a:cxn ang="T15">
                  <a:pos x="T6" y="T7"/>
                </a:cxn>
                <a:cxn ang="T16">
                  <a:pos x="T8" y="T9"/>
                </a:cxn>
                <a:cxn ang="T17">
                  <a:pos x="T10" y="T11"/>
                </a:cxn>
              </a:cxnLst>
              <a:rect l="T18" t="T19" r="T20" b="T21"/>
              <a:pathLst>
                <a:path w="2880" h="1640">
                  <a:moveTo>
                    <a:pt x="0" y="1640"/>
                  </a:moveTo>
                  <a:cubicBezTo>
                    <a:pt x="84" y="1480"/>
                    <a:pt x="168" y="1320"/>
                    <a:pt x="288" y="1160"/>
                  </a:cubicBezTo>
                  <a:cubicBezTo>
                    <a:pt x="408" y="1000"/>
                    <a:pt x="568" y="840"/>
                    <a:pt x="720" y="680"/>
                  </a:cubicBezTo>
                  <a:cubicBezTo>
                    <a:pt x="872" y="520"/>
                    <a:pt x="960" y="312"/>
                    <a:pt x="1200" y="200"/>
                  </a:cubicBezTo>
                  <a:cubicBezTo>
                    <a:pt x="1440" y="88"/>
                    <a:pt x="1880" y="16"/>
                    <a:pt x="2160" y="8"/>
                  </a:cubicBezTo>
                  <a:cubicBezTo>
                    <a:pt x="2440" y="0"/>
                    <a:pt x="2660" y="76"/>
                    <a:pt x="2880" y="152"/>
                  </a:cubicBezTo>
                </a:path>
              </a:pathLst>
            </a:custGeom>
            <a:noFill/>
            <a:ln w="9525"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1" name="Text Box 8">
              <a:extLst>
                <a:ext uri="{FF2B5EF4-FFF2-40B4-BE49-F238E27FC236}">
                  <a16:creationId xmlns:a16="http://schemas.microsoft.com/office/drawing/2014/main" id="{F31F2C3A-5885-4910-B6B6-44DCE71E51C9}"/>
                </a:ext>
              </a:extLst>
            </p:cNvPr>
            <p:cNvSpPr txBox="1">
              <a:spLocks noChangeArrowheads="1"/>
            </p:cNvSpPr>
            <p:nvPr/>
          </p:nvSpPr>
          <p:spPr bwMode="auto">
            <a:xfrm>
              <a:off x="1334" y="1847"/>
              <a:ext cx="6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2400" dirty="0">
                  <a:latin typeface="+mn-lt"/>
                  <a:ea typeface="宋体" panose="02010600030101010101" pitchFamily="2" charset="-122"/>
                </a:rPr>
                <a:t>20 rpm</a:t>
              </a:r>
            </a:p>
          </p:txBody>
        </p:sp>
        <p:sp>
          <p:nvSpPr>
            <p:cNvPr id="28682" name="Text Box 9">
              <a:extLst>
                <a:ext uri="{FF2B5EF4-FFF2-40B4-BE49-F238E27FC236}">
                  <a16:creationId xmlns:a16="http://schemas.microsoft.com/office/drawing/2014/main" id="{5E4C64D9-C284-40AF-80E8-8A6C3D7B0F26}"/>
                </a:ext>
              </a:extLst>
            </p:cNvPr>
            <p:cNvSpPr txBox="1">
              <a:spLocks noChangeArrowheads="1"/>
            </p:cNvSpPr>
            <p:nvPr/>
          </p:nvSpPr>
          <p:spPr bwMode="auto">
            <a:xfrm>
              <a:off x="2208" y="1656"/>
              <a:ext cx="6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2400" dirty="0">
                  <a:latin typeface="+mn-lt"/>
                  <a:ea typeface="宋体" panose="02010600030101010101" pitchFamily="2" charset="-122"/>
                </a:rPr>
                <a:t>30 rpm</a:t>
              </a:r>
            </a:p>
          </p:txBody>
        </p:sp>
        <p:sp>
          <p:nvSpPr>
            <p:cNvPr id="28683" name="Text Box 10">
              <a:extLst>
                <a:ext uri="{FF2B5EF4-FFF2-40B4-BE49-F238E27FC236}">
                  <a16:creationId xmlns:a16="http://schemas.microsoft.com/office/drawing/2014/main" id="{FA66E7A7-BB60-4063-B005-3EA702494323}"/>
                </a:ext>
              </a:extLst>
            </p:cNvPr>
            <p:cNvSpPr txBox="1">
              <a:spLocks noChangeArrowheads="1"/>
            </p:cNvSpPr>
            <p:nvPr/>
          </p:nvSpPr>
          <p:spPr bwMode="auto">
            <a:xfrm>
              <a:off x="3265" y="1641"/>
              <a:ext cx="6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2400" dirty="0">
                  <a:latin typeface="+mn-lt"/>
                  <a:ea typeface="宋体" panose="02010600030101010101" pitchFamily="2" charset="-122"/>
                </a:rPr>
                <a:t>40 rpm</a:t>
              </a:r>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3837C32-40A0-452C-8589-C69094BD6596}"/>
              </a:ext>
            </a:extLst>
          </p:cNvPr>
          <p:cNvSpPr>
            <a:spLocks noGrp="1" noChangeArrowheads="1"/>
          </p:cNvSpPr>
          <p:nvPr>
            <p:ph type="title"/>
          </p:nvPr>
        </p:nvSpPr>
        <p:spPr/>
        <p:txBody>
          <a:bodyPr/>
          <a:lstStyle/>
          <a:p>
            <a:pPr eaLnBrk="1" hangingPunct="1">
              <a:defRPr/>
            </a:pPr>
            <a:r>
              <a:rPr lang="en-US" altLang="zh-CN" sz="2800" dirty="0">
                <a:latin typeface="+mn-lt"/>
                <a:ea typeface="宋体" panose="02010600030101010101" pitchFamily="2" charset="-122"/>
              </a:rPr>
              <a:t>Wind Turbine Speed Control for Maximum Power</a:t>
            </a:r>
          </a:p>
        </p:txBody>
      </p:sp>
      <p:sp>
        <p:nvSpPr>
          <p:cNvPr id="184323" name="Rectangle 3">
            <a:extLst>
              <a:ext uri="{FF2B5EF4-FFF2-40B4-BE49-F238E27FC236}">
                <a16:creationId xmlns:a16="http://schemas.microsoft.com/office/drawing/2014/main" id="{4805523A-6F32-4E41-BA56-10F26051DF98}"/>
              </a:ext>
            </a:extLst>
          </p:cNvPr>
          <p:cNvSpPr>
            <a:spLocks noGrp="1" noChangeArrowheads="1"/>
          </p:cNvSpPr>
          <p:nvPr>
            <p:ph idx="1"/>
          </p:nvPr>
        </p:nvSpPr>
        <p:spPr/>
        <p:txBody>
          <a:bodyPr/>
          <a:lstStyle/>
          <a:p>
            <a:pPr marL="609600" indent="-609600" eaLnBrk="1" hangingPunct="1">
              <a:lnSpc>
                <a:spcPct val="90000"/>
              </a:lnSpc>
            </a:pPr>
            <a:r>
              <a:rPr lang="en-US" altLang="zh-CN" sz="2400">
                <a:ea typeface="SimSun" panose="02010600030101010101" pitchFamily="2" charset="-122"/>
              </a:rPr>
              <a:t>Figure below shows Power delivered at three discrete rotor rpm steps.</a:t>
            </a:r>
          </a:p>
        </p:txBody>
      </p:sp>
      <p:grpSp>
        <p:nvGrpSpPr>
          <p:cNvPr id="184324" name="Group 22">
            <a:extLst>
              <a:ext uri="{FF2B5EF4-FFF2-40B4-BE49-F238E27FC236}">
                <a16:creationId xmlns:a16="http://schemas.microsoft.com/office/drawing/2014/main" id="{E721744C-5AC1-45B0-BD11-DDA363EA07B2}"/>
              </a:ext>
            </a:extLst>
          </p:cNvPr>
          <p:cNvGrpSpPr>
            <a:grpSpLocks/>
          </p:cNvGrpSpPr>
          <p:nvPr/>
        </p:nvGrpSpPr>
        <p:grpSpPr bwMode="auto">
          <a:xfrm>
            <a:off x="1524000" y="1981200"/>
            <a:ext cx="6248400" cy="4686300"/>
            <a:chOff x="960" y="1248"/>
            <a:chExt cx="3936" cy="2952"/>
          </a:xfrm>
        </p:grpSpPr>
        <p:grpSp>
          <p:nvGrpSpPr>
            <p:cNvPr id="184325" name="Group 19">
              <a:extLst>
                <a:ext uri="{FF2B5EF4-FFF2-40B4-BE49-F238E27FC236}">
                  <a16:creationId xmlns:a16="http://schemas.microsoft.com/office/drawing/2014/main" id="{4325F20D-4880-47D3-B37E-173B9A09CEF0}"/>
                </a:ext>
              </a:extLst>
            </p:cNvPr>
            <p:cNvGrpSpPr>
              <a:grpSpLocks/>
            </p:cNvGrpSpPr>
            <p:nvPr/>
          </p:nvGrpSpPr>
          <p:grpSpPr bwMode="auto">
            <a:xfrm>
              <a:off x="960" y="1248"/>
              <a:ext cx="3936" cy="2952"/>
              <a:chOff x="960" y="1248"/>
              <a:chExt cx="3936" cy="2952"/>
            </a:xfrm>
          </p:grpSpPr>
          <p:pic>
            <p:nvPicPr>
              <p:cNvPr id="184328" name="Picture 12">
                <a:extLst>
                  <a:ext uri="{FF2B5EF4-FFF2-40B4-BE49-F238E27FC236}">
                    <a16:creationId xmlns:a16="http://schemas.microsoft.com/office/drawing/2014/main" id="{1218F30C-1592-40B2-A361-5CBC17079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1248"/>
                <a:ext cx="3936" cy="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84329" name="Freeform 13">
                <a:extLst>
                  <a:ext uri="{FF2B5EF4-FFF2-40B4-BE49-F238E27FC236}">
                    <a16:creationId xmlns:a16="http://schemas.microsoft.com/office/drawing/2014/main" id="{E787807D-CA53-417E-8A4D-488B8409E3BC}"/>
                  </a:ext>
                </a:extLst>
              </p:cNvPr>
              <p:cNvSpPr>
                <a:spLocks/>
              </p:cNvSpPr>
              <p:nvPr/>
            </p:nvSpPr>
            <p:spPr bwMode="auto">
              <a:xfrm>
                <a:off x="1488" y="3312"/>
                <a:ext cx="3024" cy="288"/>
              </a:xfrm>
              <a:custGeom>
                <a:avLst/>
                <a:gdLst>
                  <a:gd name="T0" fmla="*/ 0 w 3024"/>
                  <a:gd name="T1" fmla="*/ 288 h 288"/>
                  <a:gd name="T2" fmla="*/ 3024 w 3024"/>
                  <a:gd name="T3" fmla="*/ 0 h 288"/>
                  <a:gd name="T4" fmla="*/ 0 60000 65536"/>
                  <a:gd name="T5" fmla="*/ 0 60000 65536"/>
                  <a:gd name="T6" fmla="*/ 0 w 3024"/>
                  <a:gd name="T7" fmla="*/ 0 h 288"/>
                  <a:gd name="T8" fmla="*/ 3024 w 3024"/>
                  <a:gd name="T9" fmla="*/ 288 h 288"/>
                </a:gdLst>
                <a:ahLst/>
                <a:cxnLst>
                  <a:cxn ang="T4">
                    <a:pos x="T0" y="T1"/>
                  </a:cxn>
                  <a:cxn ang="T5">
                    <a:pos x="T2" y="T3"/>
                  </a:cxn>
                </a:cxnLst>
                <a:rect l="T6" t="T7" r="T8" b="T9"/>
                <a:pathLst>
                  <a:path w="3024" h="288">
                    <a:moveTo>
                      <a:pt x="0" y="288"/>
                    </a:moveTo>
                    <a:cubicBezTo>
                      <a:pt x="1260" y="168"/>
                      <a:pt x="2520" y="48"/>
                      <a:pt x="3024" y="0"/>
                    </a:cubicBezTo>
                  </a:path>
                </a:pathLst>
              </a:custGeom>
              <a:noFill/>
              <a:ln w="9525"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330" name="Freeform 14">
                <a:extLst>
                  <a:ext uri="{FF2B5EF4-FFF2-40B4-BE49-F238E27FC236}">
                    <a16:creationId xmlns:a16="http://schemas.microsoft.com/office/drawing/2014/main" id="{A5AC0E47-D987-4E35-A359-F556CD776BE4}"/>
                  </a:ext>
                </a:extLst>
              </p:cNvPr>
              <p:cNvSpPr>
                <a:spLocks/>
              </p:cNvSpPr>
              <p:nvPr/>
            </p:nvSpPr>
            <p:spPr bwMode="auto">
              <a:xfrm>
                <a:off x="1488" y="2496"/>
                <a:ext cx="3024" cy="1200"/>
              </a:xfrm>
              <a:custGeom>
                <a:avLst/>
                <a:gdLst>
                  <a:gd name="T0" fmla="*/ 0 w 3024"/>
                  <a:gd name="T1" fmla="*/ 1200 h 1200"/>
                  <a:gd name="T2" fmla="*/ 1536 w 3024"/>
                  <a:gd name="T3" fmla="*/ 528 h 1200"/>
                  <a:gd name="T4" fmla="*/ 3024 w 3024"/>
                  <a:gd name="T5" fmla="*/ 0 h 1200"/>
                  <a:gd name="T6" fmla="*/ 0 60000 65536"/>
                  <a:gd name="T7" fmla="*/ 0 60000 65536"/>
                  <a:gd name="T8" fmla="*/ 0 60000 65536"/>
                  <a:gd name="T9" fmla="*/ 0 w 3024"/>
                  <a:gd name="T10" fmla="*/ 0 h 1200"/>
                  <a:gd name="T11" fmla="*/ 3024 w 3024"/>
                  <a:gd name="T12" fmla="*/ 1200 h 1200"/>
                </a:gdLst>
                <a:ahLst/>
                <a:cxnLst>
                  <a:cxn ang="T6">
                    <a:pos x="T0" y="T1"/>
                  </a:cxn>
                  <a:cxn ang="T7">
                    <a:pos x="T2" y="T3"/>
                  </a:cxn>
                  <a:cxn ang="T8">
                    <a:pos x="T4" y="T5"/>
                  </a:cxn>
                </a:cxnLst>
                <a:rect l="T9" t="T10" r="T11" b="T12"/>
                <a:pathLst>
                  <a:path w="3024" h="1200">
                    <a:moveTo>
                      <a:pt x="0" y="1200"/>
                    </a:moveTo>
                    <a:cubicBezTo>
                      <a:pt x="516" y="964"/>
                      <a:pt x="1032" y="728"/>
                      <a:pt x="1536" y="528"/>
                    </a:cubicBezTo>
                    <a:cubicBezTo>
                      <a:pt x="2040" y="328"/>
                      <a:pt x="2532" y="164"/>
                      <a:pt x="3024" y="0"/>
                    </a:cubicBezTo>
                  </a:path>
                </a:pathLst>
              </a:custGeom>
              <a:noFill/>
              <a:ln w="9525"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331" name="Freeform 15">
                <a:extLst>
                  <a:ext uri="{FF2B5EF4-FFF2-40B4-BE49-F238E27FC236}">
                    <a16:creationId xmlns:a16="http://schemas.microsoft.com/office/drawing/2014/main" id="{16E6664B-C4BC-4F49-87AE-4C056672C77A}"/>
                  </a:ext>
                </a:extLst>
              </p:cNvPr>
              <p:cNvSpPr>
                <a:spLocks/>
              </p:cNvSpPr>
              <p:nvPr/>
            </p:nvSpPr>
            <p:spPr bwMode="auto">
              <a:xfrm>
                <a:off x="1488" y="1824"/>
                <a:ext cx="3024" cy="2016"/>
              </a:xfrm>
              <a:custGeom>
                <a:avLst/>
                <a:gdLst>
                  <a:gd name="T0" fmla="*/ 0 w 3024"/>
                  <a:gd name="T1" fmla="*/ 2016 h 2016"/>
                  <a:gd name="T2" fmla="*/ 384 w 3024"/>
                  <a:gd name="T3" fmla="*/ 1920 h 2016"/>
                  <a:gd name="T4" fmla="*/ 768 w 3024"/>
                  <a:gd name="T5" fmla="*/ 1728 h 2016"/>
                  <a:gd name="T6" fmla="*/ 1536 w 3024"/>
                  <a:gd name="T7" fmla="*/ 1152 h 2016"/>
                  <a:gd name="T8" fmla="*/ 2352 w 3024"/>
                  <a:gd name="T9" fmla="*/ 576 h 2016"/>
                  <a:gd name="T10" fmla="*/ 3024 w 3024"/>
                  <a:gd name="T11" fmla="*/ 0 h 2016"/>
                  <a:gd name="T12" fmla="*/ 0 60000 65536"/>
                  <a:gd name="T13" fmla="*/ 0 60000 65536"/>
                  <a:gd name="T14" fmla="*/ 0 60000 65536"/>
                  <a:gd name="T15" fmla="*/ 0 60000 65536"/>
                  <a:gd name="T16" fmla="*/ 0 60000 65536"/>
                  <a:gd name="T17" fmla="*/ 0 60000 65536"/>
                  <a:gd name="T18" fmla="*/ 0 w 3024"/>
                  <a:gd name="T19" fmla="*/ 0 h 2016"/>
                  <a:gd name="T20" fmla="*/ 3024 w 3024"/>
                  <a:gd name="T21" fmla="*/ 2016 h 2016"/>
                </a:gdLst>
                <a:ahLst/>
                <a:cxnLst>
                  <a:cxn ang="T12">
                    <a:pos x="T0" y="T1"/>
                  </a:cxn>
                  <a:cxn ang="T13">
                    <a:pos x="T2" y="T3"/>
                  </a:cxn>
                  <a:cxn ang="T14">
                    <a:pos x="T4" y="T5"/>
                  </a:cxn>
                  <a:cxn ang="T15">
                    <a:pos x="T6" y="T7"/>
                  </a:cxn>
                  <a:cxn ang="T16">
                    <a:pos x="T8" y="T9"/>
                  </a:cxn>
                  <a:cxn ang="T17">
                    <a:pos x="T10" y="T11"/>
                  </a:cxn>
                </a:cxnLst>
                <a:rect l="T18" t="T19" r="T20" b="T21"/>
                <a:pathLst>
                  <a:path w="3024" h="2016">
                    <a:moveTo>
                      <a:pt x="0" y="2016"/>
                    </a:moveTo>
                    <a:cubicBezTo>
                      <a:pt x="128" y="1992"/>
                      <a:pt x="256" y="1968"/>
                      <a:pt x="384" y="1920"/>
                    </a:cubicBezTo>
                    <a:cubicBezTo>
                      <a:pt x="512" y="1872"/>
                      <a:pt x="576" y="1856"/>
                      <a:pt x="768" y="1728"/>
                    </a:cubicBezTo>
                    <a:cubicBezTo>
                      <a:pt x="960" y="1600"/>
                      <a:pt x="1272" y="1344"/>
                      <a:pt x="1536" y="1152"/>
                    </a:cubicBezTo>
                    <a:cubicBezTo>
                      <a:pt x="1800" y="960"/>
                      <a:pt x="2104" y="768"/>
                      <a:pt x="2352" y="576"/>
                    </a:cubicBezTo>
                    <a:cubicBezTo>
                      <a:pt x="2600" y="384"/>
                      <a:pt x="2812" y="192"/>
                      <a:pt x="3024" y="0"/>
                    </a:cubicBezTo>
                  </a:path>
                </a:pathLst>
              </a:custGeom>
              <a:noFill/>
              <a:ln w="9525"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08" name="Text Box 16">
                <a:extLst>
                  <a:ext uri="{FF2B5EF4-FFF2-40B4-BE49-F238E27FC236}">
                    <a16:creationId xmlns:a16="http://schemas.microsoft.com/office/drawing/2014/main" id="{F30B9413-E1DA-4779-9637-C99FF90FDBBD}"/>
                  </a:ext>
                </a:extLst>
              </p:cNvPr>
              <p:cNvSpPr txBox="1">
                <a:spLocks noChangeArrowheads="1"/>
              </p:cNvSpPr>
              <p:nvPr/>
            </p:nvSpPr>
            <p:spPr bwMode="auto">
              <a:xfrm>
                <a:off x="3744" y="3072"/>
                <a:ext cx="6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2400" dirty="0">
                    <a:latin typeface="+mn-lt"/>
                    <a:ea typeface="宋体" panose="02010600030101010101" pitchFamily="2" charset="-122"/>
                  </a:rPr>
                  <a:t>20 rpm</a:t>
                </a:r>
              </a:p>
            </p:txBody>
          </p:sp>
          <p:sp>
            <p:nvSpPr>
              <p:cNvPr id="29709" name="Text Box 17">
                <a:extLst>
                  <a:ext uri="{FF2B5EF4-FFF2-40B4-BE49-F238E27FC236}">
                    <a16:creationId xmlns:a16="http://schemas.microsoft.com/office/drawing/2014/main" id="{47126B7B-2F97-4E4B-94D2-69618C5FB314}"/>
                  </a:ext>
                </a:extLst>
              </p:cNvPr>
              <p:cNvSpPr txBox="1">
                <a:spLocks noChangeArrowheads="1"/>
              </p:cNvSpPr>
              <p:nvPr/>
            </p:nvSpPr>
            <p:spPr bwMode="auto">
              <a:xfrm>
                <a:off x="3744" y="2400"/>
                <a:ext cx="6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2400" dirty="0">
                    <a:latin typeface="+mn-lt"/>
                    <a:ea typeface="宋体" panose="02010600030101010101" pitchFamily="2" charset="-122"/>
                  </a:rPr>
                  <a:t>30 rpm</a:t>
                </a:r>
              </a:p>
            </p:txBody>
          </p:sp>
          <p:sp>
            <p:nvSpPr>
              <p:cNvPr id="29710" name="Text Box 18">
                <a:extLst>
                  <a:ext uri="{FF2B5EF4-FFF2-40B4-BE49-F238E27FC236}">
                    <a16:creationId xmlns:a16="http://schemas.microsoft.com/office/drawing/2014/main" id="{C8B0BAA5-CC02-4365-82F5-373F802BA06B}"/>
                  </a:ext>
                </a:extLst>
              </p:cNvPr>
              <p:cNvSpPr txBox="1">
                <a:spLocks noChangeArrowheads="1"/>
              </p:cNvSpPr>
              <p:nvPr/>
            </p:nvSpPr>
            <p:spPr bwMode="auto">
              <a:xfrm>
                <a:off x="3744" y="1824"/>
                <a:ext cx="6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2400" dirty="0">
                    <a:latin typeface="+mn-lt"/>
                    <a:ea typeface="宋体" panose="02010600030101010101" pitchFamily="2" charset="-122"/>
                  </a:rPr>
                  <a:t>40 rpm</a:t>
                </a:r>
              </a:p>
            </p:txBody>
          </p:sp>
        </p:grpSp>
        <p:sp>
          <p:nvSpPr>
            <p:cNvPr id="184326" name="Line 20">
              <a:extLst>
                <a:ext uri="{FF2B5EF4-FFF2-40B4-BE49-F238E27FC236}">
                  <a16:creationId xmlns:a16="http://schemas.microsoft.com/office/drawing/2014/main" id="{AF2A1FD1-2AAB-464D-9233-7C55D22EA215}"/>
                </a:ext>
              </a:extLst>
            </p:cNvPr>
            <p:cNvSpPr>
              <a:spLocks noChangeShapeType="1"/>
            </p:cNvSpPr>
            <p:nvPr/>
          </p:nvSpPr>
          <p:spPr bwMode="auto">
            <a:xfrm>
              <a:off x="1728" y="2112"/>
              <a:ext cx="0" cy="1920"/>
            </a:xfrm>
            <a:prstGeom prst="line">
              <a:avLst/>
            </a:prstGeom>
            <a:noFill/>
            <a:ln w="15875">
              <a:solidFill>
                <a:srgbClr val="FF0000"/>
              </a:solidFill>
              <a:prstDash val="lgDash"/>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sp>
          <p:nvSpPr>
            <p:cNvPr id="184327" name="Line 21">
              <a:extLst>
                <a:ext uri="{FF2B5EF4-FFF2-40B4-BE49-F238E27FC236}">
                  <a16:creationId xmlns:a16="http://schemas.microsoft.com/office/drawing/2014/main" id="{E48F1D9E-9466-49AD-98B6-F2216D7ECB32}"/>
                </a:ext>
              </a:extLst>
            </p:cNvPr>
            <p:cNvSpPr>
              <a:spLocks noChangeShapeType="1"/>
            </p:cNvSpPr>
            <p:nvPr/>
          </p:nvSpPr>
          <p:spPr bwMode="auto">
            <a:xfrm>
              <a:off x="2880" y="2112"/>
              <a:ext cx="0" cy="1920"/>
            </a:xfrm>
            <a:prstGeom prst="line">
              <a:avLst/>
            </a:prstGeom>
            <a:noFill/>
            <a:ln w="15875">
              <a:solidFill>
                <a:srgbClr val="FF0000"/>
              </a:solidFill>
              <a:prstDash val="lgDash"/>
              <a:round/>
              <a:headEnd/>
              <a:tailEnd type="none" w="lg" len="lg"/>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0D38DCD-924B-4D77-9EDA-4559C2688418}"/>
              </a:ext>
            </a:extLst>
          </p:cNvPr>
          <p:cNvSpPr>
            <a:spLocks noGrp="1" noChangeArrowheads="1"/>
          </p:cNvSpPr>
          <p:nvPr>
            <p:ph type="title"/>
          </p:nvPr>
        </p:nvSpPr>
        <p:spPr/>
        <p:txBody>
          <a:bodyPr/>
          <a:lstStyle/>
          <a:p>
            <a:pPr eaLnBrk="1" hangingPunct="1">
              <a:defRPr/>
            </a:pPr>
            <a:r>
              <a:rPr lang="en-US" altLang="zh-CN" sz="2800" dirty="0">
                <a:latin typeface="+mn-lt"/>
                <a:ea typeface="宋体" panose="02010600030101010101" pitchFamily="2" charset="-122"/>
              </a:rPr>
              <a:t>Wind Turbine Speed Control for Maximum Power</a:t>
            </a:r>
          </a:p>
        </p:txBody>
      </p:sp>
      <p:sp>
        <p:nvSpPr>
          <p:cNvPr id="185347" name="Rectangle 3">
            <a:extLst>
              <a:ext uri="{FF2B5EF4-FFF2-40B4-BE49-F238E27FC236}">
                <a16:creationId xmlns:a16="http://schemas.microsoft.com/office/drawing/2014/main" id="{B64770F0-DBEB-4ECC-AF38-E1798A56F994}"/>
              </a:ext>
            </a:extLst>
          </p:cNvPr>
          <p:cNvSpPr>
            <a:spLocks noGrp="1" noChangeArrowheads="1"/>
          </p:cNvSpPr>
          <p:nvPr>
            <p:ph idx="1"/>
          </p:nvPr>
        </p:nvSpPr>
        <p:spPr/>
        <p:txBody>
          <a:bodyPr/>
          <a:lstStyle/>
          <a:p>
            <a:pPr marL="609600" indent="-609600" eaLnBrk="1" hangingPunct="1"/>
            <a:r>
              <a:rPr lang="en-US" altLang="zh-CN" sz="2400">
                <a:ea typeface="SimSun" panose="02010600030101010101" pitchFamily="2" charset="-122"/>
              </a:rPr>
              <a:t>It is difficult to maintain a fixed generator speed on a high efficiency level. </a:t>
            </a:r>
          </a:p>
          <a:p>
            <a:pPr marL="609600" indent="-609600" eaLnBrk="1" hangingPunct="1"/>
            <a:r>
              <a:rPr lang="en-US" altLang="zh-CN" sz="2200">
                <a:ea typeface="SimSun" panose="02010600030101010101" pitchFamily="2" charset="-122"/>
              </a:rPr>
              <a:t>Pole-changing induction generator: 2-pole, 60 Hz</a:t>
            </a:r>
            <a:r>
              <a:rPr lang="en-US" altLang="zh-CN" sz="2200">
                <a:ea typeface="SimSun" panose="02010600030101010101" pitchFamily="2" charset="-122"/>
                <a:sym typeface="Wingdings" panose="05000000000000000000" pitchFamily="2" charset="2"/>
              </a:rPr>
              <a:t> 3600 rpm; 4-pole  1800 rpm; so changing stator poles can give several </a:t>
            </a:r>
            <a:r>
              <a:rPr lang="en-US" altLang="zh-CN" sz="2200" b="1" u="sng">
                <a:solidFill>
                  <a:srgbClr val="FF0000"/>
                </a:solidFill>
                <a:ea typeface="SimSun" panose="02010600030101010101" pitchFamily="2" charset="-122"/>
                <a:sym typeface="Wingdings" panose="05000000000000000000" pitchFamily="2" charset="2"/>
              </a:rPr>
              <a:t>discrete</a:t>
            </a:r>
            <a:r>
              <a:rPr lang="en-US" altLang="zh-CN" sz="2200">
                <a:ea typeface="SimSun" panose="02010600030101010101" pitchFamily="2" charset="-122"/>
                <a:sym typeface="Wingdings" panose="05000000000000000000" pitchFamily="2" charset="2"/>
              </a:rPr>
              <a:t> rotor rpm steps</a:t>
            </a:r>
            <a:r>
              <a:rPr lang="en-US" altLang="zh-CN" sz="2200">
                <a:ea typeface="SimSun" panose="02010600030101010101" pitchFamily="2" charset="-122"/>
              </a:rPr>
              <a:t>.</a:t>
            </a:r>
          </a:p>
          <a:p>
            <a:pPr marL="609600" indent="-609600" eaLnBrk="1" hangingPunct="1"/>
            <a:r>
              <a:rPr lang="en-US" altLang="zh-CN" sz="2200">
                <a:ea typeface="SimSun" panose="02010600030101010101" pitchFamily="2" charset="-122"/>
              </a:rPr>
              <a:t>Multiple gearboxes: Some wind turbines have 2 gearboxes: low windspeed gear ratio and generator, and high windspeed gear ratio and generator.</a:t>
            </a:r>
          </a:p>
          <a:p>
            <a:pPr marL="609600" indent="-609600" eaLnBrk="1" hangingPunct="1"/>
            <a:r>
              <a:rPr lang="en-US" altLang="zh-CN" sz="2200">
                <a:ea typeface="SimSun" panose="02010600030101010101" pitchFamily="2" charset="-122"/>
              </a:rPr>
              <a:t>Variable-slip induction generator: Adjusting variable resistance externally connected to the rotor can allow slip range 1% ~10%. (need wound rotor Ind. Generator with slip rings and brushes). Another way: physically mount the resistors and electronics on the rotor and send control signals to rotor to change slip (Opti Slip® with an optical fiber link to the rotor)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BA2F455-9D82-42FE-98E1-9F000C8A6DCD}"/>
              </a:ext>
            </a:extLst>
          </p:cNvPr>
          <p:cNvSpPr>
            <a:spLocks noGrp="1"/>
          </p:cNvSpPr>
          <p:nvPr>
            <p:ph type="title"/>
          </p:nvPr>
        </p:nvSpPr>
        <p:spPr/>
        <p:txBody>
          <a:bodyPr/>
          <a:lstStyle/>
          <a:p>
            <a:pPr>
              <a:defRPr/>
            </a:pPr>
            <a:r>
              <a:rPr lang="en-US" altLang="zh-CN" dirty="0">
                <a:latin typeface="+mn-lt"/>
                <a:ea typeface="宋体" panose="02010600030101010101" pitchFamily="2" charset="-122"/>
              </a:rPr>
              <a:t>Pole-Changing Induction Generators</a:t>
            </a:r>
          </a:p>
        </p:txBody>
      </p:sp>
      <p:sp>
        <p:nvSpPr>
          <p:cNvPr id="186371" name="Content Placeholder 2">
            <a:extLst>
              <a:ext uri="{FF2B5EF4-FFF2-40B4-BE49-F238E27FC236}">
                <a16:creationId xmlns:a16="http://schemas.microsoft.com/office/drawing/2014/main" id="{F170568C-CC5D-41F3-9676-9269F0D45A33}"/>
              </a:ext>
            </a:extLst>
          </p:cNvPr>
          <p:cNvSpPr>
            <a:spLocks noGrp="1" noChangeArrowheads="1"/>
          </p:cNvSpPr>
          <p:nvPr>
            <p:ph idx="1"/>
          </p:nvPr>
        </p:nvSpPr>
        <p:spPr/>
        <p:txBody>
          <a:bodyPr/>
          <a:lstStyle/>
          <a:p>
            <a:r>
              <a:rPr lang="en-US" altLang="zh-CN">
                <a:ea typeface="SimSun" panose="02010600030101010101" pitchFamily="2" charset="-122"/>
              </a:rPr>
              <a:t>Being able to change the number of poles allows you to change operating speeds</a:t>
            </a:r>
          </a:p>
          <a:p>
            <a:r>
              <a:rPr lang="en-US" altLang="zh-CN">
                <a:ea typeface="SimSun" panose="02010600030101010101" pitchFamily="2" charset="-122"/>
              </a:rPr>
              <a:t>A 2 pole, 60 Hz, 3600 rpm generator can switch to 4 poles and 1800 rpm</a:t>
            </a:r>
          </a:p>
          <a:p>
            <a:r>
              <a:rPr lang="en-US" altLang="zh-CN">
                <a:ea typeface="SimSun" panose="02010600030101010101" pitchFamily="2" charset="-122"/>
              </a:rPr>
              <a:t>Can do this by switching external connections to the stator and no change is needed in the rotor</a:t>
            </a:r>
          </a:p>
          <a:p>
            <a:r>
              <a:rPr lang="en-US" altLang="zh-CN">
                <a:ea typeface="SimSun" panose="02010600030101010101" pitchFamily="2" charset="-122"/>
              </a:rPr>
              <a:t>Common approach for 2-3 speed appliance motors like those in washing machines and exhaust fans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85FD788-70B6-4D09-982D-F1075E5ABBC2}"/>
              </a:ext>
            </a:extLst>
          </p:cNvPr>
          <p:cNvSpPr>
            <a:spLocks noGrp="1"/>
          </p:cNvSpPr>
          <p:nvPr>
            <p:ph type="title"/>
          </p:nvPr>
        </p:nvSpPr>
        <p:spPr/>
        <p:txBody>
          <a:bodyPr/>
          <a:lstStyle/>
          <a:p>
            <a:pPr>
              <a:defRPr/>
            </a:pPr>
            <a:r>
              <a:rPr lang="en-US" altLang="zh-CN" dirty="0">
                <a:latin typeface="+mn-lt"/>
                <a:ea typeface="宋体" panose="02010600030101010101" pitchFamily="2" charset="-122"/>
              </a:rPr>
              <a:t>Variable-Slip Induction Generators</a:t>
            </a:r>
          </a:p>
        </p:txBody>
      </p:sp>
      <p:sp>
        <p:nvSpPr>
          <p:cNvPr id="187395" name="Content Placeholder 2">
            <a:extLst>
              <a:ext uri="{FF2B5EF4-FFF2-40B4-BE49-F238E27FC236}">
                <a16:creationId xmlns:a16="http://schemas.microsoft.com/office/drawing/2014/main" id="{4E2A077C-19B1-4DFE-B3BB-122CD739854E}"/>
              </a:ext>
            </a:extLst>
          </p:cNvPr>
          <p:cNvSpPr>
            <a:spLocks noGrp="1" noChangeArrowheads="1"/>
          </p:cNvSpPr>
          <p:nvPr>
            <p:ph idx="1"/>
          </p:nvPr>
        </p:nvSpPr>
        <p:spPr/>
        <p:txBody>
          <a:bodyPr/>
          <a:lstStyle/>
          <a:p>
            <a:r>
              <a:rPr lang="en-US" altLang="zh-CN">
                <a:ea typeface="SimSun" panose="02010600030101010101" pitchFamily="2" charset="-122"/>
              </a:rPr>
              <a:t>Purposely add variable resistance to the rotor</a:t>
            </a:r>
          </a:p>
          <a:p>
            <a:r>
              <a:rPr lang="en-US" altLang="zh-CN">
                <a:ea typeface="SimSun" panose="02010600030101010101" pitchFamily="2" charset="-122"/>
              </a:rPr>
              <a:t>External adjustable resistors - this can mean using a wound rotor with slip rings and brushes which requires more maintanance</a:t>
            </a:r>
          </a:p>
          <a:p>
            <a:r>
              <a:rPr lang="en-US" altLang="zh-CN">
                <a:ea typeface="SimSun" panose="02010600030101010101" pitchFamily="2" charset="-122"/>
              </a:rPr>
              <a:t>Mount resistors and control electronics on the rotor and use an optical fiber link to send the rotor a signal for how much resistance to provide</a:t>
            </a:r>
          </a:p>
          <a:p>
            <a:endParaRPr lang="en-US" altLang="zh-CN">
              <a:ea typeface="SimSun" panose="0201060003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74E03BB-11BF-4F45-909A-41D394F852EE}"/>
              </a:ext>
            </a:extLst>
          </p:cNvPr>
          <p:cNvSpPr>
            <a:spLocks noGrp="1" noChangeArrowheads="1"/>
          </p:cNvSpPr>
          <p:nvPr>
            <p:ph type="title"/>
          </p:nvPr>
        </p:nvSpPr>
        <p:spPr/>
        <p:txBody>
          <a:bodyPr/>
          <a:lstStyle/>
          <a:p>
            <a:pPr>
              <a:defRPr/>
            </a:pPr>
            <a:r>
              <a:rPr lang="en-US" altLang="zh-CN" sz="3200" dirty="0">
                <a:latin typeface="+mn-lt"/>
                <a:ea typeface="宋体" panose="02010600030101010101" pitchFamily="2" charset="-122"/>
              </a:rPr>
              <a:t>Variable Slip Example: </a:t>
            </a:r>
            <a:r>
              <a:rPr lang="en-US" altLang="zh-CN" sz="3200" dirty="0" err="1">
                <a:latin typeface="+mn-lt"/>
                <a:ea typeface="宋体" panose="02010600030101010101" pitchFamily="2" charset="-122"/>
              </a:rPr>
              <a:t>Vestas</a:t>
            </a:r>
            <a:r>
              <a:rPr lang="en-US" altLang="zh-CN" sz="3200" dirty="0">
                <a:latin typeface="+mn-lt"/>
                <a:ea typeface="宋体" panose="02010600030101010101" pitchFamily="2" charset="-122"/>
              </a:rPr>
              <a:t> V80 1.8 MW</a:t>
            </a:r>
          </a:p>
        </p:txBody>
      </p:sp>
      <p:sp>
        <p:nvSpPr>
          <p:cNvPr id="188419" name="Rectangle 3">
            <a:extLst>
              <a:ext uri="{FF2B5EF4-FFF2-40B4-BE49-F238E27FC236}">
                <a16:creationId xmlns:a16="http://schemas.microsoft.com/office/drawing/2014/main" id="{4BDF08A4-31B7-4EBF-8F1C-47FBFC135726}"/>
              </a:ext>
            </a:extLst>
          </p:cNvPr>
          <p:cNvSpPr>
            <a:spLocks noGrp="1" noChangeArrowheads="1"/>
          </p:cNvSpPr>
          <p:nvPr>
            <p:ph idx="1"/>
          </p:nvPr>
        </p:nvSpPr>
        <p:spPr/>
        <p:txBody>
          <a:bodyPr/>
          <a:lstStyle/>
          <a:p>
            <a:r>
              <a:rPr lang="en-US" altLang="zh-CN">
                <a:ea typeface="SimSun" panose="02010600030101010101" pitchFamily="2" charset="-122"/>
              </a:rPr>
              <a:t>The Vestas V80 1.8 MW turbine is </a:t>
            </a:r>
            <a:br>
              <a:rPr lang="en-US" altLang="zh-CN">
                <a:ea typeface="SimSun" panose="02010600030101010101" pitchFamily="2" charset="-122"/>
              </a:rPr>
            </a:br>
            <a:r>
              <a:rPr lang="en-US" altLang="zh-CN">
                <a:ea typeface="SimSun" panose="02010600030101010101" pitchFamily="2" charset="-122"/>
              </a:rPr>
              <a:t>an example in which an induction generator is operated with variable rotor resistance (opti-slip).  </a:t>
            </a:r>
          </a:p>
          <a:p>
            <a:r>
              <a:rPr lang="en-US" altLang="zh-CN">
                <a:ea typeface="SimSun" panose="02010600030101010101" pitchFamily="2" charset="-122"/>
              </a:rPr>
              <a:t>Adjusting the rotor resistance changes the torque-speed curve</a:t>
            </a:r>
          </a:p>
          <a:p>
            <a:r>
              <a:rPr lang="en-US" altLang="zh-CN">
                <a:ea typeface="SimSun" panose="02010600030101010101" pitchFamily="2" charset="-122"/>
              </a:rPr>
              <a:t>Operates between 9 and 19 rpm  </a:t>
            </a:r>
          </a:p>
        </p:txBody>
      </p:sp>
      <p:pic>
        <p:nvPicPr>
          <p:cNvPr id="188420" name="Picture 4">
            <a:extLst>
              <a:ext uri="{FF2B5EF4-FFF2-40B4-BE49-F238E27FC236}">
                <a16:creationId xmlns:a16="http://schemas.microsoft.com/office/drawing/2014/main" id="{9096A66F-CDEE-42F5-92B4-7D30420FD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371600"/>
            <a:ext cx="30257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1" name="Text Box 5">
            <a:extLst>
              <a:ext uri="{FF2B5EF4-FFF2-40B4-BE49-F238E27FC236}">
                <a16:creationId xmlns:a16="http://schemas.microsoft.com/office/drawing/2014/main" id="{A5239818-4587-4D5A-B6BC-2AAB737BCED7}"/>
              </a:ext>
            </a:extLst>
          </p:cNvPr>
          <p:cNvSpPr txBox="1">
            <a:spLocks noChangeArrowheads="1"/>
          </p:cNvSpPr>
          <p:nvPr/>
        </p:nvSpPr>
        <p:spPr bwMode="auto">
          <a:xfrm>
            <a:off x="2667000" y="6172200"/>
            <a:ext cx="287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tx1"/>
              </a:buClr>
              <a:buSzPct val="125000"/>
              <a:buChar char="•"/>
              <a:defRPr sz="2800">
                <a:solidFill>
                  <a:schemeClr val="tx1"/>
                </a:solidFill>
                <a:latin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lr>
                <a:schemeClr val="tx1"/>
              </a:buClr>
              <a:buSzPct val="8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buSzPct val="100000"/>
              <a:buFont typeface="Wingdings" panose="05000000000000000000" pitchFamily="2" charset="2"/>
              <a:buNone/>
            </a:pPr>
            <a:r>
              <a:rPr lang="en-US" altLang="zh-CN" sz="1800">
                <a:ea typeface="SimSun" panose="02010600030101010101" pitchFamily="2" charset="-122"/>
              </a:rPr>
              <a:t>Source: Vestas V80 brochure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12291</TotalTime>
  <Words>7630</Words>
  <Application>Microsoft Office PowerPoint</Application>
  <PresentationFormat>On-screen Show (4:3)</PresentationFormat>
  <Paragraphs>942</Paragraphs>
  <Slides>162</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162</vt:i4>
      </vt:variant>
    </vt:vector>
  </HeadingPairs>
  <TitlesOfParts>
    <vt:vector size="173" baseType="lpstr">
      <vt:lpstr>ＭＳ Ｐゴシック</vt:lpstr>
      <vt:lpstr>SimSun</vt:lpstr>
      <vt:lpstr>SimSun</vt:lpstr>
      <vt:lpstr>Arial</vt:lpstr>
      <vt:lpstr>Calibri</vt:lpstr>
      <vt:lpstr>Calibri Light</vt:lpstr>
      <vt:lpstr>Cambria Math</vt:lpstr>
      <vt:lpstr>Times New Roman</vt:lpstr>
      <vt:lpstr>Wingdings</vt:lpstr>
      <vt:lpstr>Office Theme</vt:lpstr>
      <vt:lpstr>Equation</vt:lpstr>
      <vt:lpstr>PowerPoint Presentation</vt:lpstr>
      <vt:lpstr>Historical development of wind power</vt:lpstr>
      <vt:lpstr>Historical development of wind power</vt:lpstr>
      <vt:lpstr>Historical development of wind power</vt:lpstr>
      <vt:lpstr>Historical development of wind power</vt:lpstr>
      <vt:lpstr>Historical development of wind power</vt:lpstr>
      <vt:lpstr>Historical development of wind power</vt:lpstr>
      <vt:lpstr>Historical development of wind power</vt:lpstr>
      <vt:lpstr>Historical Change in Wind Economics, Constant 2005 Dollars</vt:lpstr>
      <vt:lpstr>Wind energy price</vt:lpstr>
      <vt:lpstr>Worldwide Wind Resource Map</vt:lpstr>
      <vt:lpstr>US Wind Resources</vt:lpstr>
      <vt:lpstr>US annual average wind power</vt:lpstr>
      <vt:lpstr>US current installed wind energy</vt:lpstr>
      <vt:lpstr>Types of Wind Turbines</vt:lpstr>
      <vt:lpstr>Types of Wind Turbines</vt:lpstr>
      <vt:lpstr>Types of Wind Turbines</vt:lpstr>
      <vt:lpstr>Types of Wind Turbines</vt:lpstr>
      <vt:lpstr>Types of Wind Turbines</vt:lpstr>
      <vt:lpstr>Key components to a wind energy conversion system</vt:lpstr>
      <vt:lpstr>Wind turbine technology: rotors</vt:lpstr>
      <vt:lpstr>Wind turbine blades</vt:lpstr>
      <vt:lpstr>Wind turbine blades</vt:lpstr>
      <vt:lpstr>Wind turbine blades</vt:lpstr>
      <vt:lpstr>Wind turbine blades</vt:lpstr>
      <vt:lpstr>Wind turbine technology: rotors</vt:lpstr>
      <vt:lpstr>Passive Stall Regulation</vt:lpstr>
      <vt:lpstr>Active Pitch Control</vt:lpstr>
      <vt:lpstr>Active Stall Control</vt:lpstr>
      <vt:lpstr>Wind turbine technology: generators</vt:lpstr>
      <vt:lpstr>Wind turbine technology: generators</vt:lpstr>
      <vt:lpstr>System configurations for wind energy systems</vt:lpstr>
      <vt:lpstr>Fixed-Speed Synchronous Generators</vt:lpstr>
      <vt:lpstr>Fixed-Speed Synchronous Generators</vt:lpstr>
      <vt:lpstr>Asynchronous Induction Generators</vt:lpstr>
      <vt:lpstr>Rotating Magnetic Field</vt:lpstr>
      <vt:lpstr>Rotating Magnetic Field</vt:lpstr>
      <vt:lpstr>Rotating Magnetic Field</vt:lpstr>
      <vt:lpstr>The Squirrel-Cage Induction Generator</vt:lpstr>
      <vt:lpstr>The Squirrel-Cage Induction Generator</vt:lpstr>
      <vt:lpstr>The Inductance Machine as  Motor</vt:lpstr>
      <vt:lpstr>The Inductance Machine as  Motor</vt:lpstr>
      <vt:lpstr>The Induction Machine as Motor</vt:lpstr>
      <vt:lpstr>The Induction Machine as a Generator</vt:lpstr>
      <vt:lpstr>The Induction Machine as a Generator</vt:lpstr>
      <vt:lpstr>Doubly-Fed Induction Generators</vt:lpstr>
      <vt:lpstr>Doubly-Fed Induction Generators</vt:lpstr>
      <vt:lpstr>GE 1.5 MW and 3.6 MW DFIG Examples</vt:lpstr>
      <vt:lpstr>Wind Turbine Technology: Generators</vt:lpstr>
      <vt:lpstr>Power in the wind</vt:lpstr>
      <vt:lpstr>Power in the wind</vt:lpstr>
      <vt:lpstr>Power in the Wind</vt:lpstr>
      <vt:lpstr>Power in the Wind</vt:lpstr>
      <vt:lpstr>Power in the Wind</vt:lpstr>
      <vt:lpstr>Power in the Wind</vt:lpstr>
      <vt:lpstr>Example 7.1 – Energy in 1 m2 of Wind</vt:lpstr>
      <vt:lpstr>Air Density for Different Temperatures and Pressures</vt:lpstr>
      <vt:lpstr>Air Density Altitude Correction</vt:lpstr>
      <vt:lpstr>Air Density Correction Factors</vt:lpstr>
      <vt:lpstr>Air Density Correction Factors</vt:lpstr>
      <vt:lpstr>Simple Rule of Thumb</vt:lpstr>
      <vt:lpstr>Power in the Wind</vt:lpstr>
      <vt:lpstr>Impact of Tower Height</vt:lpstr>
      <vt:lpstr>Impact of Tower Height</vt:lpstr>
      <vt:lpstr>Impact of Tower Height</vt:lpstr>
      <vt:lpstr>Impact of Tower Height</vt:lpstr>
      <vt:lpstr>Impact of Tower Height</vt:lpstr>
      <vt:lpstr>Wind Turbine Power Curves</vt:lpstr>
      <vt:lpstr>Maximum Theoretical Rotor Efficiency</vt:lpstr>
      <vt:lpstr>Max theoretical rotor efficiency</vt:lpstr>
      <vt:lpstr>Maximum Rotor Efficiency</vt:lpstr>
      <vt:lpstr>PowerPoint Presentation</vt:lpstr>
      <vt:lpstr>Power Extracted by The Blades</vt:lpstr>
      <vt:lpstr>Determining Mass Flow Rate</vt:lpstr>
      <vt:lpstr>Power Extracted by the Blades</vt:lpstr>
      <vt:lpstr>Power Extracted by the Blades</vt:lpstr>
      <vt:lpstr>Maximum Rotor Efficiency</vt:lpstr>
      <vt:lpstr>Maximum Rotor Efficiency</vt:lpstr>
      <vt:lpstr>Maximum Rotor Efficiency</vt:lpstr>
      <vt:lpstr>Tip-Speed Ratio (TSR)</vt:lpstr>
      <vt:lpstr>Tip-Speed Ratio (TSR) – Max Theoretical Rotor Efficiency</vt:lpstr>
      <vt:lpstr>Example</vt:lpstr>
      <vt:lpstr>Example</vt:lpstr>
      <vt:lpstr>Example</vt:lpstr>
      <vt:lpstr>Example</vt:lpstr>
      <vt:lpstr>Idealized Power Curve</vt:lpstr>
      <vt:lpstr>Idealized Power Curve</vt:lpstr>
      <vt:lpstr>Idealized Power Curve</vt:lpstr>
      <vt:lpstr>Practical Wind Turbine Power Curve (Impact of Turbine Size on Power Curve)</vt:lpstr>
      <vt:lpstr>IEC Wind Turbine Classification</vt:lpstr>
      <vt:lpstr>IEC Wind Turbine Classification</vt:lpstr>
      <vt:lpstr>Measuring the Wind</vt:lpstr>
      <vt:lpstr>Speed Control</vt:lpstr>
      <vt:lpstr>Wind Turbine Speed Control for Maximum Power</vt:lpstr>
      <vt:lpstr>Wind Turbine Speed Control for Maximum Power</vt:lpstr>
      <vt:lpstr>Wind Turbine Speed Control for Maximum Power</vt:lpstr>
      <vt:lpstr>Pole-Changing Induction Generators</vt:lpstr>
      <vt:lpstr>Variable-Slip Induction Generators</vt:lpstr>
      <vt:lpstr>Variable Slip Example: Vestas V80 1.8 MW</vt:lpstr>
      <vt:lpstr>Vestas  V80 1.8 MW</vt:lpstr>
      <vt:lpstr>Indirect Grid Connection Systems</vt:lpstr>
      <vt:lpstr>Example: GE 2.5 MW Turbines</vt:lpstr>
      <vt:lpstr>Average Power in the Wind</vt:lpstr>
      <vt:lpstr>Average Windspeed</vt:lpstr>
      <vt:lpstr>Average Windspeed</vt:lpstr>
      <vt:lpstr>So:</vt:lpstr>
      <vt:lpstr>Example Windspeed Site Data</vt:lpstr>
      <vt:lpstr>Wind Probability distribution concept</vt:lpstr>
      <vt:lpstr>Wind Probability Density Functions</vt:lpstr>
      <vt:lpstr>Windspeed p.d.f.</vt:lpstr>
      <vt:lpstr>Average Windspeed using p.d.f.</vt:lpstr>
      <vt:lpstr>Weibull p.d.f.</vt:lpstr>
      <vt:lpstr>Weibull p.d.f.</vt:lpstr>
      <vt:lpstr>Rayleigh p.d.f.</vt:lpstr>
      <vt:lpstr>Rayleigh p.d.f. (Weibull with k=2)</vt:lpstr>
      <vt:lpstr>Rayleigh p.d.f.  -- Average speed and average power</vt:lpstr>
      <vt:lpstr>Rayleigh p.d.f.</vt:lpstr>
      <vt:lpstr>Rayleigh Statistics – Average Power in the Wind</vt:lpstr>
      <vt:lpstr>Rayleigh Statistics – Average Power in the Wind</vt:lpstr>
      <vt:lpstr>Rayleigh Statistics – Average Power in the Wind</vt:lpstr>
      <vt:lpstr>Rayleigh Statistics – Average Power in the Wind</vt:lpstr>
      <vt:lpstr>Rayleigh Statistics – Average Power in the Wind</vt:lpstr>
      <vt:lpstr>Example 7.6 – Average Power in the Wind</vt:lpstr>
      <vt:lpstr>Example 7.6 – Average Power in the Wind</vt:lpstr>
      <vt:lpstr>Real Data vs. Rayleigh Statistics</vt:lpstr>
      <vt:lpstr>Wind Power Classifications </vt:lpstr>
      <vt:lpstr>Wind Power Classification Scheme</vt:lpstr>
      <vt:lpstr>Energy Potential for Class 3 or Higher Winds</vt:lpstr>
      <vt:lpstr>Estimates of Wind Turbine Energy</vt:lpstr>
      <vt:lpstr>Estimates of Wind Turbine Energy</vt:lpstr>
      <vt:lpstr>Example – Annual Energy from a Wind Turbine</vt:lpstr>
      <vt:lpstr>Example - Annual Energy from a Wind Turbine</vt:lpstr>
      <vt:lpstr>Example - Annual Energy from a Wind Turbine</vt:lpstr>
      <vt:lpstr>Rayleigh Probability Density Function</vt:lpstr>
      <vt:lpstr>Example</vt:lpstr>
      <vt:lpstr>Solution</vt:lpstr>
      <vt:lpstr>Example</vt:lpstr>
      <vt:lpstr>Using this and a WT Power Spec</vt:lpstr>
      <vt:lpstr>Wind speed cumulative distribution function</vt:lpstr>
      <vt:lpstr>PowerPoint Presentation</vt:lpstr>
      <vt:lpstr>PowerPoint Presentation</vt:lpstr>
      <vt:lpstr>Example</vt:lpstr>
      <vt:lpstr>Using Capacity Factor to Estimate Energy Produced</vt:lpstr>
      <vt:lpstr>Example</vt:lpstr>
      <vt:lpstr>Example</vt:lpstr>
      <vt:lpstr>Wind Farms and Parks</vt:lpstr>
      <vt:lpstr>Wind Farm Optimization</vt:lpstr>
      <vt:lpstr>Wind Farms</vt:lpstr>
      <vt:lpstr>Wind Farm – Rules of Thumb</vt:lpstr>
      <vt:lpstr>PowerPoint Presentation</vt:lpstr>
      <vt:lpstr>Wind Farms</vt:lpstr>
      <vt:lpstr>Wind Farms</vt:lpstr>
      <vt:lpstr>Wind Farms</vt:lpstr>
      <vt:lpstr>PowerPoint Presentation</vt:lpstr>
      <vt:lpstr>Wind Farms – Optimum Spacing</vt:lpstr>
      <vt:lpstr>Wind Farm Example – Wind Energy Potential per unit of land area</vt:lpstr>
      <vt:lpstr>Example</vt:lpstr>
      <vt:lpstr>Wind Farm Solution</vt:lpstr>
      <vt:lpstr>Wind Farm Solution</vt:lpstr>
      <vt:lpstr>Example</vt:lpstr>
      <vt:lpstr>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ENGR 3510</dc:title>
  <dc:creator>QiaoLi</dc:creator>
  <cp:lastModifiedBy>Wenzhong Gao</cp:lastModifiedBy>
  <cp:revision>467</cp:revision>
  <dcterms:created xsi:type="dcterms:W3CDTF">2013-10-15T04:57:01Z</dcterms:created>
  <dcterms:modified xsi:type="dcterms:W3CDTF">2019-12-18T09:16:21Z</dcterms:modified>
</cp:coreProperties>
</file>